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63" r:id="rId4"/>
    <p:sldId id="264" r:id="rId5"/>
    <p:sldId id="257" r:id="rId6"/>
    <p:sldId id="268" r:id="rId7"/>
    <p:sldId id="259" r:id="rId8"/>
    <p:sldId id="260" r:id="rId9"/>
    <p:sldId id="269" r:id="rId10"/>
    <p:sldId id="261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3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DED7F-C700-424A-B0E9-C9FC9A2EA47D}" type="doc">
      <dgm:prSet loTypeId="urn:microsoft.com/office/officeart/2005/8/layout/arrow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FCAD01A-BCC1-4171-8841-26C5C5ED4089}">
      <dgm:prSet phldrT="[Текст]"/>
      <dgm:spPr/>
      <dgm:t>
        <a:bodyPr/>
        <a:lstStyle/>
        <a:p>
          <a:r>
            <a:rPr lang="ru-RU" b="1" dirty="0" err="1" smtClean="0"/>
            <a:t>Закрита</a:t>
          </a:r>
          <a:r>
            <a:rPr lang="ru-RU" b="1" dirty="0" smtClean="0"/>
            <a:t> </a:t>
          </a:r>
          <a:r>
            <a:rPr lang="ru-RU" b="1" dirty="0" err="1" smtClean="0"/>
            <a:t>економіка</a:t>
          </a:r>
          <a:r>
            <a:rPr lang="ru-RU" b="1" dirty="0" smtClean="0"/>
            <a:t> — </a:t>
          </a:r>
          <a:r>
            <a:rPr lang="ru-RU" b="1" dirty="0" err="1" smtClean="0"/>
            <a:t>економіка</a:t>
          </a:r>
          <a:r>
            <a:rPr lang="ru-RU" b="1" dirty="0" smtClean="0"/>
            <a:t> </a:t>
          </a:r>
          <a:r>
            <a:rPr lang="ru-RU" b="1" dirty="0" err="1" smtClean="0"/>
            <a:t>країни</a:t>
          </a:r>
          <a:r>
            <a:rPr lang="ru-RU" b="1" dirty="0" smtClean="0"/>
            <a:t>, в </a:t>
          </a:r>
          <a:r>
            <a:rPr lang="ru-RU" b="1" dirty="0" err="1" smtClean="0"/>
            <a:t>якій</a:t>
          </a:r>
          <a:r>
            <a:rPr lang="ru-RU" b="1" dirty="0" smtClean="0"/>
            <a:t> </a:t>
          </a:r>
          <a:r>
            <a:rPr lang="ru-RU" b="1" dirty="0" err="1" smtClean="0"/>
            <a:t>відсутні</a:t>
          </a:r>
          <a:r>
            <a:rPr lang="ru-RU" b="1" dirty="0" smtClean="0"/>
            <a:t> </a:t>
          </a:r>
          <a:r>
            <a:rPr lang="ru-RU" b="1" dirty="0" err="1" smtClean="0"/>
            <a:t>експорт</a:t>
          </a:r>
          <a:r>
            <a:rPr lang="ru-RU" b="1" dirty="0" smtClean="0"/>
            <a:t> та </a:t>
          </a:r>
          <a:r>
            <a:rPr lang="ru-RU" b="1" dirty="0" err="1" smtClean="0"/>
            <a:t>імпорт</a:t>
          </a:r>
          <a:r>
            <a:rPr lang="ru-RU" b="1" dirty="0" smtClean="0"/>
            <a:t> </a:t>
          </a:r>
          <a:r>
            <a:rPr lang="ru-RU" b="1" dirty="0" err="1" smtClean="0"/>
            <a:t>товарів</a:t>
          </a:r>
          <a:r>
            <a:rPr lang="ru-RU" b="1" dirty="0" smtClean="0"/>
            <a:t> </a:t>
          </a:r>
          <a:r>
            <a:rPr lang="ru-RU" b="1" dirty="0" err="1" smtClean="0"/>
            <a:t>та</a:t>
          </a:r>
          <a:r>
            <a:rPr lang="ru-RU" b="1" dirty="0" smtClean="0"/>
            <a:t> </a:t>
          </a:r>
          <a:r>
            <a:rPr lang="ru-RU" b="1" dirty="0" err="1" smtClean="0"/>
            <a:t>послуг</a:t>
          </a:r>
          <a:r>
            <a:rPr lang="ru-RU" b="1" dirty="0" smtClean="0"/>
            <a:t>.</a:t>
          </a:r>
          <a:endParaRPr lang="ru-RU" b="1" dirty="0"/>
        </a:p>
      </dgm:t>
    </dgm:pt>
    <dgm:pt modelId="{D1238FA2-BC2C-44B9-9AFB-CC3ECCB84631}" type="parTrans" cxnId="{D61D029C-C018-4AE2-98A6-6291DC4F29FE}">
      <dgm:prSet/>
      <dgm:spPr/>
      <dgm:t>
        <a:bodyPr/>
        <a:lstStyle/>
        <a:p>
          <a:endParaRPr lang="ru-RU"/>
        </a:p>
      </dgm:t>
    </dgm:pt>
    <dgm:pt modelId="{28918214-7A92-4AA7-B6C9-8748A542B8AE}" type="sibTrans" cxnId="{D61D029C-C018-4AE2-98A6-6291DC4F29FE}">
      <dgm:prSet/>
      <dgm:spPr/>
      <dgm:t>
        <a:bodyPr/>
        <a:lstStyle/>
        <a:p>
          <a:endParaRPr lang="ru-RU"/>
        </a:p>
      </dgm:t>
    </dgm:pt>
    <dgm:pt modelId="{46801B46-6E67-48FF-A28A-977A8BBCEB7B}">
      <dgm:prSet phldrT="[Текст]"/>
      <dgm:spPr/>
      <dgm:t>
        <a:bodyPr/>
        <a:lstStyle/>
        <a:p>
          <a:r>
            <a:rPr lang="ru-RU" b="1" smtClean="0"/>
            <a:t>Відкрита економіка — економіка країни, що пов'язана з іншими країнами інтенсивним рухом товарів і капіталів</a:t>
          </a:r>
          <a:endParaRPr lang="ru-RU" b="1" dirty="0"/>
        </a:p>
      </dgm:t>
    </dgm:pt>
    <dgm:pt modelId="{84CB1196-60E6-439B-B5A1-D12D3A64B404}" type="parTrans" cxnId="{BD980A1A-ED01-4A73-98A4-81A5C222CD85}">
      <dgm:prSet/>
      <dgm:spPr/>
      <dgm:t>
        <a:bodyPr/>
        <a:lstStyle/>
        <a:p>
          <a:endParaRPr lang="ru-RU"/>
        </a:p>
      </dgm:t>
    </dgm:pt>
    <dgm:pt modelId="{05050C77-BFFF-45B8-A07B-E94D29C44763}" type="sibTrans" cxnId="{BD980A1A-ED01-4A73-98A4-81A5C222CD85}">
      <dgm:prSet/>
      <dgm:spPr/>
      <dgm:t>
        <a:bodyPr/>
        <a:lstStyle/>
        <a:p>
          <a:endParaRPr lang="ru-RU"/>
        </a:p>
      </dgm:t>
    </dgm:pt>
    <dgm:pt modelId="{2F81B203-7F35-494A-93B3-5DB7542B5AD0}" type="pres">
      <dgm:prSet presAssocID="{84ADED7F-C700-424A-B0E9-C9FC9A2EA47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F20C9-356D-4F07-B639-B9D563A2B5CE}" type="pres">
      <dgm:prSet presAssocID="{84ADED7F-C700-424A-B0E9-C9FC9A2EA47D}" presName="ribbon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B606FEE0-877A-436C-84F1-FE1E34ED5AC5}" type="pres">
      <dgm:prSet presAssocID="{84ADED7F-C700-424A-B0E9-C9FC9A2EA47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3B2D8-323B-4F8A-A208-6039FF37C999}" type="pres">
      <dgm:prSet presAssocID="{84ADED7F-C700-424A-B0E9-C9FC9A2EA47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F15AC-6FCE-4254-926F-9DB021D2460E}" type="presOf" srcId="{46801B46-6E67-48FF-A28A-977A8BBCEB7B}" destId="{91C3B2D8-323B-4F8A-A208-6039FF37C999}" srcOrd="0" destOrd="0" presId="urn:microsoft.com/office/officeart/2005/8/layout/arrow6"/>
    <dgm:cxn modelId="{ECDBF04B-5483-4BAB-B0BF-CB6D212527D0}" type="presOf" srcId="{4FCAD01A-BCC1-4171-8841-26C5C5ED4089}" destId="{B606FEE0-877A-436C-84F1-FE1E34ED5AC5}" srcOrd="0" destOrd="0" presId="urn:microsoft.com/office/officeart/2005/8/layout/arrow6"/>
    <dgm:cxn modelId="{8F9630DD-37A8-4030-B1DD-596D11DF5687}" type="presOf" srcId="{84ADED7F-C700-424A-B0E9-C9FC9A2EA47D}" destId="{2F81B203-7F35-494A-93B3-5DB7542B5AD0}" srcOrd="0" destOrd="0" presId="urn:microsoft.com/office/officeart/2005/8/layout/arrow6"/>
    <dgm:cxn modelId="{D61D029C-C018-4AE2-98A6-6291DC4F29FE}" srcId="{84ADED7F-C700-424A-B0E9-C9FC9A2EA47D}" destId="{4FCAD01A-BCC1-4171-8841-26C5C5ED4089}" srcOrd="0" destOrd="0" parTransId="{D1238FA2-BC2C-44B9-9AFB-CC3ECCB84631}" sibTransId="{28918214-7A92-4AA7-B6C9-8748A542B8AE}"/>
    <dgm:cxn modelId="{BD980A1A-ED01-4A73-98A4-81A5C222CD85}" srcId="{84ADED7F-C700-424A-B0E9-C9FC9A2EA47D}" destId="{46801B46-6E67-48FF-A28A-977A8BBCEB7B}" srcOrd="1" destOrd="0" parTransId="{84CB1196-60E6-439B-B5A1-D12D3A64B404}" sibTransId="{05050C77-BFFF-45B8-A07B-E94D29C44763}"/>
    <dgm:cxn modelId="{77432561-0B2B-47DF-B65B-D9CA99C74915}" type="presParOf" srcId="{2F81B203-7F35-494A-93B3-5DB7542B5AD0}" destId="{6D9F20C9-356D-4F07-B639-B9D563A2B5CE}" srcOrd="0" destOrd="0" presId="urn:microsoft.com/office/officeart/2005/8/layout/arrow6"/>
    <dgm:cxn modelId="{6BD7D249-CE6C-4898-BFC1-15095928FE2B}" type="presParOf" srcId="{2F81B203-7F35-494A-93B3-5DB7542B5AD0}" destId="{B606FEE0-877A-436C-84F1-FE1E34ED5AC5}" srcOrd="1" destOrd="0" presId="urn:microsoft.com/office/officeart/2005/8/layout/arrow6"/>
    <dgm:cxn modelId="{4B792BBA-6185-45C6-ACA9-7E448FD82AF6}" type="presParOf" srcId="{2F81B203-7F35-494A-93B3-5DB7542B5AD0}" destId="{91C3B2D8-323B-4F8A-A208-6039FF37C9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937F2-6BAC-49B4-9B60-F50C275577D1}" type="doc">
      <dgm:prSet loTypeId="urn:microsoft.com/office/officeart/2005/8/layout/bProcess4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370869-F9B4-4CFA-BAFD-568B0FCA5474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300" dirty="0" err="1" smtClean="0"/>
            <a:t>Основні</a:t>
          </a:r>
          <a:r>
            <a:rPr lang="ru-RU" sz="2300" dirty="0" smtClean="0"/>
            <a:t> </a:t>
          </a:r>
          <a:r>
            <a:rPr lang="ru-RU" sz="2300" dirty="0" err="1" smtClean="0"/>
            <a:t>форми</a:t>
          </a:r>
          <a:r>
            <a:rPr lang="ru-RU" sz="2300" dirty="0" smtClean="0"/>
            <a:t> </a:t>
          </a:r>
          <a:r>
            <a:rPr lang="ru-RU" sz="2300" dirty="0" err="1" smtClean="0"/>
            <a:t>міжнародних</a:t>
          </a:r>
          <a:r>
            <a:rPr lang="ru-RU" sz="2300" dirty="0" smtClean="0"/>
            <a:t> </a:t>
          </a:r>
          <a:r>
            <a:rPr lang="ru-RU" sz="2300" dirty="0" err="1" smtClean="0"/>
            <a:t>економічних</a:t>
          </a:r>
          <a:r>
            <a:rPr lang="ru-RU" sz="2300" dirty="0" smtClean="0"/>
            <a:t> </a:t>
          </a:r>
          <a:r>
            <a:rPr lang="ru-RU" sz="2300" dirty="0" err="1" smtClean="0"/>
            <a:t>відносин</a:t>
          </a:r>
          <a:endParaRPr lang="ru-RU" sz="2300" b="0" i="0" dirty="0">
            <a:latin typeface="Gill Sans MT"/>
            <a:ea typeface="+mn-ea"/>
            <a:cs typeface="+mn-cs"/>
          </a:endParaRPr>
        </a:p>
      </dgm:t>
    </dgm:pt>
    <dgm:pt modelId="{8898963E-6536-4837-BF1E-2FA33D6C598A}" type="parTrans" cxnId="{69E6A21C-CCD3-46E3-81EC-D49F3CCDFE9F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F2301C71-1E94-4931-B940-F24DA1D2A963}" type="sibTrans" cxnId="{69E6A21C-CCD3-46E3-81EC-D49F3CCDFE9F}">
      <dgm:prSet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F834C356-EA46-4097-ABCA-961658917174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400" dirty="0" err="1" smtClean="0"/>
            <a:t>зовнішня</a:t>
          </a:r>
          <a:r>
            <a:rPr lang="ru-RU" sz="2400" dirty="0" smtClean="0"/>
            <a:t> </a:t>
          </a:r>
          <a:r>
            <a:rPr lang="ru-RU" sz="2400" dirty="0" err="1" smtClean="0"/>
            <a:t>торгівля</a:t>
          </a:r>
          <a:endParaRPr lang="ru-RU" sz="2400" b="0" i="0" dirty="0">
            <a:latin typeface="Gill Sans MT"/>
            <a:ea typeface="+mn-ea"/>
            <a:cs typeface="+mn-cs"/>
          </a:endParaRPr>
        </a:p>
      </dgm:t>
    </dgm:pt>
    <dgm:pt modelId="{961B42A9-AC7D-481F-A009-CA932678C03C}" type="parTrans" cxnId="{1E3283E4-3EFB-456F-A64D-BC5549785662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EBBA7B6C-7A35-4355-ABEF-45E0B51E9CE0}" type="sibTrans" cxnId="{1E3283E4-3EFB-456F-A64D-BC5549785662}">
      <dgm:prSet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19CC11D9-6968-4B10-A2B2-80A13CC62647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300" dirty="0" err="1" smtClean="0"/>
            <a:t>вивіз</a:t>
          </a:r>
          <a:r>
            <a:rPr lang="ru-RU" sz="2300" dirty="0" smtClean="0"/>
            <a:t> </a:t>
          </a:r>
          <a:r>
            <a:rPr lang="ru-RU" sz="2300" dirty="0" err="1" smtClean="0"/>
            <a:t>капіталу</a:t>
          </a:r>
          <a:r>
            <a:rPr lang="ru-RU" sz="2300" dirty="0" smtClean="0"/>
            <a:t> </a:t>
          </a:r>
          <a:r>
            <a:rPr lang="ru-RU" sz="2300" dirty="0" err="1" smtClean="0"/>
            <a:t>і</a:t>
          </a:r>
          <a:r>
            <a:rPr lang="ru-RU" sz="2300" dirty="0" smtClean="0"/>
            <a:t> </a:t>
          </a:r>
          <a:r>
            <a:rPr lang="ru-RU" sz="2300" dirty="0" err="1" smtClean="0"/>
            <a:t>виробниче</a:t>
          </a:r>
          <a:r>
            <a:rPr lang="ru-RU" sz="2300" dirty="0" smtClean="0"/>
            <a:t> </a:t>
          </a:r>
          <a:r>
            <a:rPr lang="ru-RU" sz="2300" dirty="0" err="1" smtClean="0"/>
            <a:t>співробітництво</a:t>
          </a:r>
          <a:endParaRPr lang="ru-RU" sz="2300" b="0" i="0" dirty="0">
            <a:latin typeface="Gill Sans MT"/>
            <a:ea typeface="+mn-ea"/>
            <a:cs typeface="+mn-cs"/>
          </a:endParaRPr>
        </a:p>
      </dgm:t>
    </dgm:pt>
    <dgm:pt modelId="{14C8E5C5-271D-476C-997A-5B1FB548D950}" type="parTrans" cxnId="{5DEDE960-F74D-49FB-BFCB-8CB2498FF3D5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028E6748-7305-4330-A9D8-5C045C48DBEB}" type="sibTrans" cxnId="{5DEDE960-F74D-49FB-BFCB-8CB2498FF3D5}">
      <dgm:prSet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5C1331F0-EB60-477B-8104-B3F92037B72B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400" dirty="0" err="1" smtClean="0"/>
            <a:t>Обмін</a:t>
          </a:r>
          <a:r>
            <a:rPr lang="ru-RU" sz="2400" dirty="0" smtClean="0"/>
            <a:t> </a:t>
          </a:r>
          <a:r>
            <a:rPr lang="ru-RU" sz="2400" dirty="0" err="1" smtClean="0"/>
            <a:t>науково-технічною</a:t>
          </a:r>
          <a:r>
            <a:rPr lang="ru-RU" sz="2400" dirty="0" smtClean="0"/>
            <a:t> </a:t>
          </a:r>
          <a:r>
            <a:rPr lang="ru-RU" sz="2400" dirty="0" err="1" smtClean="0"/>
            <a:t>інформацією</a:t>
          </a:r>
          <a:endParaRPr lang="ru-RU" sz="2400" b="0" i="0" dirty="0">
            <a:latin typeface="Gill Sans MT"/>
            <a:ea typeface="+mn-ea"/>
            <a:cs typeface="+mn-cs"/>
          </a:endParaRPr>
        </a:p>
      </dgm:t>
    </dgm:pt>
    <dgm:pt modelId="{0187BBDF-5C8C-4C26-B8A5-7020D2E18CD9}" type="parTrans" cxnId="{68EE9212-3ACA-43E0-9C25-5611BA19A8B1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226ED91F-7A06-40D4-B07F-1BA3514CAB12}" type="sibTrans" cxnId="{68EE9212-3ACA-43E0-9C25-5611BA19A8B1}">
      <dgm:prSet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5946699C-5E46-4D73-BCE6-E9D82B081A85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400" dirty="0" err="1" smtClean="0"/>
            <a:t>Валютно-фінансові</a:t>
          </a:r>
          <a:r>
            <a:rPr lang="ru-RU" sz="2400" dirty="0" smtClean="0"/>
            <a:t> </a:t>
          </a:r>
          <a:r>
            <a:rPr lang="ru-RU" sz="2400" dirty="0" err="1" smtClean="0"/>
            <a:t>відносини</a:t>
          </a:r>
          <a:endParaRPr lang="ru-RU" sz="2400" b="0" i="0" dirty="0">
            <a:latin typeface="Gill Sans MT"/>
            <a:ea typeface="+mn-ea"/>
            <a:cs typeface="+mn-cs"/>
          </a:endParaRPr>
        </a:p>
      </dgm:t>
    </dgm:pt>
    <dgm:pt modelId="{C394A80C-ABA0-4F22-90BE-D7E5A7082123}" type="parTrans" cxnId="{3F35BF9C-C7B6-4D6C-BFB2-096B6B7B5DC5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9F97B6AB-7875-43C1-81DF-6FAAE2A294EE}" type="sibTrans" cxnId="{3F35BF9C-C7B6-4D6C-BFB2-096B6B7B5DC5}">
      <dgm:prSet/>
      <dgm:spPr>
        <a:solidFill>
          <a:schemeClr val="bg1"/>
        </a:solidFill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22C45EA9-C53B-4B4C-93D0-0E35866CC49F}">
      <dgm:prSet phldrT="[Text]" custT="1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</dgm:spPr>
      <dgm:t>
        <a:bodyPr/>
        <a:lstStyle/>
        <a:p>
          <a:pPr algn="ctr" defTabSz="914400">
            <a:buNone/>
          </a:pPr>
          <a:r>
            <a:rPr lang="ru-RU" sz="2400" dirty="0" err="1" smtClean="0"/>
            <a:t>Міграція</a:t>
          </a:r>
          <a:r>
            <a:rPr lang="ru-RU" sz="2400" dirty="0" smtClean="0"/>
            <a:t> </a:t>
          </a:r>
          <a:r>
            <a:rPr lang="ru-RU" sz="2400" dirty="0" err="1" smtClean="0"/>
            <a:t>робочої</a:t>
          </a:r>
          <a:r>
            <a:rPr lang="ru-RU" sz="2400" dirty="0" smtClean="0"/>
            <a:t> </a:t>
          </a:r>
          <a:r>
            <a:rPr lang="ru-RU" sz="2400" dirty="0" err="1" smtClean="0"/>
            <a:t>сили</a:t>
          </a:r>
          <a:endParaRPr lang="ru-RU" sz="2400" b="0" i="0" dirty="0">
            <a:latin typeface="Gill Sans MT"/>
            <a:ea typeface="+mn-ea"/>
            <a:cs typeface="+mn-cs"/>
          </a:endParaRPr>
        </a:p>
      </dgm:t>
    </dgm:pt>
    <dgm:pt modelId="{1EECA19C-C273-42D0-A7EB-CDCE7AB2CF14}" type="parTrans" cxnId="{D861F76D-BF7D-4518-A039-92767483578D}">
      <dgm:prSet/>
      <dgm:spPr/>
      <dgm:t>
        <a:bodyPr/>
        <a:lstStyle/>
        <a:p>
          <a:pPr algn="ctr"/>
          <a:endParaRPr lang="en-US" sz="2400">
            <a:latin typeface="Gill Sans MT" pitchFamily="34" charset="0"/>
          </a:endParaRPr>
        </a:p>
      </dgm:t>
    </dgm:pt>
    <dgm:pt modelId="{2F9E436F-6D0A-4474-93C3-F8D503B37E13}" type="sibTrans" cxnId="{D861F76D-BF7D-4518-A039-92767483578D}">
      <dgm:prSet/>
      <dgm:spPr>
        <a:scene3d>
          <a:camera prst="orthographicFront"/>
          <a:lightRig rig="flat" dir="t"/>
        </a:scene3d>
      </dgm:spPr>
      <dgm:t>
        <a:bodyPr/>
        <a:lstStyle/>
        <a:p>
          <a:pPr algn="ctr"/>
          <a:endParaRPr lang="ru-RU" sz="2400">
            <a:latin typeface="Gill Sans MT" pitchFamily="34" charset="0"/>
          </a:endParaRPr>
        </a:p>
      </dgm:t>
    </dgm:pt>
    <dgm:pt modelId="{302EE406-5E0F-45AD-AE04-1663E3CADB06}" type="pres">
      <dgm:prSet presAssocID="{1C4937F2-6BAC-49B4-9B60-F50C275577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FBB4BC0-1953-4426-890F-EFF07135E8A3}" type="pres">
      <dgm:prSet presAssocID="{B6370869-F9B4-4CFA-BAFD-568B0FCA5474}" presName="compNode" presStyleCnt="0"/>
      <dgm:spPr/>
      <dgm:t>
        <a:bodyPr/>
        <a:lstStyle/>
        <a:p>
          <a:endParaRPr lang="ru-RU"/>
        </a:p>
      </dgm:t>
    </dgm:pt>
    <dgm:pt modelId="{3FEC51AC-CBAE-4DF8-9D41-B86A26EBC072}" type="pres">
      <dgm:prSet presAssocID="{B6370869-F9B4-4CFA-BAFD-568B0FCA5474}" presName="dummyConnPt" presStyleCnt="0"/>
      <dgm:spPr/>
      <dgm:t>
        <a:bodyPr/>
        <a:lstStyle/>
        <a:p>
          <a:endParaRPr lang="ru-RU"/>
        </a:p>
      </dgm:t>
    </dgm:pt>
    <dgm:pt modelId="{A825D34D-7917-46BC-9F43-15DB0C01F2B3}" type="pres">
      <dgm:prSet presAssocID="{B6370869-F9B4-4CFA-BAFD-568B0FCA5474}" presName="node" presStyleLbl="node1" presStyleIdx="0" presStyleCnt="6" custScaleY="110179">
        <dgm:presLayoutVars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en-US"/>
        </a:p>
      </dgm:t>
    </dgm:pt>
    <dgm:pt modelId="{359F0939-C172-4AF3-A4DA-100BF5645A50}" type="pres">
      <dgm:prSet presAssocID="{F2301C71-1E94-4931-B940-F24DA1D2A963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452A433C-0804-4AC4-A377-F40E24CB6ABE}" type="pres">
      <dgm:prSet presAssocID="{F834C356-EA46-4097-ABCA-961658917174}" presName="compNode" presStyleCnt="0"/>
      <dgm:spPr/>
      <dgm:t>
        <a:bodyPr/>
        <a:lstStyle/>
        <a:p>
          <a:endParaRPr lang="ru-RU"/>
        </a:p>
      </dgm:t>
    </dgm:pt>
    <dgm:pt modelId="{CC7C28E9-80BC-4904-8E81-38B49E5F4091}" type="pres">
      <dgm:prSet presAssocID="{F834C356-EA46-4097-ABCA-961658917174}" presName="dummyConnPt" presStyleCnt="0"/>
      <dgm:spPr/>
      <dgm:t>
        <a:bodyPr/>
        <a:lstStyle/>
        <a:p>
          <a:endParaRPr lang="ru-RU"/>
        </a:p>
      </dgm:t>
    </dgm:pt>
    <dgm:pt modelId="{6E5CCFEB-C28F-49A8-9B40-ECF36C53D65E}" type="pres">
      <dgm:prSet presAssocID="{F834C356-EA46-4097-ABCA-9616589171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16D2D-E801-4ECB-A287-FE9BF8CA3CC5}" type="pres">
      <dgm:prSet presAssocID="{EBBA7B6C-7A35-4355-ABEF-45E0B51E9CE0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7754C96C-BB1D-4ED9-ABE4-AA3E02ECA527}" type="pres">
      <dgm:prSet presAssocID="{19CC11D9-6968-4B10-A2B2-80A13CC62647}" presName="compNode" presStyleCnt="0"/>
      <dgm:spPr/>
      <dgm:t>
        <a:bodyPr/>
        <a:lstStyle/>
        <a:p>
          <a:endParaRPr lang="ru-RU"/>
        </a:p>
      </dgm:t>
    </dgm:pt>
    <dgm:pt modelId="{C4262987-97DE-4EAA-BEAD-5A42F66C044C}" type="pres">
      <dgm:prSet presAssocID="{19CC11D9-6968-4B10-A2B2-80A13CC62647}" presName="dummyConnPt" presStyleCnt="0"/>
      <dgm:spPr/>
      <dgm:t>
        <a:bodyPr/>
        <a:lstStyle/>
        <a:p>
          <a:endParaRPr lang="ru-RU"/>
        </a:p>
      </dgm:t>
    </dgm:pt>
    <dgm:pt modelId="{607EC52D-6581-431A-82AA-CDAC03C55567}" type="pres">
      <dgm:prSet presAssocID="{19CC11D9-6968-4B10-A2B2-80A13CC626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B93A4-E155-43F9-8E31-1D56B906DC13}" type="pres">
      <dgm:prSet presAssocID="{028E6748-7305-4330-A9D8-5C045C48DBEB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1744F996-9F96-4B9E-A788-D02474C04E67}" type="pres">
      <dgm:prSet presAssocID="{5C1331F0-EB60-477B-8104-B3F92037B72B}" presName="compNode" presStyleCnt="0"/>
      <dgm:spPr/>
      <dgm:t>
        <a:bodyPr/>
        <a:lstStyle/>
        <a:p>
          <a:endParaRPr lang="ru-RU"/>
        </a:p>
      </dgm:t>
    </dgm:pt>
    <dgm:pt modelId="{79CD3C02-EDC5-4341-A1B6-9549FF456EEA}" type="pres">
      <dgm:prSet presAssocID="{5C1331F0-EB60-477B-8104-B3F92037B72B}" presName="dummyConnPt" presStyleCnt="0"/>
      <dgm:spPr/>
      <dgm:t>
        <a:bodyPr/>
        <a:lstStyle/>
        <a:p>
          <a:endParaRPr lang="ru-RU"/>
        </a:p>
      </dgm:t>
    </dgm:pt>
    <dgm:pt modelId="{1F0B6240-3399-4A5F-9FCF-B67006B590F3}" type="pres">
      <dgm:prSet presAssocID="{5C1331F0-EB60-477B-8104-B3F92037B7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2D2E4-3F77-4F50-8015-CEF32008F13C}" type="pres">
      <dgm:prSet presAssocID="{226ED91F-7A06-40D4-B07F-1BA3514CAB12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4317C5A8-A234-4BB3-BAF7-B4FE8A83200E}" type="pres">
      <dgm:prSet presAssocID="{5946699C-5E46-4D73-BCE6-E9D82B081A85}" presName="compNode" presStyleCnt="0"/>
      <dgm:spPr/>
      <dgm:t>
        <a:bodyPr/>
        <a:lstStyle/>
        <a:p>
          <a:endParaRPr lang="ru-RU"/>
        </a:p>
      </dgm:t>
    </dgm:pt>
    <dgm:pt modelId="{A3A61F14-22BB-4DCB-A1AE-C08F12B3AB4E}" type="pres">
      <dgm:prSet presAssocID="{5946699C-5E46-4D73-BCE6-E9D82B081A85}" presName="dummyConnPt" presStyleCnt="0"/>
      <dgm:spPr/>
      <dgm:t>
        <a:bodyPr/>
        <a:lstStyle/>
        <a:p>
          <a:endParaRPr lang="ru-RU"/>
        </a:p>
      </dgm:t>
    </dgm:pt>
    <dgm:pt modelId="{2895186A-AD0D-487D-9B62-060A08421EB9}" type="pres">
      <dgm:prSet presAssocID="{5946699C-5E46-4D73-BCE6-E9D82B081A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4361-A332-43DB-86A3-34901600F867}" type="pres">
      <dgm:prSet presAssocID="{9F97B6AB-7875-43C1-81DF-6FAAE2A294EE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016F6BC1-AAE6-478C-8583-9B8DE2FEB3C8}" type="pres">
      <dgm:prSet presAssocID="{22C45EA9-C53B-4B4C-93D0-0E35866CC49F}" presName="compNode" presStyleCnt="0"/>
      <dgm:spPr/>
      <dgm:t>
        <a:bodyPr/>
        <a:lstStyle/>
        <a:p>
          <a:endParaRPr lang="ru-RU"/>
        </a:p>
      </dgm:t>
    </dgm:pt>
    <dgm:pt modelId="{23F833AA-B541-472D-880C-1B628820AB15}" type="pres">
      <dgm:prSet presAssocID="{22C45EA9-C53B-4B4C-93D0-0E35866CC49F}" presName="dummyConnPt" presStyleCnt="0"/>
      <dgm:spPr/>
      <dgm:t>
        <a:bodyPr/>
        <a:lstStyle/>
        <a:p>
          <a:endParaRPr lang="ru-RU"/>
        </a:p>
      </dgm:t>
    </dgm:pt>
    <dgm:pt modelId="{CB1D0317-D750-4EC2-99C1-72E77E443226}" type="pres">
      <dgm:prSet presAssocID="{22C45EA9-C53B-4B4C-93D0-0E35866CC4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31955-D58C-44FC-A714-44C3BE448DE3}" type="presOf" srcId="{F2301C71-1E94-4931-B940-F24DA1D2A963}" destId="{359F0939-C172-4AF3-A4DA-100BF5645A50}" srcOrd="0" destOrd="0" presId="urn:microsoft.com/office/officeart/2005/8/layout/bProcess4"/>
    <dgm:cxn modelId="{42A2355D-FF28-4AA4-94E3-DA12BDCC9660}" type="presOf" srcId="{226ED91F-7A06-40D4-B07F-1BA3514CAB12}" destId="{C8C2D2E4-3F77-4F50-8015-CEF32008F13C}" srcOrd="0" destOrd="0" presId="urn:microsoft.com/office/officeart/2005/8/layout/bProcess4"/>
    <dgm:cxn modelId="{1928E697-187C-4A2B-99C9-C96DBCA7CE32}" type="presOf" srcId="{1C4937F2-6BAC-49B4-9B60-F50C275577D1}" destId="{302EE406-5E0F-45AD-AE04-1663E3CADB06}" srcOrd="0" destOrd="0" presId="urn:microsoft.com/office/officeart/2005/8/layout/bProcess4"/>
    <dgm:cxn modelId="{68EE9212-3ACA-43E0-9C25-5611BA19A8B1}" srcId="{1C4937F2-6BAC-49B4-9B60-F50C275577D1}" destId="{5C1331F0-EB60-477B-8104-B3F92037B72B}" srcOrd="3" destOrd="0" parTransId="{0187BBDF-5C8C-4C26-B8A5-7020D2E18CD9}" sibTransId="{226ED91F-7A06-40D4-B07F-1BA3514CAB12}"/>
    <dgm:cxn modelId="{0D9B25CC-E11B-4A92-A4AA-5CDEE29D95F9}" type="presOf" srcId="{5946699C-5E46-4D73-BCE6-E9D82B081A85}" destId="{2895186A-AD0D-487D-9B62-060A08421EB9}" srcOrd="0" destOrd="0" presId="urn:microsoft.com/office/officeart/2005/8/layout/bProcess4"/>
    <dgm:cxn modelId="{69E6A21C-CCD3-46E3-81EC-D49F3CCDFE9F}" srcId="{1C4937F2-6BAC-49B4-9B60-F50C275577D1}" destId="{B6370869-F9B4-4CFA-BAFD-568B0FCA5474}" srcOrd="0" destOrd="0" parTransId="{8898963E-6536-4837-BF1E-2FA33D6C598A}" sibTransId="{F2301C71-1E94-4931-B940-F24DA1D2A963}"/>
    <dgm:cxn modelId="{F23292FD-6C6C-496B-9152-39AA9F41BA52}" type="presOf" srcId="{028E6748-7305-4330-A9D8-5C045C48DBEB}" destId="{C0FB93A4-E155-43F9-8E31-1D56B906DC13}" srcOrd="0" destOrd="0" presId="urn:microsoft.com/office/officeart/2005/8/layout/bProcess4"/>
    <dgm:cxn modelId="{1E3283E4-3EFB-456F-A64D-BC5549785662}" srcId="{1C4937F2-6BAC-49B4-9B60-F50C275577D1}" destId="{F834C356-EA46-4097-ABCA-961658917174}" srcOrd="1" destOrd="0" parTransId="{961B42A9-AC7D-481F-A009-CA932678C03C}" sibTransId="{EBBA7B6C-7A35-4355-ABEF-45E0B51E9CE0}"/>
    <dgm:cxn modelId="{72C29C66-E517-4979-95C1-81F1D619743E}" type="presOf" srcId="{9F97B6AB-7875-43C1-81DF-6FAAE2A294EE}" destId="{40874361-A332-43DB-86A3-34901600F867}" srcOrd="0" destOrd="0" presId="urn:microsoft.com/office/officeart/2005/8/layout/bProcess4"/>
    <dgm:cxn modelId="{3F35BF9C-C7B6-4D6C-BFB2-096B6B7B5DC5}" srcId="{1C4937F2-6BAC-49B4-9B60-F50C275577D1}" destId="{5946699C-5E46-4D73-BCE6-E9D82B081A85}" srcOrd="4" destOrd="0" parTransId="{C394A80C-ABA0-4F22-90BE-D7E5A7082123}" sibTransId="{9F97B6AB-7875-43C1-81DF-6FAAE2A294EE}"/>
    <dgm:cxn modelId="{2F82ED07-66EE-461E-BD03-BE459F8A2389}" type="presOf" srcId="{F834C356-EA46-4097-ABCA-961658917174}" destId="{6E5CCFEB-C28F-49A8-9B40-ECF36C53D65E}" srcOrd="0" destOrd="0" presId="urn:microsoft.com/office/officeart/2005/8/layout/bProcess4"/>
    <dgm:cxn modelId="{5DEDE960-F74D-49FB-BFCB-8CB2498FF3D5}" srcId="{1C4937F2-6BAC-49B4-9B60-F50C275577D1}" destId="{19CC11D9-6968-4B10-A2B2-80A13CC62647}" srcOrd="2" destOrd="0" parTransId="{14C8E5C5-271D-476C-997A-5B1FB548D950}" sibTransId="{028E6748-7305-4330-A9D8-5C045C48DBEB}"/>
    <dgm:cxn modelId="{56313ADE-69E9-4797-B585-6344F7AC5006}" type="presOf" srcId="{EBBA7B6C-7A35-4355-ABEF-45E0B51E9CE0}" destId="{6D716D2D-E801-4ECB-A287-FE9BF8CA3CC5}" srcOrd="0" destOrd="0" presId="urn:microsoft.com/office/officeart/2005/8/layout/bProcess4"/>
    <dgm:cxn modelId="{6636288C-AA21-46F5-8735-54B82785107C}" type="presOf" srcId="{B6370869-F9B4-4CFA-BAFD-568B0FCA5474}" destId="{A825D34D-7917-46BC-9F43-15DB0C01F2B3}" srcOrd="0" destOrd="0" presId="urn:microsoft.com/office/officeart/2005/8/layout/bProcess4"/>
    <dgm:cxn modelId="{D861F76D-BF7D-4518-A039-92767483578D}" srcId="{1C4937F2-6BAC-49B4-9B60-F50C275577D1}" destId="{22C45EA9-C53B-4B4C-93D0-0E35866CC49F}" srcOrd="5" destOrd="0" parTransId="{1EECA19C-C273-42D0-A7EB-CDCE7AB2CF14}" sibTransId="{2F9E436F-6D0A-4474-93C3-F8D503B37E13}"/>
    <dgm:cxn modelId="{E5347980-2B09-4366-8F57-975CAD69CF20}" type="presOf" srcId="{5C1331F0-EB60-477B-8104-B3F92037B72B}" destId="{1F0B6240-3399-4A5F-9FCF-B67006B590F3}" srcOrd="0" destOrd="0" presId="urn:microsoft.com/office/officeart/2005/8/layout/bProcess4"/>
    <dgm:cxn modelId="{014CA9CA-6CA5-4C78-9000-D57C7ABE6B56}" type="presOf" srcId="{19CC11D9-6968-4B10-A2B2-80A13CC62647}" destId="{607EC52D-6581-431A-82AA-CDAC03C55567}" srcOrd="0" destOrd="0" presId="urn:microsoft.com/office/officeart/2005/8/layout/bProcess4"/>
    <dgm:cxn modelId="{B693F8F2-8DCB-4951-831D-47BD795AE17C}" type="presOf" srcId="{22C45EA9-C53B-4B4C-93D0-0E35866CC49F}" destId="{CB1D0317-D750-4EC2-99C1-72E77E443226}" srcOrd="0" destOrd="0" presId="urn:microsoft.com/office/officeart/2005/8/layout/bProcess4"/>
    <dgm:cxn modelId="{BDEA4A5B-FD99-4181-A75E-82F6F0F3AE64}" type="presParOf" srcId="{302EE406-5E0F-45AD-AE04-1663E3CADB06}" destId="{8FBB4BC0-1953-4426-890F-EFF07135E8A3}" srcOrd="0" destOrd="0" presId="urn:microsoft.com/office/officeart/2005/8/layout/bProcess4"/>
    <dgm:cxn modelId="{66BD04A5-0B87-402D-8003-DDBDDFA1C259}" type="presParOf" srcId="{8FBB4BC0-1953-4426-890F-EFF07135E8A3}" destId="{3FEC51AC-CBAE-4DF8-9D41-B86A26EBC072}" srcOrd="0" destOrd="0" presId="urn:microsoft.com/office/officeart/2005/8/layout/bProcess4"/>
    <dgm:cxn modelId="{6653CB60-E9EA-438B-A556-78A630BE2A73}" type="presParOf" srcId="{8FBB4BC0-1953-4426-890F-EFF07135E8A3}" destId="{A825D34D-7917-46BC-9F43-15DB0C01F2B3}" srcOrd="1" destOrd="0" presId="urn:microsoft.com/office/officeart/2005/8/layout/bProcess4"/>
    <dgm:cxn modelId="{650C66E3-85BA-4089-969D-9FB3E6D27670}" type="presParOf" srcId="{302EE406-5E0F-45AD-AE04-1663E3CADB06}" destId="{359F0939-C172-4AF3-A4DA-100BF5645A50}" srcOrd="1" destOrd="0" presId="urn:microsoft.com/office/officeart/2005/8/layout/bProcess4"/>
    <dgm:cxn modelId="{0A63D714-9290-4294-8F2D-7DF2CFBA01A3}" type="presParOf" srcId="{302EE406-5E0F-45AD-AE04-1663E3CADB06}" destId="{452A433C-0804-4AC4-A377-F40E24CB6ABE}" srcOrd="2" destOrd="0" presId="urn:microsoft.com/office/officeart/2005/8/layout/bProcess4"/>
    <dgm:cxn modelId="{4C6446DD-3551-4F7B-B575-C7882F50C57F}" type="presParOf" srcId="{452A433C-0804-4AC4-A377-F40E24CB6ABE}" destId="{CC7C28E9-80BC-4904-8E81-38B49E5F4091}" srcOrd="0" destOrd="0" presId="urn:microsoft.com/office/officeart/2005/8/layout/bProcess4"/>
    <dgm:cxn modelId="{3F116DEB-19AF-4D95-8DAB-46F4166715FD}" type="presParOf" srcId="{452A433C-0804-4AC4-A377-F40E24CB6ABE}" destId="{6E5CCFEB-C28F-49A8-9B40-ECF36C53D65E}" srcOrd="1" destOrd="0" presId="urn:microsoft.com/office/officeart/2005/8/layout/bProcess4"/>
    <dgm:cxn modelId="{E99B76C4-7385-4608-A9B0-7498E540BCD8}" type="presParOf" srcId="{302EE406-5E0F-45AD-AE04-1663E3CADB06}" destId="{6D716D2D-E801-4ECB-A287-FE9BF8CA3CC5}" srcOrd="3" destOrd="0" presId="urn:microsoft.com/office/officeart/2005/8/layout/bProcess4"/>
    <dgm:cxn modelId="{178B58FB-3B49-4943-BEE6-526212528E5C}" type="presParOf" srcId="{302EE406-5E0F-45AD-AE04-1663E3CADB06}" destId="{7754C96C-BB1D-4ED9-ABE4-AA3E02ECA527}" srcOrd="4" destOrd="0" presId="urn:microsoft.com/office/officeart/2005/8/layout/bProcess4"/>
    <dgm:cxn modelId="{AEE7DC93-56A9-428F-94FD-0382D3367AD7}" type="presParOf" srcId="{7754C96C-BB1D-4ED9-ABE4-AA3E02ECA527}" destId="{C4262987-97DE-4EAA-BEAD-5A42F66C044C}" srcOrd="0" destOrd="0" presId="urn:microsoft.com/office/officeart/2005/8/layout/bProcess4"/>
    <dgm:cxn modelId="{BE0CA7AE-22B9-4720-A22C-2213C842BA43}" type="presParOf" srcId="{7754C96C-BB1D-4ED9-ABE4-AA3E02ECA527}" destId="{607EC52D-6581-431A-82AA-CDAC03C55567}" srcOrd="1" destOrd="0" presId="urn:microsoft.com/office/officeart/2005/8/layout/bProcess4"/>
    <dgm:cxn modelId="{B72D2A2F-8C1F-42C9-BF8E-72691CEEE8DD}" type="presParOf" srcId="{302EE406-5E0F-45AD-AE04-1663E3CADB06}" destId="{C0FB93A4-E155-43F9-8E31-1D56B906DC13}" srcOrd="5" destOrd="0" presId="urn:microsoft.com/office/officeart/2005/8/layout/bProcess4"/>
    <dgm:cxn modelId="{9AAF3333-307D-432E-BF2C-864DF33D2B4B}" type="presParOf" srcId="{302EE406-5E0F-45AD-AE04-1663E3CADB06}" destId="{1744F996-9F96-4B9E-A788-D02474C04E67}" srcOrd="6" destOrd="0" presId="urn:microsoft.com/office/officeart/2005/8/layout/bProcess4"/>
    <dgm:cxn modelId="{C1F0BC7D-D900-40B3-A9FC-346943442419}" type="presParOf" srcId="{1744F996-9F96-4B9E-A788-D02474C04E67}" destId="{79CD3C02-EDC5-4341-A1B6-9549FF456EEA}" srcOrd="0" destOrd="0" presId="urn:microsoft.com/office/officeart/2005/8/layout/bProcess4"/>
    <dgm:cxn modelId="{A574C74D-3F58-4DE8-9565-C440EC77F618}" type="presParOf" srcId="{1744F996-9F96-4B9E-A788-D02474C04E67}" destId="{1F0B6240-3399-4A5F-9FCF-B67006B590F3}" srcOrd="1" destOrd="0" presId="urn:microsoft.com/office/officeart/2005/8/layout/bProcess4"/>
    <dgm:cxn modelId="{F2959199-9079-4567-958A-761B42294E35}" type="presParOf" srcId="{302EE406-5E0F-45AD-AE04-1663E3CADB06}" destId="{C8C2D2E4-3F77-4F50-8015-CEF32008F13C}" srcOrd="7" destOrd="0" presId="urn:microsoft.com/office/officeart/2005/8/layout/bProcess4"/>
    <dgm:cxn modelId="{EFDA8260-6CAD-4FBB-805C-FDA5F11AF247}" type="presParOf" srcId="{302EE406-5E0F-45AD-AE04-1663E3CADB06}" destId="{4317C5A8-A234-4BB3-BAF7-B4FE8A83200E}" srcOrd="8" destOrd="0" presId="urn:microsoft.com/office/officeart/2005/8/layout/bProcess4"/>
    <dgm:cxn modelId="{6515E3DC-08B4-48C3-A0E4-B04CCFAE355E}" type="presParOf" srcId="{4317C5A8-A234-4BB3-BAF7-B4FE8A83200E}" destId="{A3A61F14-22BB-4DCB-A1AE-C08F12B3AB4E}" srcOrd="0" destOrd="0" presId="urn:microsoft.com/office/officeart/2005/8/layout/bProcess4"/>
    <dgm:cxn modelId="{039EEF6B-1D73-4854-BDCB-4D3288BE7077}" type="presParOf" srcId="{4317C5A8-A234-4BB3-BAF7-B4FE8A83200E}" destId="{2895186A-AD0D-487D-9B62-060A08421EB9}" srcOrd="1" destOrd="0" presId="urn:microsoft.com/office/officeart/2005/8/layout/bProcess4"/>
    <dgm:cxn modelId="{F1BE877C-73C4-4EA2-9DA8-BFABABA96C7F}" type="presParOf" srcId="{302EE406-5E0F-45AD-AE04-1663E3CADB06}" destId="{40874361-A332-43DB-86A3-34901600F867}" srcOrd="9" destOrd="0" presId="urn:microsoft.com/office/officeart/2005/8/layout/bProcess4"/>
    <dgm:cxn modelId="{9970F107-2DDE-49DA-A291-44DBF28F3DBF}" type="presParOf" srcId="{302EE406-5E0F-45AD-AE04-1663E3CADB06}" destId="{016F6BC1-AAE6-478C-8583-9B8DE2FEB3C8}" srcOrd="10" destOrd="0" presId="urn:microsoft.com/office/officeart/2005/8/layout/bProcess4"/>
    <dgm:cxn modelId="{65446D48-C963-4EB1-8A05-AA9DFC21DF6E}" type="presParOf" srcId="{016F6BC1-AAE6-478C-8583-9B8DE2FEB3C8}" destId="{23F833AA-B541-472D-880C-1B628820AB15}" srcOrd="0" destOrd="0" presId="urn:microsoft.com/office/officeart/2005/8/layout/bProcess4"/>
    <dgm:cxn modelId="{65F75854-29F0-4540-A63B-FEC448D6E561}" type="presParOf" srcId="{016F6BC1-AAE6-478C-8583-9B8DE2FEB3C8}" destId="{CB1D0317-D750-4EC2-99C1-72E77E443226}" srcOrd="1" destOrd="0" presId="urn:microsoft.com/office/officeart/2005/8/layout/bProcess4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9F20C9-356D-4F07-B639-B9D563A2B5CE}">
      <dsp:nvSpPr>
        <dsp:cNvPr id="0" name=""/>
        <dsp:cNvSpPr/>
      </dsp:nvSpPr>
      <dsp:spPr>
        <a:xfrm>
          <a:off x="0" y="29716"/>
          <a:ext cx="9144000" cy="3657600"/>
        </a:xfrm>
        <a:prstGeom prst="leftRightRibb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6FEE0-877A-436C-84F1-FE1E34ED5AC5}">
      <dsp:nvSpPr>
        <dsp:cNvPr id="0" name=""/>
        <dsp:cNvSpPr/>
      </dsp:nvSpPr>
      <dsp:spPr>
        <a:xfrm>
          <a:off x="1097280" y="669796"/>
          <a:ext cx="3017519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Закрита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економіка</a:t>
          </a:r>
          <a:r>
            <a:rPr lang="ru-RU" sz="2300" b="1" kern="1200" dirty="0" smtClean="0"/>
            <a:t> — </a:t>
          </a:r>
          <a:r>
            <a:rPr lang="ru-RU" sz="2300" b="1" kern="1200" dirty="0" err="1" smtClean="0"/>
            <a:t>економіка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країни</a:t>
          </a:r>
          <a:r>
            <a:rPr lang="ru-RU" sz="2300" b="1" kern="1200" dirty="0" smtClean="0"/>
            <a:t>, в </a:t>
          </a:r>
          <a:r>
            <a:rPr lang="ru-RU" sz="2300" b="1" kern="1200" dirty="0" err="1" smtClean="0"/>
            <a:t>якій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відсутні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експорт</a:t>
          </a:r>
          <a:r>
            <a:rPr lang="ru-RU" sz="2300" b="1" kern="1200" dirty="0" smtClean="0"/>
            <a:t> та </a:t>
          </a:r>
          <a:r>
            <a:rPr lang="ru-RU" sz="2300" b="1" kern="1200" dirty="0" err="1" smtClean="0"/>
            <a:t>імпорт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товарів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послуг</a:t>
          </a:r>
          <a:r>
            <a:rPr lang="ru-RU" sz="2300" b="1" kern="1200" dirty="0" smtClean="0"/>
            <a:t>.</a:t>
          </a:r>
          <a:endParaRPr lang="ru-RU" sz="2300" b="1" kern="1200" dirty="0"/>
        </a:p>
      </dsp:txBody>
      <dsp:txXfrm>
        <a:off x="1097280" y="669796"/>
        <a:ext cx="3017519" cy="1792224"/>
      </dsp:txXfrm>
    </dsp:sp>
    <dsp:sp modelId="{91C3B2D8-323B-4F8A-A208-6039FF37C999}">
      <dsp:nvSpPr>
        <dsp:cNvPr id="0" name=""/>
        <dsp:cNvSpPr/>
      </dsp:nvSpPr>
      <dsp:spPr>
        <a:xfrm>
          <a:off x="4572000" y="1255012"/>
          <a:ext cx="3566160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/>
            <a:t>Відкрита економіка — економіка країни, що пов'язана з іншими країнами інтенсивним рухом товарів і капіталів</a:t>
          </a:r>
          <a:endParaRPr lang="ru-RU" sz="2300" b="1" kern="1200" dirty="0"/>
        </a:p>
      </dsp:txBody>
      <dsp:txXfrm>
        <a:off x="4572000" y="1255012"/>
        <a:ext cx="3566160" cy="1792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F0939-C172-4AF3-A4DA-100BF5645A50}">
      <dsp:nvSpPr>
        <dsp:cNvPr id="0" name=""/>
        <dsp:cNvSpPr/>
      </dsp:nvSpPr>
      <dsp:spPr>
        <a:xfrm rot="5400000">
          <a:off x="2285254" y="1213392"/>
          <a:ext cx="1800892" cy="20858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25D34D-7917-46BC-9F43-15DB0C01F2B3}">
      <dsp:nvSpPr>
        <dsp:cNvPr id="0" name=""/>
        <dsp:cNvSpPr/>
      </dsp:nvSpPr>
      <dsp:spPr>
        <a:xfrm>
          <a:off x="2718328" y="2320"/>
          <a:ext cx="2317613" cy="1532114"/>
        </a:xfrm>
        <a:prstGeom prst="flowChartOffpageConnector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 smtClean="0"/>
            <a:t>Основні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форми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міжнародних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економічних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відносин</a:t>
          </a:r>
          <a:endParaRPr lang="ru-RU" sz="2300" b="0" i="0" kern="1200" dirty="0">
            <a:latin typeface="Gill Sans MT"/>
            <a:ea typeface="+mn-ea"/>
            <a:cs typeface="+mn-cs"/>
          </a:endParaRPr>
        </a:p>
      </dsp:txBody>
      <dsp:txXfrm>
        <a:off x="2718328" y="2320"/>
        <a:ext cx="2317613" cy="1532114"/>
      </dsp:txXfrm>
    </dsp:sp>
    <dsp:sp modelId="{6D716D2D-E801-4ECB-A287-FE9BF8CA3CC5}">
      <dsp:nvSpPr>
        <dsp:cNvPr id="0" name=""/>
        <dsp:cNvSpPr/>
      </dsp:nvSpPr>
      <dsp:spPr>
        <a:xfrm rot="5400000">
          <a:off x="2320444" y="2986792"/>
          <a:ext cx="1730511" cy="20858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CCFEB-C28F-49A8-9B40-ECF36C53D65E}">
      <dsp:nvSpPr>
        <dsp:cNvPr id="0" name=""/>
        <dsp:cNvSpPr/>
      </dsp:nvSpPr>
      <dsp:spPr>
        <a:xfrm>
          <a:off x="2718328" y="1882076"/>
          <a:ext cx="2317613" cy="1390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 smtClean="0"/>
            <a:t>зовнішня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торгівля</a:t>
          </a:r>
          <a:endParaRPr lang="ru-RU" sz="2400" b="0" i="0" kern="1200" dirty="0">
            <a:latin typeface="Gill Sans MT"/>
            <a:ea typeface="+mn-ea"/>
            <a:cs typeface="+mn-cs"/>
          </a:endParaRPr>
        </a:p>
      </dsp:txBody>
      <dsp:txXfrm>
        <a:off x="2718328" y="1882076"/>
        <a:ext cx="2317613" cy="1390568"/>
      </dsp:txXfrm>
    </dsp:sp>
    <dsp:sp modelId="{C0FB93A4-E155-43F9-8E31-1D56B906DC13}">
      <dsp:nvSpPr>
        <dsp:cNvPr id="0" name=""/>
        <dsp:cNvSpPr/>
      </dsp:nvSpPr>
      <dsp:spPr>
        <a:xfrm>
          <a:off x="3189550" y="3855898"/>
          <a:ext cx="3074726" cy="20858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C52D-6581-431A-82AA-CDAC03C55567}">
      <dsp:nvSpPr>
        <dsp:cNvPr id="0" name=""/>
        <dsp:cNvSpPr/>
      </dsp:nvSpPr>
      <dsp:spPr>
        <a:xfrm>
          <a:off x="2718328" y="3620287"/>
          <a:ext cx="2317613" cy="1390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 smtClean="0"/>
            <a:t>вивіз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капіталу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виробниче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співробітництво</a:t>
          </a:r>
          <a:endParaRPr lang="ru-RU" sz="2300" b="0" i="0" kern="1200" dirty="0">
            <a:latin typeface="Gill Sans MT"/>
            <a:ea typeface="+mn-ea"/>
            <a:cs typeface="+mn-cs"/>
          </a:endParaRPr>
        </a:p>
      </dsp:txBody>
      <dsp:txXfrm>
        <a:off x="2718328" y="3620287"/>
        <a:ext cx="2317613" cy="1390568"/>
      </dsp:txXfrm>
    </dsp:sp>
    <dsp:sp modelId="{C8C2D2E4-3F77-4F50-8015-CEF32008F13C}">
      <dsp:nvSpPr>
        <dsp:cNvPr id="0" name=""/>
        <dsp:cNvSpPr/>
      </dsp:nvSpPr>
      <dsp:spPr>
        <a:xfrm rot="16200000">
          <a:off x="5402871" y="2986792"/>
          <a:ext cx="1730511" cy="20858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B6240-3399-4A5F-9FCF-B67006B590F3}">
      <dsp:nvSpPr>
        <dsp:cNvPr id="0" name=""/>
        <dsp:cNvSpPr/>
      </dsp:nvSpPr>
      <dsp:spPr>
        <a:xfrm>
          <a:off x="5800754" y="3620287"/>
          <a:ext cx="2317613" cy="1390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 smtClean="0"/>
            <a:t>Обмін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науково-технічною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інформацією</a:t>
          </a:r>
          <a:endParaRPr lang="ru-RU" sz="2400" b="0" i="0" kern="1200" dirty="0">
            <a:latin typeface="Gill Sans MT"/>
            <a:ea typeface="+mn-ea"/>
            <a:cs typeface="+mn-cs"/>
          </a:endParaRPr>
        </a:p>
      </dsp:txBody>
      <dsp:txXfrm>
        <a:off x="5800754" y="3620287"/>
        <a:ext cx="2317613" cy="1390568"/>
      </dsp:txXfrm>
    </dsp:sp>
    <dsp:sp modelId="{40874361-A332-43DB-86A3-34901600F867}">
      <dsp:nvSpPr>
        <dsp:cNvPr id="0" name=""/>
        <dsp:cNvSpPr/>
      </dsp:nvSpPr>
      <dsp:spPr>
        <a:xfrm rot="16200000">
          <a:off x="5402871" y="1248582"/>
          <a:ext cx="1730511" cy="20858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5186A-AD0D-487D-9B62-060A08421EB9}">
      <dsp:nvSpPr>
        <dsp:cNvPr id="0" name=""/>
        <dsp:cNvSpPr/>
      </dsp:nvSpPr>
      <dsp:spPr>
        <a:xfrm>
          <a:off x="5800754" y="1882076"/>
          <a:ext cx="2317613" cy="1390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 smtClean="0"/>
            <a:t>Валютно-фінансові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відносини</a:t>
          </a:r>
          <a:endParaRPr lang="ru-RU" sz="2400" b="0" i="0" kern="1200" dirty="0">
            <a:latin typeface="Gill Sans MT"/>
            <a:ea typeface="+mn-ea"/>
            <a:cs typeface="+mn-cs"/>
          </a:endParaRPr>
        </a:p>
      </dsp:txBody>
      <dsp:txXfrm>
        <a:off x="5800754" y="1882076"/>
        <a:ext cx="2317613" cy="1390568"/>
      </dsp:txXfrm>
    </dsp:sp>
    <dsp:sp modelId="{CB1D0317-D750-4EC2-99C1-72E77E443226}">
      <dsp:nvSpPr>
        <dsp:cNvPr id="0" name=""/>
        <dsp:cNvSpPr/>
      </dsp:nvSpPr>
      <dsp:spPr>
        <a:xfrm>
          <a:off x="5800754" y="143866"/>
          <a:ext cx="2317613" cy="139056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 smtClean="0"/>
            <a:t>Міграція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робочої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сили</a:t>
          </a:r>
          <a:endParaRPr lang="ru-RU" sz="2400" b="0" i="0" kern="1200" dirty="0">
            <a:latin typeface="Gill Sans MT"/>
            <a:ea typeface="+mn-ea"/>
            <a:cs typeface="+mn-cs"/>
          </a:endParaRPr>
        </a:p>
      </dsp:txBody>
      <dsp:txXfrm>
        <a:off x="5800754" y="143866"/>
        <a:ext cx="2317613" cy="1390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65064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414165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CC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13842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822960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374900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37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0" y="1138425"/>
            <a:ext cx="8229600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969D-C082-4D7A-A66D-E58C7A1BB4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5B69-51F2-4659-9E28-792C84918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319E51-DD4D-4F40-9B50-6B019F3697BB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BD2201-0AD6-43B2-B504-E8334F1DD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0" y="3501008"/>
            <a:ext cx="2339752" cy="432048"/>
          </a:xfrm>
          <a:custGeom>
            <a:avLst/>
            <a:gdLst>
              <a:gd name="connsiteX0" fmla="*/ 28135 w 4178104"/>
              <a:gd name="connsiteY0" fmla="*/ 0 h 407963"/>
              <a:gd name="connsiteX1" fmla="*/ 3699803 w 4178104"/>
              <a:gd name="connsiteY1" fmla="*/ 0 h 407963"/>
              <a:gd name="connsiteX2" fmla="*/ 4178104 w 4178104"/>
              <a:gd name="connsiteY2" fmla="*/ 407963 h 407963"/>
              <a:gd name="connsiteX3" fmla="*/ 0 w 4178104"/>
              <a:gd name="connsiteY3" fmla="*/ 407963 h 407963"/>
              <a:gd name="connsiteX4" fmla="*/ 28135 w 4178104"/>
              <a:gd name="connsiteY4" fmla="*/ 0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104" h="407963">
                <a:moveTo>
                  <a:pt x="28135" y="0"/>
                </a:moveTo>
                <a:lnTo>
                  <a:pt x="3699803" y="0"/>
                </a:lnTo>
                <a:lnTo>
                  <a:pt x="4178104" y="407963"/>
                </a:lnTo>
                <a:lnTo>
                  <a:pt x="0" y="407963"/>
                </a:lnTo>
                <a:lnTo>
                  <a:pt x="2813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0800000">
            <a:off x="6012160" y="6021287"/>
            <a:ext cx="3131840" cy="479971"/>
          </a:xfrm>
          <a:custGeom>
            <a:avLst/>
            <a:gdLst>
              <a:gd name="connsiteX0" fmla="*/ 28135 w 4178104"/>
              <a:gd name="connsiteY0" fmla="*/ 0 h 407963"/>
              <a:gd name="connsiteX1" fmla="*/ 3699803 w 4178104"/>
              <a:gd name="connsiteY1" fmla="*/ 0 h 407963"/>
              <a:gd name="connsiteX2" fmla="*/ 4178104 w 4178104"/>
              <a:gd name="connsiteY2" fmla="*/ 407963 h 407963"/>
              <a:gd name="connsiteX3" fmla="*/ 0 w 4178104"/>
              <a:gd name="connsiteY3" fmla="*/ 407963 h 407963"/>
              <a:gd name="connsiteX4" fmla="*/ 28135 w 4178104"/>
              <a:gd name="connsiteY4" fmla="*/ 0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104" h="407963">
                <a:moveTo>
                  <a:pt x="28135" y="0"/>
                </a:moveTo>
                <a:lnTo>
                  <a:pt x="3699803" y="0"/>
                </a:lnTo>
                <a:lnTo>
                  <a:pt x="4178104" y="407963"/>
                </a:lnTo>
                <a:lnTo>
                  <a:pt x="0" y="407963"/>
                </a:lnTo>
                <a:lnTo>
                  <a:pt x="2813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4077072"/>
            <a:ext cx="5652120" cy="200054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r"/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Світова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торгівля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r"/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Основні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риси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світового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господарства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4400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-28135" y="3812345"/>
            <a:ext cx="4178104" cy="407963"/>
          </a:xfrm>
          <a:custGeom>
            <a:avLst/>
            <a:gdLst>
              <a:gd name="connsiteX0" fmla="*/ 28135 w 4178104"/>
              <a:gd name="connsiteY0" fmla="*/ 0 h 407963"/>
              <a:gd name="connsiteX1" fmla="*/ 3699803 w 4178104"/>
              <a:gd name="connsiteY1" fmla="*/ 0 h 407963"/>
              <a:gd name="connsiteX2" fmla="*/ 4178104 w 4178104"/>
              <a:gd name="connsiteY2" fmla="*/ 407963 h 407963"/>
              <a:gd name="connsiteX3" fmla="*/ 0 w 4178104"/>
              <a:gd name="connsiteY3" fmla="*/ 407963 h 407963"/>
              <a:gd name="connsiteX4" fmla="*/ 28135 w 4178104"/>
              <a:gd name="connsiteY4" fmla="*/ 0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104" h="407963">
                <a:moveTo>
                  <a:pt x="28135" y="0"/>
                </a:moveTo>
                <a:lnTo>
                  <a:pt x="3699803" y="0"/>
                </a:lnTo>
                <a:lnTo>
                  <a:pt x="4178104" y="407963"/>
                </a:lnTo>
                <a:lnTo>
                  <a:pt x="0" y="407963"/>
                </a:lnTo>
                <a:lnTo>
                  <a:pt x="2813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800000">
            <a:off x="4965896" y="6450037"/>
            <a:ext cx="4178104" cy="407963"/>
          </a:xfrm>
          <a:custGeom>
            <a:avLst/>
            <a:gdLst>
              <a:gd name="connsiteX0" fmla="*/ 28135 w 4178104"/>
              <a:gd name="connsiteY0" fmla="*/ 0 h 407963"/>
              <a:gd name="connsiteX1" fmla="*/ 3699803 w 4178104"/>
              <a:gd name="connsiteY1" fmla="*/ 0 h 407963"/>
              <a:gd name="connsiteX2" fmla="*/ 4178104 w 4178104"/>
              <a:gd name="connsiteY2" fmla="*/ 407963 h 407963"/>
              <a:gd name="connsiteX3" fmla="*/ 0 w 4178104"/>
              <a:gd name="connsiteY3" fmla="*/ 407963 h 407963"/>
              <a:gd name="connsiteX4" fmla="*/ 28135 w 4178104"/>
              <a:gd name="connsiteY4" fmla="*/ 0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8104" h="407963">
                <a:moveTo>
                  <a:pt x="28135" y="0"/>
                </a:moveTo>
                <a:lnTo>
                  <a:pt x="3699803" y="0"/>
                </a:lnTo>
                <a:lnTo>
                  <a:pt x="4178104" y="407963"/>
                </a:lnTo>
                <a:lnTo>
                  <a:pt x="0" y="407963"/>
                </a:lnTo>
                <a:lnTo>
                  <a:pt x="2813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6021288"/>
            <a:ext cx="202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Волошин Данил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6488668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Ананьєва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err="1" smtClean="0">
                <a:solidFill>
                  <a:schemeClr val="bg2">
                    <a:lumMod val="9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Поліна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6093296"/>
            <a:ext cx="1574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Підготували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6381328"/>
          </a:xfrm>
        </p:spPr>
        <p:txBody>
          <a:bodyPr numCol="1"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5100" dirty="0" smtClean="0"/>
              <a:t>Глобалізація-це..? </a:t>
            </a:r>
            <a:endParaRPr lang="ru-RU" sz="51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5100" dirty="0" err="1" smtClean="0"/>
              <a:t>Світове</a:t>
            </a:r>
            <a:r>
              <a:rPr lang="ru-RU" sz="5100" dirty="0" smtClean="0"/>
              <a:t> </a:t>
            </a:r>
            <a:r>
              <a:rPr lang="ru-RU" sz="5100" dirty="0" err="1" smtClean="0"/>
              <a:t>господарство-це</a:t>
            </a:r>
            <a:r>
              <a:rPr lang="ru-RU" sz="5100" dirty="0" smtClean="0"/>
              <a:t>..?</a:t>
            </a:r>
            <a:endParaRPr lang="uk-UA" sz="51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5100" dirty="0" smtClean="0"/>
              <a:t>Назвіть фактори ,</a:t>
            </a:r>
            <a:r>
              <a:rPr lang="ru-RU" sz="5100" dirty="0" err="1" smtClean="0"/>
              <a:t>що</a:t>
            </a:r>
            <a:r>
              <a:rPr lang="ru-RU" sz="5100" dirty="0" smtClean="0"/>
              <a:t> </a:t>
            </a:r>
            <a:r>
              <a:rPr lang="ru-RU" sz="5100" dirty="0" err="1" smtClean="0"/>
              <a:t>зумовлюють</a:t>
            </a:r>
            <a:r>
              <a:rPr lang="ru-RU" sz="5100" dirty="0" smtClean="0"/>
              <a:t> </a:t>
            </a:r>
            <a:r>
              <a:rPr lang="ru-RU" sz="5100" dirty="0" err="1" smtClean="0"/>
              <a:t>збільшення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обсягів</a:t>
            </a:r>
            <a:r>
              <a:rPr lang="ru-RU" sz="5100" dirty="0" smtClean="0"/>
              <a:t> </a:t>
            </a:r>
            <a:r>
              <a:rPr lang="ru-RU" sz="5100" dirty="0" err="1" smtClean="0"/>
              <a:t>зовнішньої</a:t>
            </a:r>
            <a:r>
              <a:rPr lang="ru-RU" sz="5100" dirty="0" smtClean="0"/>
              <a:t> </a:t>
            </a:r>
            <a:r>
              <a:rPr lang="ru-RU" sz="5100" dirty="0" err="1" smtClean="0"/>
              <a:t>торгівлі</a:t>
            </a:r>
            <a:endParaRPr lang="ru-RU" sz="51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5100" dirty="0" smtClean="0"/>
              <a:t>Система </a:t>
            </a:r>
            <a:r>
              <a:rPr lang="ru-RU" sz="5100" dirty="0" err="1" smtClean="0"/>
              <a:t>обміну</a:t>
            </a:r>
            <a:r>
              <a:rPr lang="ru-RU" sz="5100" dirty="0" smtClean="0"/>
              <a:t> товарами та </a:t>
            </a:r>
            <a:r>
              <a:rPr lang="ru-RU" sz="5100" dirty="0" err="1" smtClean="0"/>
              <a:t>послугами</a:t>
            </a:r>
            <a:r>
              <a:rPr lang="ru-RU" sz="5100" dirty="0" smtClean="0"/>
              <a:t> </a:t>
            </a:r>
            <a:r>
              <a:rPr lang="ru-RU" sz="5100" dirty="0" err="1" smtClean="0"/>
              <a:t>між</a:t>
            </a:r>
            <a:r>
              <a:rPr lang="ru-RU" sz="5100" dirty="0" smtClean="0"/>
              <a:t> </a:t>
            </a:r>
            <a:r>
              <a:rPr lang="en-US" sz="5100" dirty="0" smtClean="0"/>
              <a:t> </a:t>
            </a:r>
            <a:r>
              <a:rPr lang="ru-RU" sz="5100" dirty="0" err="1" smtClean="0"/>
              <a:t>країнами</a:t>
            </a:r>
            <a:r>
              <a:rPr lang="ru-RU" sz="5100" dirty="0" smtClean="0"/>
              <a:t> – характеристика </a:t>
            </a:r>
            <a:r>
              <a:rPr lang="ru-RU" sz="5100" dirty="0" err="1" smtClean="0"/>
              <a:t>поняття</a:t>
            </a:r>
            <a:r>
              <a:rPr lang="ru-RU" sz="5100" dirty="0" smtClean="0"/>
              <a:t>…..?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100" dirty="0" err="1" smtClean="0"/>
              <a:t>Основними</a:t>
            </a:r>
            <a:r>
              <a:rPr lang="ru-RU" sz="5100" dirty="0" smtClean="0"/>
              <a:t> </a:t>
            </a:r>
            <a:r>
              <a:rPr lang="ru-RU" sz="5100" dirty="0" err="1" smtClean="0"/>
              <a:t>форми</a:t>
            </a:r>
            <a:r>
              <a:rPr lang="ru-RU" sz="5100" dirty="0" smtClean="0"/>
              <a:t> </a:t>
            </a:r>
            <a:r>
              <a:rPr lang="ru-RU" sz="5100" dirty="0" err="1" smtClean="0"/>
              <a:t>міжнародних</a:t>
            </a:r>
            <a:r>
              <a:rPr lang="ru-RU" sz="5100" dirty="0" smtClean="0"/>
              <a:t> </a:t>
            </a:r>
            <a:r>
              <a:rPr lang="ru-RU" sz="5100" dirty="0" err="1" smtClean="0"/>
              <a:t>економічних</a:t>
            </a:r>
            <a:r>
              <a:rPr lang="ru-RU" sz="5100" dirty="0" smtClean="0"/>
              <a:t> </a:t>
            </a:r>
            <a:r>
              <a:rPr lang="ru-RU" sz="5100" dirty="0" err="1" smtClean="0"/>
              <a:t>відносин</a:t>
            </a:r>
            <a:r>
              <a:rPr lang="ru-RU" sz="5100" dirty="0" smtClean="0"/>
              <a:t> </a:t>
            </a:r>
            <a:r>
              <a:rPr lang="ru-RU" sz="5100" dirty="0" err="1" smtClean="0"/>
              <a:t>є</a:t>
            </a:r>
            <a:r>
              <a:rPr lang="ru-RU" sz="5100" dirty="0" smtClean="0"/>
              <a:t>….?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err="1" smtClean="0"/>
              <a:t>Посилення</a:t>
            </a:r>
            <a:r>
              <a:rPr lang="ru-RU" sz="5100" dirty="0" smtClean="0"/>
              <a:t> </a:t>
            </a:r>
            <a:r>
              <a:rPr lang="ru-RU" sz="5100" dirty="0" err="1" smtClean="0"/>
              <a:t>залежності</a:t>
            </a:r>
            <a:r>
              <a:rPr lang="ru-RU" sz="5100" dirty="0" smtClean="0"/>
              <a:t> </a:t>
            </a:r>
            <a:r>
              <a:rPr lang="ru-RU" sz="5100" dirty="0" err="1" smtClean="0"/>
              <a:t>країн</a:t>
            </a:r>
            <a:r>
              <a:rPr lang="ru-RU" sz="5100" dirty="0" smtClean="0"/>
              <a:t> </a:t>
            </a:r>
            <a:r>
              <a:rPr lang="ru-RU" sz="5100" dirty="0" err="1" smtClean="0"/>
              <a:t>від</a:t>
            </a:r>
            <a:r>
              <a:rPr lang="ru-RU" sz="5100" dirty="0" smtClean="0"/>
              <a:t> </a:t>
            </a:r>
            <a:r>
              <a:rPr lang="ru-RU" sz="5100" dirty="0" err="1" smtClean="0"/>
              <a:t>впливу</a:t>
            </a:r>
            <a:r>
              <a:rPr lang="ru-RU" sz="5100" dirty="0" smtClean="0"/>
              <a:t> </a:t>
            </a:r>
            <a:r>
              <a:rPr lang="ru-RU" sz="5100" dirty="0" err="1" smtClean="0"/>
              <a:t>міжнародної</a:t>
            </a:r>
            <a:r>
              <a:rPr lang="ru-RU" sz="5100" dirty="0" smtClean="0"/>
              <a:t> </a:t>
            </a:r>
            <a:r>
              <a:rPr lang="ru-RU" sz="5100" dirty="0" err="1" smtClean="0"/>
              <a:t>економічної</a:t>
            </a:r>
            <a:r>
              <a:rPr lang="ru-RU" sz="5100" dirty="0" smtClean="0"/>
              <a:t> </a:t>
            </a:r>
            <a:r>
              <a:rPr lang="ru-RU" sz="5100" dirty="0" err="1" smtClean="0"/>
              <a:t>системи</a:t>
            </a:r>
            <a:r>
              <a:rPr lang="ru-RU" sz="5100" dirty="0" smtClean="0"/>
              <a:t> </a:t>
            </a:r>
            <a:r>
              <a:rPr lang="ru-RU" sz="5100" dirty="0" smtClean="0"/>
              <a:t>– </a:t>
            </a:r>
            <a:r>
              <a:rPr lang="ru-RU" sz="5100" dirty="0" err="1" smtClean="0"/>
              <a:t>це</a:t>
            </a:r>
            <a:r>
              <a:rPr lang="ru-RU" sz="5100" dirty="0" smtClean="0"/>
              <a:t> </a:t>
            </a:r>
            <a:r>
              <a:rPr lang="ru-RU" sz="5100" dirty="0" err="1" smtClean="0"/>
              <a:t>позитивний</a:t>
            </a:r>
            <a:r>
              <a:rPr lang="ru-RU" sz="5100" dirty="0" smtClean="0"/>
              <a:t> </a:t>
            </a:r>
            <a:r>
              <a:rPr lang="ru-RU" sz="5100" dirty="0" err="1" smtClean="0"/>
              <a:t>чи</a:t>
            </a:r>
            <a:r>
              <a:rPr lang="ru-RU" sz="5100" dirty="0" smtClean="0"/>
              <a:t> </a:t>
            </a:r>
            <a:r>
              <a:rPr lang="ru-RU" sz="5100" dirty="0" err="1" smtClean="0"/>
              <a:t>негативний</a:t>
            </a:r>
            <a:r>
              <a:rPr lang="ru-RU" sz="5100" dirty="0" smtClean="0"/>
              <a:t> </a:t>
            </a:r>
            <a:r>
              <a:rPr lang="ru-RU" sz="5100" dirty="0" err="1" smtClean="0"/>
              <a:t>наслідок</a:t>
            </a:r>
            <a:r>
              <a:rPr lang="ru-RU" sz="5100" dirty="0" smtClean="0"/>
              <a:t> </a:t>
            </a:r>
            <a:r>
              <a:rPr lang="ru-RU" sz="5100" dirty="0" err="1" smtClean="0"/>
              <a:t>глобалізації</a:t>
            </a:r>
            <a:r>
              <a:rPr lang="ru-RU" sz="51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100" dirty="0" err="1" smtClean="0"/>
              <a:t>Міжнародні</a:t>
            </a:r>
            <a:r>
              <a:rPr lang="ru-RU" sz="5100" dirty="0" smtClean="0"/>
              <a:t> </a:t>
            </a:r>
            <a:r>
              <a:rPr lang="ru-RU" sz="5100" dirty="0" err="1" smtClean="0"/>
              <a:t>економічні</a:t>
            </a:r>
            <a:r>
              <a:rPr lang="ru-RU" sz="5100" dirty="0" smtClean="0"/>
              <a:t> </a:t>
            </a:r>
            <a:r>
              <a:rPr lang="ru-RU" sz="5100" dirty="0" err="1" smtClean="0"/>
              <a:t>відносини</a:t>
            </a:r>
            <a:r>
              <a:rPr lang="ru-RU" sz="5100" dirty="0" smtClean="0"/>
              <a:t> – </a:t>
            </a:r>
            <a:r>
              <a:rPr lang="ru-RU" sz="5100" dirty="0" err="1" smtClean="0"/>
              <a:t>це</a:t>
            </a:r>
            <a:r>
              <a:rPr lang="ru-RU" sz="5100" dirty="0" smtClean="0"/>
              <a:t>…?</a:t>
            </a:r>
            <a:endParaRPr lang="ru-RU" sz="51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5100" dirty="0" smtClean="0"/>
              <a:t>Назвіть основні види міжнародного капіталу…</a:t>
            </a:r>
            <a:endParaRPr lang="ru-RU" sz="51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5100" dirty="0" err="1" smtClean="0">
                <a:latin typeface="Gill Sans MT"/>
              </a:rPr>
              <a:t>Продовжіть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err="1" smtClean="0">
                <a:latin typeface="Gill Sans MT"/>
              </a:rPr>
              <a:t>речення</a:t>
            </a:r>
            <a:r>
              <a:rPr lang="ru-RU" sz="5100" dirty="0" smtClean="0">
                <a:latin typeface="Gill Sans MT"/>
              </a:rPr>
              <a:t>:  </a:t>
            </a:r>
          </a:p>
          <a:p>
            <a:pPr marL="514350" indent="-514350">
              <a:buNone/>
            </a:pP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smtClean="0">
                <a:latin typeface="Gill Sans MT"/>
              </a:rPr>
              <a:t>                </a:t>
            </a:r>
            <a:r>
              <a:rPr lang="ru-RU" sz="5100" dirty="0" err="1" smtClean="0">
                <a:latin typeface="Gill Sans MT"/>
              </a:rPr>
              <a:t>Транснаціональні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err="1" smtClean="0">
                <a:latin typeface="Gill Sans MT"/>
              </a:rPr>
              <a:t>корпорації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smtClean="0">
                <a:latin typeface="Gill Sans MT"/>
              </a:rPr>
              <a:t>(</a:t>
            </a:r>
            <a:r>
              <a:rPr lang="ru-RU" sz="5100" dirty="0" smtClean="0">
                <a:latin typeface="Gill Sans MT"/>
              </a:rPr>
              <a:t>ТНК) - </a:t>
            </a:r>
            <a:r>
              <a:rPr lang="ru-RU" sz="5100" dirty="0" err="1" smtClean="0">
                <a:latin typeface="Gill Sans MT"/>
              </a:rPr>
              <a:t>найбільші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err="1" smtClean="0">
                <a:latin typeface="Gill Sans MT"/>
              </a:rPr>
              <a:t>компанії</a:t>
            </a:r>
            <a:r>
              <a:rPr lang="ru-RU" sz="5100" dirty="0" smtClean="0">
                <a:latin typeface="Gill Sans MT"/>
              </a:rPr>
              <a:t>, </a:t>
            </a:r>
            <a:r>
              <a:rPr lang="ru-RU" sz="5100" dirty="0" err="1" smtClean="0">
                <a:latin typeface="Gill Sans MT"/>
              </a:rPr>
              <a:t>які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err="1" smtClean="0">
                <a:latin typeface="Gill Sans MT"/>
              </a:rPr>
              <a:t>мають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err="1" smtClean="0">
                <a:latin typeface="Gill Sans MT"/>
              </a:rPr>
              <a:t>щорічний</a:t>
            </a:r>
            <a:r>
              <a:rPr lang="ru-RU" sz="5100" dirty="0" smtClean="0">
                <a:latin typeface="Gill Sans MT"/>
              </a:rPr>
              <a:t> </a:t>
            </a:r>
            <a:r>
              <a:rPr lang="ru-RU" sz="5100" dirty="0" smtClean="0">
                <a:latin typeface="Gill Sans MT"/>
              </a:rPr>
              <a:t>оборот….</a:t>
            </a:r>
          </a:p>
          <a:p>
            <a:pPr marL="514350" indent="-514350">
              <a:buAutoNum type="arabicPeriod" startAt="10"/>
            </a:pPr>
            <a:r>
              <a:rPr lang="ru-RU" sz="5100" dirty="0" err="1" smtClean="0"/>
              <a:t>Економічна</a:t>
            </a:r>
            <a:r>
              <a:rPr lang="ru-RU" sz="5100" dirty="0" smtClean="0"/>
              <a:t> </a:t>
            </a:r>
            <a:r>
              <a:rPr lang="ru-RU" sz="5100" dirty="0" err="1" smtClean="0"/>
              <a:t>інтеграція</a:t>
            </a:r>
            <a:r>
              <a:rPr lang="ru-RU" sz="5100" dirty="0" smtClean="0"/>
              <a:t>- </a:t>
            </a:r>
            <a:r>
              <a:rPr lang="ru-RU" sz="5100" dirty="0" err="1" smtClean="0"/>
              <a:t>це</a:t>
            </a:r>
            <a:r>
              <a:rPr lang="ru-RU" sz="5100" dirty="0" smtClean="0"/>
              <a:t>…?</a:t>
            </a:r>
          </a:p>
          <a:p>
            <a:pPr marL="514350" indent="-514350">
              <a:buAutoNum type="arabicPeriod" startAt="10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Font typeface="+mj-lt"/>
              <a:buAutoNum type="arabicPeriod"/>
            </a:pPr>
            <a:endParaRPr lang="uk-UA" i="1" dirty="0" smtClean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60648"/>
            <a:ext cx="388843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ДЛЯ САМОКОНТРОЛЮ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перегляд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36096" y="1916832"/>
            <a:ext cx="3707904" cy="194421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4104456" cy="273630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8" y="836712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</a:rPr>
              <a:t>Світове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сукупність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національних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беруть</a:t>
            </a:r>
            <a:r>
              <a:rPr lang="ru-RU" sz="2400" dirty="0" smtClean="0">
                <a:solidFill>
                  <a:schemeClr val="bg1"/>
                </a:solidFill>
              </a:rPr>
              <a:t> участь у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поділі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взаємопов'язані</a:t>
            </a:r>
            <a:r>
              <a:rPr lang="ru-RU" sz="2400" dirty="0" smtClean="0">
                <a:solidFill>
                  <a:schemeClr val="bg1"/>
                </a:solidFill>
              </a:rPr>
              <a:t> системою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відносин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1916832"/>
            <a:ext cx="356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chemeClr val="bg1"/>
                </a:solidFill>
              </a:rPr>
              <a:t>Міжнародні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i="1" dirty="0" err="1" smtClean="0">
                <a:solidFill>
                  <a:schemeClr val="bg1"/>
                </a:solidFill>
              </a:rPr>
              <a:t>економічні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i="1" dirty="0" err="1" smtClean="0">
                <a:solidFill>
                  <a:schemeClr val="bg1"/>
                </a:solidFill>
              </a:rPr>
              <a:t>відносини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система </a:t>
            </a:r>
            <a:r>
              <a:rPr lang="ru-RU" sz="2400" dirty="0" err="1" smtClean="0">
                <a:solidFill>
                  <a:schemeClr val="bg1"/>
                </a:solidFill>
              </a:rPr>
              <a:t>господарських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зв'язків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країнами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3140968"/>
          <a:ext cx="9144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3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2606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Міжнародні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економічні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відносини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– </a:t>
            </a:r>
          </a:p>
          <a:p>
            <a:pPr algn="ctr"/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система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господарських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зв'язків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між</a:t>
            </a:r>
            <a:r>
              <a:rPr lang="ru-RU" sz="2400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країнами</a:t>
            </a:r>
            <a:r>
              <a:rPr lang="ru-RU" dirty="0" smtClean="0">
                <a:gradFill flip="none" rotWithShape="1">
                  <a:gsLst>
                    <a:gs pos="0">
                      <a:schemeClr val="bg2">
                        <a:lumMod val="50000"/>
                        <a:tint val="66000"/>
                        <a:satMod val="160000"/>
                      </a:schemeClr>
                    </a:gs>
                    <a:gs pos="50000">
                      <a:schemeClr val="bg2">
                        <a:lumMod val="50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lumMod val="5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a:rPr>
              <a:t>.</a:t>
            </a:r>
            <a:endParaRPr lang="ru-RU" dirty="0"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graphicFrame>
        <p:nvGraphicFramePr>
          <p:cNvPr id="11" name="Diagram 3"/>
          <p:cNvGraphicFramePr/>
          <p:nvPr>
            <p:extLst>
              <p:ext uri="{D42A27DB-BD31-4B8C-83A1-F6EECF244321}">
                <p14:modId xmlns:p14="http://schemas.microsoft.com/office/powerpoint/2010/main" xmlns="" val="1655710340"/>
              </p:ext>
            </p:extLst>
          </p:nvPr>
        </p:nvGraphicFramePr>
        <p:xfrm>
          <a:off x="-1044624" y="1628800"/>
          <a:ext cx="1083669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A825D34D-7917-46BC-9F43-15DB0C01F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359F0939-C172-4AF3-A4DA-100BF564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6E5CCFEB-C28F-49A8-9B40-ECF36C53D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dgm id="{6D716D2D-E801-4ECB-A287-FE9BF8CA3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607EC52D-6581-431A-82AA-CDAC03C55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graphicEl>
                                              <a:dgm id="{C0FB93A4-E155-43F9-8E31-1D56B906D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1F0B6240-3399-4A5F-9FCF-B67006B59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C8C2D2E4-3F77-4F50-8015-CEF32008F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2895186A-AD0D-487D-9B62-060A08421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40874361-A332-43DB-86A3-34901600F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CB1D0317-D750-4EC2-99C1-72E77E443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65" y="3717032"/>
            <a:ext cx="462273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476672"/>
            <a:ext cx="6624736" cy="3816424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08720"/>
            <a:ext cx="5526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нараховує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230 держав, у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проживає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млрд.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відрізняються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за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належністю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86337"/>
            <a:ext cx="20304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755576" y="260648"/>
            <a:ext cx="8388424" cy="129614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0" y="260648"/>
            <a:ext cx="1475656" cy="1296144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Глобалізація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взаємозалежності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комунікаційних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060848"/>
            <a:ext cx="3888432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глобалізації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140968"/>
            <a:ext cx="187220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позитивні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3140968"/>
            <a:ext cx="151216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негативні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23528" y="3789040"/>
            <a:ext cx="3960440" cy="108012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· </a:t>
            </a:r>
            <a:r>
              <a:rPr lang="ru-RU" sz="2000" dirty="0" err="1" smtClean="0">
                <a:solidFill>
                  <a:schemeClr val="tx1"/>
                </a:solidFill>
              </a:rPr>
              <a:t>Досягнення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високих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стабільних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темпів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економічного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зростання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23528" y="5013176"/>
            <a:ext cx="3888432" cy="86409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· </a:t>
            </a:r>
            <a:r>
              <a:rPr lang="ru-RU" sz="2000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загального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рівня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життя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23528" y="5993904"/>
            <a:ext cx="3960440" cy="86409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· </a:t>
            </a:r>
            <a:r>
              <a:rPr lang="ru-RU" sz="2000" dirty="0" err="1" smtClean="0">
                <a:solidFill>
                  <a:schemeClr val="tx1"/>
                </a:solidFill>
              </a:rPr>
              <a:t>Злиття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капіталів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4788024" y="3717032"/>
            <a:ext cx="4355976" cy="1008112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Посилення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залежності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країн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впливу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економічної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системи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4788024" y="4869160"/>
            <a:ext cx="4355976" cy="86409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Втрата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характерних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особливостей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національних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економік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4788024" y="5805264"/>
            <a:ext cx="4355976" cy="105273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· </a:t>
            </a:r>
            <a:r>
              <a:rPr lang="ru-RU" sz="2000" dirty="0" err="1" smtClean="0">
                <a:solidFill>
                  <a:schemeClr val="tx1"/>
                </a:solidFill>
              </a:rPr>
              <a:t>Часткова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втрата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здатності</a:t>
            </a:r>
            <a:r>
              <a:rPr lang="ru-RU" sz="2000" dirty="0" smtClean="0">
                <a:solidFill>
                  <a:schemeClr val="tx1"/>
                </a:solidFill>
              </a:rPr>
              <a:t> уряду </a:t>
            </a:r>
            <a:r>
              <a:rPr lang="ru-RU" sz="2000" dirty="0" err="1" smtClean="0">
                <a:solidFill>
                  <a:schemeClr val="tx1"/>
                </a:solidFill>
              </a:rPr>
              <a:t>країн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самостійно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керувати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політикой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економікою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 flipH="1">
            <a:off x="1403648" y="2636912"/>
            <a:ext cx="29523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5976" y="2636912"/>
            <a:ext cx="33123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5576" y="5733256"/>
            <a:ext cx="8208912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509120"/>
            <a:ext cx="8136904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Нашивка 14"/>
          <p:cNvSpPr/>
          <p:nvPr/>
        </p:nvSpPr>
        <p:spPr>
          <a:xfrm>
            <a:off x="323528" y="4509120"/>
            <a:ext cx="971600" cy="864096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429000"/>
            <a:ext cx="8136904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323528" y="3429000"/>
            <a:ext cx="971600" cy="864096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276872"/>
            <a:ext cx="8136904" cy="8640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Світовий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товарний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ринок</a:t>
            </a:r>
            <a:r>
              <a:rPr lang="ru-RU" sz="2800" dirty="0" smtClean="0">
                <a:solidFill>
                  <a:schemeClr val="bg1"/>
                </a:solidFill>
              </a:rPr>
              <a:t> - система </a:t>
            </a:r>
            <a:r>
              <a:rPr lang="ru-RU" sz="2800" dirty="0" err="1" smtClean="0">
                <a:solidFill>
                  <a:schemeClr val="bg1"/>
                </a:solidFill>
              </a:rPr>
              <a:t>обміну</a:t>
            </a:r>
            <a:r>
              <a:rPr lang="ru-RU" sz="2800" dirty="0" smtClean="0">
                <a:solidFill>
                  <a:schemeClr val="bg1"/>
                </a:solidFill>
              </a:rPr>
              <a:t> товарами та </a:t>
            </a:r>
            <a:r>
              <a:rPr lang="ru-RU" sz="2800" dirty="0" err="1" smtClean="0">
                <a:solidFill>
                  <a:schemeClr val="bg1"/>
                </a:solidFill>
              </a:rPr>
              <a:t>послугами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країнами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23528" y="2276872"/>
            <a:ext cx="971600" cy="864096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Вплив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зовнішньої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торгівлі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276872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доповнення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відсутніх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необхідних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елементів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ресурси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техніка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т.д.)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509120"/>
            <a:ext cx="7488832" cy="7078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максимізація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доходу за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рахунок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зменшення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витрат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поділупраці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7332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сприятливих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умов для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розширення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(особливо для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малих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42900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підвищення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конкурентоспроможності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продукції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завдяки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міжнародній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конкуренції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23528" y="5733256"/>
            <a:ext cx="971600" cy="864096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2" grpId="0" animBg="1"/>
      <p:bldP spid="13" grpId="0" animBg="1"/>
      <p:bldP spid="11" grpId="0" animBg="1"/>
      <p:bldP spid="2" grpId="0"/>
      <p:bldP spid="10" grpId="0" animBg="1"/>
      <p:bldP spid="3" grpId="0"/>
      <p:bldP spid="4" grpId="0"/>
      <p:bldP spid="7" grpId="0" animBg="1"/>
      <p:bldP spid="8" grpId="0"/>
      <p:bldP spid="9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836712"/>
            <a:ext cx="8137599" cy="2089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МІЖНАРОДНИЙ РУХ КАПІТАЛУ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однобічне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переміщення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кордон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певної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вартості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товарній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грошовій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метою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отримання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прибутку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підприємницької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вигоди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403648" y="3284984"/>
            <a:ext cx="6696744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види міжнародного капіталу: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2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експорт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імпорт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підприємницького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капіталу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301208"/>
            <a:ext cx="22157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експорт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імпорт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позичкового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капіталу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427" y="5301208"/>
            <a:ext cx="2743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dirty="0" smtClean="0">
                <a:solidFill>
                  <a:schemeClr val="bg1"/>
                </a:solidFill>
              </a:rPr>
              <a:t>міжнародна допомога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420485">
            <a:off x="1785144" y="4369301"/>
            <a:ext cx="158417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224213">
            <a:off x="6414344" y="4438871"/>
            <a:ext cx="1584176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209861" y="4511219"/>
            <a:ext cx="1156325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6672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Міжнародна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спеціалізація</a:t>
            </a:r>
            <a:r>
              <a:rPr lang="ru-RU" sz="2000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спрямованість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країни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випуск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певного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виду </a:t>
            </a:r>
            <a:r>
              <a:rPr lang="ru-RU" sz="20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348880"/>
            <a:ext cx="5868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Т</a:t>
            </a:r>
            <a:r>
              <a:rPr lang="ru-RU" sz="2000" dirty="0" err="1" smtClean="0">
                <a:solidFill>
                  <a:schemeClr val="bg1"/>
                </a:solidFill>
              </a:rPr>
              <a:t>ранснаціональні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корпорації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(ТНК) -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компанії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щорічний</a:t>
            </a:r>
            <a:r>
              <a:rPr lang="ru-RU" sz="2000" dirty="0" smtClean="0">
                <a:solidFill>
                  <a:schemeClr val="bg1"/>
                </a:solidFill>
              </a:rPr>
              <a:t> оборот не </a:t>
            </a:r>
            <a:r>
              <a:rPr lang="ru-RU" sz="2000" dirty="0" err="1" smtClean="0">
                <a:solidFill>
                  <a:schemeClr val="bg1"/>
                </a:solidFill>
              </a:rPr>
              <a:t>менше</a:t>
            </a:r>
            <a:r>
              <a:rPr lang="ru-RU" sz="2000" dirty="0" smtClean="0">
                <a:solidFill>
                  <a:schemeClr val="bg1"/>
                </a:solidFill>
              </a:rPr>
              <a:t> 100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млн</a:t>
            </a:r>
            <a:r>
              <a:rPr lang="ru-RU" sz="2000" dirty="0" smtClean="0">
                <a:solidFill>
                  <a:schemeClr val="bg1"/>
                </a:solidFill>
              </a:rPr>
              <a:t> дол США, </a:t>
            </a:r>
            <a:r>
              <a:rPr lang="ru-RU" sz="2000" dirty="0" err="1" smtClean="0">
                <a:solidFill>
                  <a:schemeClr val="bg1"/>
                </a:solidFill>
              </a:rPr>
              <a:t>філії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менше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ніж</a:t>
            </a:r>
            <a:r>
              <a:rPr lang="ru-RU" sz="2000" dirty="0" smtClean="0">
                <a:solidFill>
                  <a:schemeClr val="bg1"/>
                </a:solidFill>
              </a:rPr>
              <a:t> в шести </a:t>
            </a:r>
            <a:r>
              <a:rPr lang="ru-RU" sz="2000" dirty="0" err="1" smtClean="0">
                <a:solidFill>
                  <a:schemeClr val="bg1"/>
                </a:solidFill>
              </a:rPr>
              <a:t>країнах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активів</a:t>
            </a:r>
            <a:r>
              <a:rPr lang="ru-RU" sz="2000" dirty="0" smtClean="0">
                <a:solidFill>
                  <a:schemeClr val="bg1"/>
                </a:solidFill>
              </a:rPr>
              <a:t> за кордоном - не </a:t>
            </a:r>
            <a:r>
              <a:rPr lang="ru-RU" sz="2000" dirty="0" err="1" smtClean="0">
                <a:solidFill>
                  <a:schemeClr val="bg1"/>
                </a:solidFill>
              </a:rPr>
              <a:t>менше</a:t>
            </a:r>
            <a:r>
              <a:rPr lang="ru-RU" sz="2000" dirty="0" smtClean="0">
                <a:solidFill>
                  <a:schemeClr val="bg1"/>
                </a:solidFill>
              </a:rPr>
              <a:t> 25%.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81128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Економічна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інтеграція</a:t>
            </a:r>
            <a:r>
              <a:rPr lang="ru-RU" sz="2000" dirty="0" smtClean="0">
                <a:solidFill>
                  <a:schemeClr val="bg1"/>
                </a:solidFill>
              </a:rPr>
              <a:t> — форма </a:t>
            </a:r>
            <a:r>
              <a:rPr lang="ru-RU" sz="2000" dirty="0" err="1" smtClean="0">
                <a:solidFill>
                  <a:schemeClr val="bg1"/>
                </a:solidFill>
              </a:rPr>
              <a:t>інтернаціоналізації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господарської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</a:rPr>
              <a:t>), </a:t>
            </a:r>
            <a:r>
              <a:rPr lang="ru-RU" sz="2000" dirty="0" err="1" smtClean="0">
                <a:solidFill>
                  <a:schemeClr val="bg1"/>
                </a:solidFill>
              </a:rPr>
              <a:t>зближення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поглиблення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взаємодії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національних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економік</a:t>
            </a:r>
            <a:r>
              <a:rPr lang="ru-RU" sz="2000" dirty="0" smtClean="0">
                <a:solidFill>
                  <a:schemeClr val="bg1"/>
                </a:solidFill>
              </a:rPr>
              <a:t>. Вона </a:t>
            </a:r>
            <a:r>
              <a:rPr lang="ru-RU" sz="2000" dirty="0" err="1" smtClean="0">
                <a:solidFill>
                  <a:schemeClr val="bg1"/>
                </a:solidFill>
              </a:rPr>
              <a:t>зумовлена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зростом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продуктивних</a:t>
            </a:r>
            <a:r>
              <a:rPr lang="ru-RU" sz="2000" dirty="0" smtClean="0">
                <a:solidFill>
                  <a:schemeClr val="bg1"/>
                </a:solidFill>
              </a:rPr>
              <a:t> сил, </a:t>
            </a:r>
            <a:r>
              <a:rPr lang="ru-RU" sz="2000" dirty="0" err="1" smtClean="0">
                <a:solidFill>
                  <a:schemeClr val="bg1"/>
                </a:solidFill>
              </a:rPr>
              <a:t>підвищенням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науково-технічною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революцією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3419872" y="692696"/>
            <a:ext cx="1008112" cy="7200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63688" y="2852936"/>
            <a:ext cx="1224136" cy="79208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6084168" y="4797152"/>
            <a:ext cx="1008112" cy="72008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Фактори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зумовлюють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обсягів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зовнішньої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торгівлі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356992"/>
            <a:ext cx="2987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спеціалізації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кооперування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виробництва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2420888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інвестиційної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діяльності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79715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Активна </a:t>
            </a:r>
            <a:r>
              <a:rPr lang="ru-RU" sz="24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транснаціональних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корпорацій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процесів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інтеграції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6" idx="0"/>
          </p:cNvCxnSpPr>
          <p:nvPr/>
        </p:nvCxnSpPr>
        <p:spPr>
          <a:xfrm flipH="1">
            <a:off x="1260140" y="1142747"/>
            <a:ext cx="3563888" cy="1278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824028" y="1142747"/>
            <a:ext cx="900100" cy="1998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5" idx="0"/>
          </p:cNvCxnSpPr>
          <p:nvPr/>
        </p:nvCxnSpPr>
        <p:spPr>
          <a:xfrm flipH="1">
            <a:off x="3023828" y="1142747"/>
            <a:ext cx="1800200" cy="3654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824028" y="1142747"/>
            <a:ext cx="3132348" cy="1134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474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1_Тема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18</cp:revision>
  <dcterms:created xsi:type="dcterms:W3CDTF">2014-04-24T14:26:22Z</dcterms:created>
  <dcterms:modified xsi:type="dcterms:W3CDTF">2014-05-04T19:56:58Z</dcterms:modified>
</cp:coreProperties>
</file>