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20.04.2013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20.04.2013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20.04.2013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20.04.2013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10287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2559" y="1988840"/>
            <a:ext cx="802476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Сполучені</a:t>
            </a:r>
            <a:r>
              <a:rPr lang="ru-RU" sz="80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8000" b="1" cap="none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Штати</a:t>
            </a:r>
            <a:r>
              <a:rPr lang="ru-RU" sz="80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80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80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Америки</a:t>
            </a:r>
            <a:endParaRPr lang="ru-RU" sz="80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2376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/>
              <a:t>Сполучені</a:t>
            </a:r>
            <a:r>
              <a:rPr lang="ru-RU" dirty="0"/>
              <a:t> </a:t>
            </a:r>
            <a:r>
              <a:rPr lang="ru-RU" dirty="0" err="1"/>
              <a:t>Штати</a:t>
            </a:r>
            <a:r>
              <a:rPr lang="ru-RU" dirty="0"/>
              <a:t> Америки — </a:t>
            </a:r>
            <a:r>
              <a:rPr lang="ru-RU" dirty="0" err="1"/>
              <a:t>багатокультурна</a:t>
            </a:r>
            <a:r>
              <a:rPr lang="ru-RU" dirty="0"/>
              <a:t> держава, де </a:t>
            </a:r>
            <a:r>
              <a:rPr lang="ru-RU" dirty="0" err="1"/>
              <a:t>проживають</a:t>
            </a:r>
            <a:r>
              <a:rPr lang="ru-RU" dirty="0"/>
              <a:t> </a:t>
            </a:r>
            <a:r>
              <a:rPr lang="ru-RU" dirty="0" err="1"/>
              <a:t>представники</a:t>
            </a:r>
            <a:r>
              <a:rPr lang="ru-RU" dirty="0"/>
              <a:t> </a:t>
            </a:r>
            <a:r>
              <a:rPr lang="ru-RU" dirty="0" err="1"/>
              <a:t>різноманітних</a:t>
            </a:r>
            <a:r>
              <a:rPr lang="ru-RU" dirty="0"/>
              <a:t> </a:t>
            </a:r>
            <a:r>
              <a:rPr lang="ru-RU" dirty="0" err="1"/>
              <a:t>етнічних</a:t>
            </a:r>
            <a:r>
              <a:rPr lang="ru-RU" dirty="0"/>
              <a:t> </a:t>
            </a:r>
            <a:r>
              <a:rPr lang="ru-RU" dirty="0" err="1"/>
              <a:t>груп</a:t>
            </a:r>
            <a:r>
              <a:rPr lang="ru-RU" dirty="0"/>
              <a:t>, </a:t>
            </a:r>
            <a:r>
              <a:rPr lang="ru-RU" dirty="0" err="1"/>
              <a:t>традицій</a:t>
            </a:r>
            <a:r>
              <a:rPr lang="ru-RU" dirty="0"/>
              <a:t> і </a:t>
            </a:r>
            <a:r>
              <a:rPr lang="ru-RU" dirty="0" err="1" smtClean="0"/>
              <a:t>цінностей</a:t>
            </a:r>
            <a:r>
              <a:rPr lang="ru-RU" dirty="0" smtClean="0"/>
              <a:t>. </a:t>
            </a:r>
            <a:r>
              <a:rPr lang="ru-RU" dirty="0" err="1"/>
              <a:t>Окрім</a:t>
            </a:r>
            <a:r>
              <a:rPr lang="ru-RU" dirty="0"/>
              <a:t> </a:t>
            </a:r>
            <a:r>
              <a:rPr lang="ru-RU" dirty="0" err="1"/>
              <a:t>нині</a:t>
            </a:r>
            <a:r>
              <a:rPr lang="ru-RU" dirty="0"/>
              <a:t> </a:t>
            </a:r>
            <a:r>
              <a:rPr lang="ru-RU" dirty="0" err="1"/>
              <a:t>малочисельних</a:t>
            </a:r>
            <a:r>
              <a:rPr lang="ru-RU" dirty="0"/>
              <a:t> </a:t>
            </a:r>
            <a:r>
              <a:rPr lang="ru-RU" dirty="0" err="1"/>
              <a:t>корінних</a:t>
            </a:r>
            <a:r>
              <a:rPr lang="ru-RU" dirty="0"/>
              <a:t> </a:t>
            </a:r>
            <a:r>
              <a:rPr lang="ru-RU" dirty="0" err="1"/>
              <a:t>американців</a:t>
            </a:r>
            <a:r>
              <a:rPr lang="ru-RU" dirty="0"/>
              <a:t> і </a:t>
            </a:r>
            <a:r>
              <a:rPr lang="ru-RU" dirty="0" err="1"/>
              <a:t>корінних</a:t>
            </a:r>
            <a:r>
              <a:rPr lang="ru-RU" dirty="0"/>
              <a:t> </a:t>
            </a:r>
            <a:r>
              <a:rPr lang="ru-RU" dirty="0" err="1"/>
              <a:t>жителів</a:t>
            </a:r>
            <a:r>
              <a:rPr lang="ru-RU" dirty="0"/>
              <a:t> </a:t>
            </a:r>
            <a:r>
              <a:rPr lang="ru-RU" dirty="0" err="1"/>
              <a:t>Гавайських</a:t>
            </a:r>
            <a:r>
              <a:rPr lang="ru-RU" dirty="0"/>
              <a:t> </a:t>
            </a:r>
            <a:r>
              <a:rPr lang="ru-RU" dirty="0" err="1"/>
              <a:t>островів</a:t>
            </a:r>
            <a:r>
              <a:rPr lang="ru-RU" dirty="0"/>
              <a:t>, </a:t>
            </a:r>
            <a:r>
              <a:rPr lang="ru-RU" dirty="0" err="1"/>
              <a:t>майже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американці</a:t>
            </a:r>
            <a:r>
              <a:rPr lang="ru-RU" dirty="0"/>
              <a:t> (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їхні</a:t>
            </a:r>
            <a:r>
              <a:rPr lang="ru-RU" dirty="0"/>
              <a:t> </a:t>
            </a:r>
            <a:r>
              <a:rPr lang="ru-RU" dirty="0" err="1"/>
              <a:t>пращури</a:t>
            </a:r>
            <a:r>
              <a:rPr lang="ru-RU" dirty="0"/>
              <a:t>) </a:t>
            </a:r>
            <a:r>
              <a:rPr lang="ru-RU" dirty="0" err="1"/>
              <a:t>емігрували</a:t>
            </a:r>
            <a:r>
              <a:rPr lang="ru-RU" dirty="0"/>
              <a:t> у США </a:t>
            </a:r>
            <a:r>
              <a:rPr lang="ru-RU" dirty="0" err="1"/>
              <a:t>впродовж</a:t>
            </a:r>
            <a:r>
              <a:rPr lang="ru-RU" dirty="0"/>
              <a:t> </a:t>
            </a:r>
            <a:r>
              <a:rPr lang="ru-RU" dirty="0" err="1"/>
              <a:t>останніх</a:t>
            </a:r>
            <a:r>
              <a:rPr lang="ru-RU" dirty="0"/>
              <a:t> </a:t>
            </a:r>
            <a:r>
              <a:rPr lang="ru-RU" dirty="0" err="1"/>
              <a:t>п'яти</a:t>
            </a:r>
            <a:r>
              <a:rPr lang="ru-RU" dirty="0"/>
              <a:t> </a:t>
            </a:r>
            <a:r>
              <a:rPr lang="ru-RU" dirty="0" err="1" smtClean="0"/>
              <a:t>століть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602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1772816"/>
            <a:ext cx="74888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Сполучені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Штати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Америки —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багатокультурна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держава, де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проживають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представники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різноманітних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етнічних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традицій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цінностей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Окрім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нині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малочисельних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корінних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американців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корінних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жителів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Гавайських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островів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майже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американці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їхні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пращури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емігрували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США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впродовж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останніх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п'яти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століть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7821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Кухня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/>
          </a:p>
          <a:p>
            <a:r>
              <a:rPr lang="ru-RU" dirty="0" err="1"/>
              <a:t>Американська</a:t>
            </a:r>
            <a:r>
              <a:rPr lang="ru-RU" dirty="0"/>
              <a:t> кухня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повно</a:t>
            </a:r>
            <a:r>
              <a:rPr lang="ru-RU" dirty="0"/>
              <a:t> </a:t>
            </a:r>
            <a:r>
              <a:rPr lang="ru-RU" dirty="0" err="1"/>
              <a:t>відбиває</a:t>
            </a:r>
            <a:r>
              <a:rPr lang="ru-RU" dirty="0"/>
              <a:t> </a:t>
            </a:r>
            <a:r>
              <a:rPr lang="ru-RU" dirty="0" err="1"/>
              <a:t>менталітет</a:t>
            </a:r>
            <a:r>
              <a:rPr lang="ru-RU" dirty="0"/>
              <a:t> </a:t>
            </a:r>
            <a:r>
              <a:rPr lang="ru-RU" dirty="0" err="1"/>
              <a:t>всієї</a:t>
            </a:r>
            <a:r>
              <a:rPr lang="ru-RU" dirty="0"/>
              <a:t> </a:t>
            </a:r>
            <a:r>
              <a:rPr lang="ru-RU" dirty="0" err="1"/>
              <a:t>американської</a:t>
            </a:r>
            <a:r>
              <a:rPr lang="ru-RU" dirty="0"/>
              <a:t> </a:t>
            </a:r>
            <a:r>
              <a:rPr lang="ru-RU" dirty="0" err="1"/>
              <a:t>нації</a:t>
            </a:r>
            <a:r>
              <a:rPr lang="ru-RU" dirty="0"/>
              <a:t> і </a:t>
            </a:r>
            <a:r>
              <a:rPr lang="ru-RU" dirty="0" err="1"/>
              <a:t>характеризується</a:t>
            </a:r>
            <a:r>
              <a:rPr lang="ru-RU" dirty="0"/>
              <a:t> </a:t>
            </a:r>
            <a:r>
              <a:rPr lang="ru-RU" dirty="0" err="1"/>
              <a:t>раціоналістичністю</a:t>
            </a:r>
            <a:r>
              <a:rPr lang="ru-RU" dirty="0"/>
              <a:t>, </a:t>
            </a:r>
            <a:r>
              <a:rPr lang="ru-RU" dirty="0" err="1"/>
              <a:t>стандартизованістю</a:t>
            </a:r>
            <a:r>
              <a:rPr lang="ru-RU" dirty="0"/>
              <a:t> й </a:t>
            </a:r>
            <a:r>
              <a:rPr lang="ru-RU" dirty="0" err="1"/>
              <a:t>масовістю</a:t>
            </a:r>
            <a:r>
              <a:rPr lang="ru-RU" dirty="0"/>
              <a:t>.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основними</a:t>
            </a:r>
            <a:r>
              <a:rPr lang="ru-RU" dirty="0"/>
              <a:t> продуктами стали </a:t>
            </a:r>
            <a:r>
              <a:rPr lang="ru-RU" dirty="0" err="1" smtClean="0"/>
              <a:t>консерви</a:t>
            </a:r>
            <a:r>
              <a:rPr lang="ru-RU" dirty="0" smtClean="0"/>
              <a:t>, </a:t>
            </a:r>
            <a:r>
              <a:rPr lang="ru-RU" dirty="0" err="1"/>
              <a:t>ковбасні</a:t>
            </a:r>
            <a:r>
              <a:rPr lang="ru-RU" dirty="0"/>
              <a:t> </a:t>
            </a:r>
            <a:r>
              <a:rPr lang="ru-RU" dirty="0" err="1"/>
              <a:t>вироби</a:t>
            </a:r>
            <a:r>
              <a:rPr lang="ru-RU" dirty="0"/>
              <a:t>, </a:t>
            </a:r>
            <a:r>
              <a:rPr lang="ru-RU" dirty="0" err="1"/>
              <a:t>бутерброди</a:t>
            </a:r>
            <a:r>
              <a:rPr lang="ru-RU" dirty="0"/>
              <a:t> і </a:t>
            </a:r>
            <a:r>
              <a:rPr lang="ru-RU" dirty="0" err="1"/>
              <a:t>готові</a:t>
            </a:r>
            <a:r>
              <a:rPr lang="ru-RU" dirty="0"/>
              <a:t> </a:t>
            </a:r>
            <a:r>
              <a:rPr lang="ru-RU" dirty="0" err="1"/>
              <a:t>напої</a:t>
            </a:r>
            <a:r>
              <a:rPr lang="ru-RU" dirty="0"/>
              <a:t>, </a:t>
            </a:r>
            <a:r>
              <a:rPr lang="ru-RU" dirty="0" err="1"/>
              <a:t>найчастіше</a:t>
            </a:r>
            <a:r>
              <a:rPr lang="ru-RU" dirty="0"/>
              <a:t> </a:t>
            </a:r>
            <a:r>
              <a:rPr lang="ru-RU" dirty="0" err="1"/>
              <a:t>холодні</a:t>
            </a:r>
            <a:r>
              <a:rPr lang="ru-RU" dirty="0"/>
              <a:t>: </a:t>
            </a:r>
            <a:r>
              <a:rPr lang="ru-RU" dirty="0" err="1"/>
              <a:t>віскі</a:t>
            </a:r>
            <a:r>
              <a:rPr lang="ru-RU" dirty="0"/>
              <a:t>, пиво, </a:t>
            </a:r>
            <a:r>
              <a:rPr lang="ru-RU" dirty="0" err="1"/>
              <a:t>коктейлі</a:t>
            </a:r>
            <a:r>
              <a:rPr lang="ru-RU" dirty="0"/>
              <a:t>, соки. Лише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гарячі</a:t>
            </a:r>
            <a:r>
              <a:rPr lang="ru-RU" dirty="0"/>
              <a:t> страви </a:t>
            </a:r>
            <a:r>
              <a:rPr lang="ru-RU" dirty="0" err="1"/>
              <a:t>швидкого</a:t>
            </a:r>
            <a:r>
              <a:rPr lang="ru-RU" dirty="0"/>
              <a:t> </a:t>
            </a:r>
            <a:r>
              <a:rPr lang="ru-RU" dirty="0" err="1"/>
              <a:t>готування</a:t>
            </a:r>
            <a:r>
              <a:rPr lang="ru-RU" dirty="0"/>
              <a:t>, </a:t>
            </a:r>
            <a:r>
              <a:rPr lang="ru-RU" dirty="0" err="1"/>
              <a:t>зручні</a:t>
            </a:r>
            <a:r>
              <a:rPr lang="ru-RU" dirty="0"/>
              <a:t> для </a:t>
            </a:r>
            <a:r>
              <a:rPr lang="ru-RU" dirty="0" err="1"/>
              <a:t>стандартизації</a:t>
            </a:r>
            <a:r>
              <a:rPr lang="ru-RU" dirty="0"/>
              <a:t> </a:t>
            </a:r>
            <a:r>
              <a:rPr lang="ru-RU" dirty="0" err="1"/>
              <a:t>порцій</a:t>
            </a:r>
            <a:r>
              <a:rPr lang="ru-RU" dirty="0"/>
              <a:t> і </a:t>
            </a:r>
            <a:r>
              <a:rPr lang="ru-RU" dirty="0" err="1"/>
              <a:t>цін</a:t>
            </a:r>
            <a:r>
              <a:rPr lang="ru-RU" dirty="0"/>
              <a:t>, </a:t>
            </a:r>
            <a:r>
              <a:rPr lang="ru-RU" dirty="0" err="1"/>
              <a:t>допускалися</a:t>
            </a:r>
            <a:r>
              <a:rPr lang="ru-RU" dirty="0"/>
              <a:t> в </a:t>
            </a:r>
            <a:r>
              <a:rPr lang="ru-RU" dirty="0" err="1"/>
              <a:t>цю</a:t>
            </a:r>
            <a:r>
              <a:rPr lang="ru-RU" dirty="0"/>
              <a:t> кухню: стейки, </a:t>
            </a:r>
            <a:r>
              <a:rPr lang="ru-RU" dirty="0" err="1"/>
              <a:t>бургери</a:t>
            </a:r>
            <a:r>
              <a:rPr lang="ru-RU" dirty="0"/>
              <a:t>, сосиски, </a:t>
            </a:r>
            <a:r>
              <a:rPr lang="ru-RU" dirty="0" err="1"/>
              <a:t>яєчня</a:t>
            </a:r>
            <a:r>
              <a:rPr lang="ru-RU" dirty="0"/>
              <a:t>. </a:t>
            </a:r>
            <a:r>
              <a:rPr lang="ru-RU" dirty="0" err="1" smtClean="0"/>
              <a:t>Типові</a:t>
            </a:r>
            <a:r>
              <a:rPr lang="ru-RU" dirty="0" smtClean="0"/>
              <a:t> </a:t>
            </a:r>
            <a:r>
              <a:rPr lang="ru-RU" dirty="0"/>
              <a:t>страви: гамбургер, </a:t>
            </a:r>
            <a:r>
              <a:rPr lang="ru-RU" dirty="0" err="1"/>
              <a:t>яблучний</a:t>
            </a:r>
            <a:r>
              <a:rPr lang="ru-RU" dirty="0"/>
              <a:t> </a:t>
            </a:r>
            <a:r>
              <a:rPr lang="ru-RU" dirty="0" err="1"/>
              <a:t>пиріг</a:t>
            </a:r>
            <a:r>
              <a:rPr lang="ru-RU" dirty="0"/>
              <a:t>, стейк, </a:t>
            </a:r>
            <a:r>
              <a:rPr lang="ru-RU" dirty="0" err="1"/>
              <a:t>морозиво</a:t>
            </a:r>
            <a:r>
              <a:rPr lang="ru-RU" dirty="0"/>
              <a:t>, хот-дог, </a:t>
            </a:r>
            <a:r>
              <a:rPr lang="ru-RU" dirty="0" err="1"/>
              <a:t>смажена</a:t>
            </a:r>
            <a:r>
              <a:rPr lang="ru-RU" dirty="0"/>
              <a:t> курка, </a:t>
            </a:r>
            <a:r>
              <a:rPr lang="ru-RU" dirty="0" err="1"/>
              <a:t>картопля</a:t>
            </a:r>
            <a:r>
              <a:rPr lang="ru-RU" dirty="0"/>
              <a:t> </a:t>
            </a:r>
            <a:r>
              <a:rPr lang="ru-RU" dirty="0" err="1"/>
              <a:t>фрі</a:t>
            </a:r>
            <a:r>
              <a:rPr lang="ru-RU" dirty="0"/>
              <a:t>, кока-кола.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" y="15599"/>
            <a:ext cx="9145016" cy="715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0802" y="1046036"/>
            <a:ext cx="8352928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/>
              <a:t>Американська</a:t>
            </a:r>
            <a:r>
              <a:rPr lang="ru-RU" sz="2800" dirty="0" smtClean="0"/>
              <a:t> </a:t>
            </a:r>
            <a:r>
              <a:rPr lang="ru-RU" sz="2800" dirty="0"/>
              <a:t>кухня </a:t>
            </a:r>
            <a:r>
              <a:rPr lang="ru-RU" sz="2800" dirty="0" err="1"/>
              <a:t>найбільш</a:t>
            </a:r>
            <a:r>
              <a:rPr lang="ru-RU" sz="2800" dirty="0"/>
              <a:t> </a:t>
            </a:r>
            <a:r>
              <a:rPr lang="ru-RU" sz="2800" dirty="0" err="1"/>
              <a:t>повно</a:t>
            </a:r>
            <a:r>
              <a:rPr lang="ru-RU" sz="2800" dirty="0"/>
              <a:t> </a:t>
            </a:r>
            <a:r>
              <a:rPr lang="ru-RU" sz="2800" dirty="0" err="1"/>
              <a:t>відбиває</a:t>
            </a:r>
            <a:r>
              <a:rPr lang="ru-RU" sz="2800" dirty="0"/>
              <a:t> </a:t>
            </a:r>
            <a:r>
              <a:rPr lang="ru-RU" sz="2800" dirty="0" err="1"/>
              <a:t>менталітет</a:t>
            </a:r>
            <a:r>
              <a:rPr lang="ru-RU" sz="2800" dirty="0"/>
              <a:t> </a:t>
            </a:r>
            <a:r>
              <a:rPr lang="ru-RU" sz="2800" dirty="0" err="1"/>
              <a:t>всієї</a:t>
            </a:r>
            <a:r>
              <a:rPr lang="ru-RU" sz="2800" dirty="0"/>
              <a:t> </a:t>
            </a:r>
            <a:r>
              <a:rPr lang="ru-RU" sz="2800" dirty="0" err="1"/>
              <a:t>американської</a:t>
            </a:r>
            <a:r>
              <a:rPr lang="ru-RU" sz="2800" dirty="0"/>
              <a:t> </a:t>
            </a:r>
            <a:r>
              <a:rPr lang="ru-RU" sz="2800" dirty="0" err="1"/>
              <a:t>нації</a:t>
            </a:r>
            <a:r>
              <a:rPr lang="ru-RU" sz="2800" dirty="0"/>
              <a:t> і </a:t>
            </a:r>
            <a:r>
              <a:rPr lang="ru-RU" sz="2800" dirty="0" err="1"/>
              <a:t>характеризується</a:t>
            </a:r>
            <a:r>
              <a:rPr lang="ru-RU" sz="2800" dirty="0"/>
              <a:t> </a:t>
            </a:r>
            <a:r>
              <a:rPr lang="ru-RU" sz="2800" dirty="0" err="1"/>
              <a:t>раціоналістичністю</a:t>
            </a:r>
            <a:r>
              <a:rPr lang="ru-RU" sz="2800" dirty="0"/>
              <a:t>, </a:t>
            </a:r>
            <a:r>
              <a:rPr lang="ru-RU" sz="2800" dirty="0" err="1"/>
              <a:t>стандартизованістю</a:t>
            </a:r>
            <a:r>
              <a:rPr lang="ru-RU" sz="2800" dirty="0"/>
              <a:t> й </a:t>
            </a:r>
            <a:r>
              <a:rPr lang="ru-RU" sz="2800" dirty="0" err="1"/>
              <a:t>масовістю</a:t>
            </a:r>
            <a:r>
              <a:rPr lang="ru-RU" sz="2800" dirty="0"/>
              <a:t>. </a:t>
            </a:r>
            <a:r>
              <a:rPr lang="ru-RU" sz="2800" dirty="0" err="1"/>
              <a:t>Її</a:t>
            </a:r>
            <a:r>
              <a:rPr lang="ru-RU" sz="2800" dirty="0"/>
              <a:t> </a:t>
            </a:r>
            <a:r>
              <a:rPr lang="ru-RU" sz="2800" dirty="0" err="1"/>
              <a:t>основними</a:t>
            </a:r>
            <a:r>
              <a:rPr lang="ru-RU" sz="2800" dirty="0"/>
              <a:t> продуктами стали </a:t>
            </a:r>
            <a:r>
              <a:rPr lang="ru-RU" sz="2800" dirty="0" err="1"/>
              <a:t>консерви</a:t>
            </a:r>
            <a:r>
              <a:rPr lang="ru-RU" sz="2800" dirty="0"/>
              <a:t>, </a:t>
            </a:r>
            <a:r>
              <a:rPr lang="ru-RU" sz="2800" dirty="0" err="1"/>
              <a:t>ковбасні</a:t>
            </a:r>
            <a:r>
              <a:rPr lang="ru-RU" sz="2800" dirty="0"/>
              <a:t> </a:t>
            </a:r>
            <a:r>
              <a:rPr lang="ru-RU" sz="2800" dirty="0" err="1"/>
              <a:t>вироби</a:t>
            </a:r>
            <a:r>
              <a:rPr lang="ru-RU" sz="2800" dirty="0"/>
              <a:t>, </a:t>
            </a:r>
            <a:r>
              <a:rPr lang="ru-RU" sz="2800" dirty="0" err="1"/>
              <a:t>бутерброди</a:t>
            </a:r>
            <a:r>
              <a:rPr lang="ru-RU" sz="2800" dirty="0"/>
              <a:t> і </a:t>
            </a:r>
            <a:r>
              <a:rPr lang="ru-RU" sz="2800" dirty="0" err="1"/>
              <a:t>готові</a:t>
            </a:r>
            <a:r>
              <a:rPr lang="ru-RU" sz="2800" dirty="0"/>
              <a:t> </a:t>
            </a:r>
            <a:r>
              <a:rPr lang="ru-RU" sz="2800" dirty="0" err="1"/>
              <a:t>напої</a:t>
            </a:r>
            <a:r>
              <a:rPr lang="ru-RU" sz="2800" dirty="0"/>
              <a:t>, </a:t>
            </a:r>
            <a:r>
              <a:rPr lang="ru-RU" sz="2800" dirty="0" err="1"/>
              <a:t>найчастіше</a:t>
            </a:r>
            <a:r>
              <a:rPr lang="ru-RU" sz="2800" dirty="0"/>
              <a:t> </a:t>
            </a:r>
            <a:r>
              <a:rPr lang="ru-RU" sz="2800" dirty="0" err="1"/>
              <a:t>холодні</a:t>
            </a:r>
            <a:r>
              <a:rPr lang="ru-RU" sz="2800" dirty="0"/>
              <a:t>: </a:t>
            </a:r>
            <a:r>
              <a:rPr lang="ru-RU" sz="2800" dirty="0" err="1"/>
              <a:t>віскі</a:t>
            </a:r>
            <a:r>
              <a:rPr lang="ru-RU" sz="2800" dirty="0"/>
              <a:t>, пиво, </a:t>
            </a:r>
            <a:r>
              <a:rPr lang="ru-RU" sz="2800" dirty="0" err="1"/>
              <a:t>коктейлі</a:t>
            </a:r>
            <a:r>
              <a:rPr lang="ru-RU" sz="2800" dirty="0"/>
              <a:t>, соки. Лише </a:t>
            </a:r>
            <a:r>
              <a:rPr lang="ru-RU" sz="2800" dirty="0" err="1"/>
              <a:t>деякі</a:t>
            </a:r>
            <a:r>
              <a:rPr lang="ru-RU" sz="2800" dirty="0"/>
              <a:t> </a:t>
            </a:r>
            <a:r>
              <a:rPr lang="ru-RU" sz="2800" dirty="0" err="1"/>
              <a:t>гарячі</a:t>
            </a:r>
            <a:r>
              <a:rPr lang="ru-RU" sz="2800" dirty="0"/>
              <a:t> страви </a:t>
            </a:r>
            <a:r>
              <a:rPr lang="ru-RU" sz="2800" dirty="0" err="1"/>
              <a:t>швидкого</a:t>
            </a:r>
            <a:r>
              <a:rPr lang="ru-RU" sz="2800" dirty="0"/>
              <a:t> </a:t>
            </a:r>
            <a:r>
              <a:rPr lang="ru-RU" sz="2800" dirty="0" err="1"/>
              <a:t>готування</a:t>
            </a:r>
            <a:r>
              <a:rPr lang="ru-RU" sz="2800" dirty="0"/>
              <a:t>, </a:t>
            </a:r>
            <a:r>
              <a:rPr lang="ru-RU" sz="2800" dirty="0" err="1"/>
              <a:t>зручні</a:t>
            </a:r>
            <a:r>
              <a:rPr lang="ru-RU" sz="2800" dirty="0"/>
              <a:t> для </a:t>
            </a:r>
            <a:r>
              <a:rPr lang="ru-RU" sz="2800" dirty="0" err="1"/>
              <a:t>стандартизації</a:t>
            </a:r>
            <a:r>
              <a:rPr lang="ru-RU" sz="2800" dirty="0"/>
              <a:t> </a:t>
            </a:r>
            <a:r>
              <a:rPr lang="ru-RU" sz="2800" dirty="0" err="1"/>
              <a:t>порцій</a:t>
            </a:r>
            <a:r>
              <a:rPr lang="ru-RU" sz="2800" dirty="0"/>
              <a:t> і </a:t>
            </a:r>
            <a:r>
              <a:rPr lang="ru-RU" sz="2800" dirty="0" err="1"/>
              <a:t>цін</a:t>
            </a:r>
            <a:r>
              <a:rPr lang="ru-RU" sz="2800" dirty="0"/>
              <a:t>, </a:t>
            </a:r>
            <a:r>
              <a:rPr lang="ru-RU" sz="2800" dirty="0" err="1"/>
              <a:t>допускалися</a:t>
            </a:r>
            <a:r>
              <a:rPr lang="ru-RU" sz="2800" dirty="0"/>
              <a:t> в </a:t>
            </a:r>
            <a:r>
              <a:rPr lang="ru-RU" sz="2800" dirty="0" err="1"/>
              <a:t>цю</a:t>
            </a:r>
            <a:r>
              <a:rPr lang="ru-RU" sz="2800" dirty="0"/>
              <a:t> кухню: стейки, </a:t>
            </a:r>
            <a:r>
              <a:rPr lang="ru-RU" sz="2800" dirty="0" err="1"/>
              <a:t>бургери</a:t>
            </a:r>
            <a:r>
              <a:rPr lang="ru-RU" sz="2800" dirty="0"/>
              <a:t>, сосиски, </a:t>
            </a:r>
            <a:r>
              <a:rPr lang="ru-RU" sz="2800" dirty="0" err="1"/>
              <a:t>яєчня</a:t>
            </a:r>
            <a:r>
              <a:rPr lang="ru-RU" sz="2800" dirty="0"/>
              <a:t>. </a:t>
            </a:r>
            <a:r>
              <a:rPr lang="ru-RU" sz="2800" dirty="0" err="1"/>
              <a:t>Типові</a:t>
            </a:r>
            <a:r>
              <a:rPr lang="ru-RU" sz="2800" dirty="0"/>
              <a:t> страви: гамбургер, </a:t>
            </a:r>
            <a:r>
              <a:rPr lang="ru-RU" sz="2800" dirty="0" err="1"/>
              <a:t>яблучний</a:t>
            </a:r>
            <a:r>
              <a:rPr lang="ru-RU" sz="2800" dirty="0"/>
              <a:t> </a:t>
            </a:r>
            <a:r>
              <a:rPr lang="ru-RU" sz="2800" dirty="0" err="1"/>
              <a:t>пиріг</a:t>
            </a:r>
            <a:r>
              <a:rPr lang="ru-RU" sz="2800" dirty="0"/>
              <a:t>, стейк, </a:t>
            </a:r>
            <a:r>
              <a:rPr lang="ru-RU" sz="2800" dirty="0" err="1"/>
              <a:t>морозиво</a:t>
            </a:r>
            <a:r>
              <a:rPr lang="ru-RU" sz="2800" dirty="0"/>
              <a:t>, хот-дог, </a:t>
            </a:r>
            <a:r>
              <a:rPr lang="ru-RU" sz="2800" dirty="0" err="1"/>
              <a:t>смажена</a:t>
            </a:r>
            <a:r>
              <a:rPr lang="ru-RU" sz="2800" dirty="0"/>
              <a:t> курка, </a:t>
            </a:r>
            <a:r>
              <a:rPr lang="ru-RU" sz="2800" dirty="0" err="1"/>
              <a:t>картопля</a:t>
            </a:r>
            <a:r>
              <a:rPr lang="ru-RU" sz="2800" dirty="0"/>
              <a:t> </a:t>
            </a:r>
            <a:r>
              <a:rPr lang="ru-RU" sz="2800" dirty="0" err="1"/>
              <a:t>фрі</a:t>
            </a:r>
            <a:r>
              <a:rPr lang="ru-RU" sz="2800" dirty="0"/>
              <a:t>, кока-кола.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332656"/>
            <a:ext cx="25389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Кухня</a:t>
            </a:r>
          </a:p>
        </p:txBody>
      </p:sp>
    </p:spTree>
    <p:extLst>
      <p:ext uri="{BB962C8B-B14F-4D97-AF65-F5344CB8AC3E}">
        <p14:creationId xmlns:p14="http://schemas.microsoft.com/office/powerpoint/2010/main" val="203826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556" y="-27384"/>
            <a:ext cx="10328076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533" y="-108464"/>
            <a:ext cx="5446597" cy="706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278" y="-107876"/>
            <a:ext cx="4761011" cy="476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278" y="2104651"/>
            <a:ext cx="4745300" cy="475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121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03" y="980728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Кінематограф</a:t>
            </a:r>
            <a:r>
              <a:rPr lang="ru-RU" dirty="0"/>
              <a:t> і </a:t>
            </a:r>
            <a:r>
              <a:rPr lang="ru-RU" dirty="0" err="1"/>
              <a:t>музика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err="1" smtClean="0"/>
              <a:t>Знамениті</a:t>
            </a:r>
            <a:r>
              <a:rPr lang="ru-RU" dirty="0" smtClean="0"/>
              <a:t> </a:t>
            </a:r>
            <a:r>
              <a:rPr lang="ru-RU" dirty="0" err="1"/>
              <a:t>кіностудії</a:t>
            </a:r>
            <a:r>
              <a:rPr lang="ru-RU" dirty="0"/>
              <a:t> в </a:t>
            </a:r>
            <a:r>
              <a:rPr lang="ru-RU" dirty="0" err="1"/>
              <a:t>Голлівуді</a:t>
            </a:r>
            <a:r>
              <a:rPr lang="ru-RU" dirty="0"/>
              <a:t> </a:t>
            </a:r>
            <a:r>
              <a:rPr lang="ru-RU" dirty="0" smtClean="0"/>
              <a:t>та </a:t>
            </a:r>
            <a:r>
              <a:rPr lang="ru-RU" dirty="0" err="1"/>
              <a:t>американські</a:t>
            </a:r>
            <a:r>
              <a:rPr lang="ru-RU" dirty="0"/>
              <a:t> </a:t>
            </a:r>
            <a:r>
              <a:rPr lang="ru-RU" dirty="0" err="1"/>
              <a:t>кінозірки</a:t>
            </a:r>
            <a:r>
              <a:rPr lang="ru-RU" dirty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чому</a:t>
            </a:r>
            <a:r>
              <a:rPr lang="ru-RU" dirty="0"/>
              <a:t> </a:t>
            </a:r>
            <a:r>
              <a:rPr lang="ru-RU" dirty="0" err="1"/>
              <a:t>визначили</a:t>
            </a:r>
            <a:r>
              <a:rPr lang="ru-RU" dirty="0"/>
              <a:t> напрямки </a:t>
            </a:r>
            <a:r>
              <a:rPr lang="ru-RU" dirty="0" err="1"/>
              <a:t>світового</a:t>
            </a:r>
            <a:r>
              <a:rPr lang="ru-RU" dirty="0"/>
              <a:t> </a:t>
            </a:r>
            <a:r>
              <a:rPr lang="ru-RU" dirty="0" err="1"/>
              <a:t>кінематографу</a:t>
            </a:r>
            <a:r>
              <a:rPr lang="ru-RU" dirty="0"/>
              <a:t> 20 </a:t>
            </a:r>
            <a:r>
              <a:rPr lang="ru-RU" dirty="0" err="1"/>
              <a:t>століття</a:t>
            </a:r>
            <a:r>
              <a:rPr lang="ru-RU" dirty="0"/>
              <a:t>. </a:t>
            </a:r>
            <a:r>
              <a:rPr lang="ru-RU" dirty="0" err="1"/>
              <a:t>Нині</a:t>
            </a:r>
            <a:r>
              <a:rPr lang="ru-RU" dirty="0"/>
              <a:t> </a:t>
            </a:r>
            <a:r>
              <a:rPr lang="ru-RU" dirty="0" err="1"/>
              <a:t>діють</a:t>
            </a:r>
            <a:r>
              <a:rPr lang="ru-RU" dirty="0"/>
              <a:t> </a:t>
            </a:r>
            <a:r>
              <a:rPr lang="ru-RU" dirty="0" err="1"/>
              <a:t>численні</a:t>
            </a:r>
            <a:r>
              <a:rPr lang="ru-RU" dirty="0"/>
              <a:t> </a:t>
            </a:r>
            <a:r>
              <a:rPr lang="ru-RU" dirty="0" err="1"/>
              <a:t>кіностудії</a:t>
            </a:r>
            <a:r>
              <a:rPr lang="ru-RU" dirty="0"/>
              <a:t>, </a:t>
            </a:r>
            <a:r>
              <a:rPr lang="ru-RU" dirty="0" err="1"/>
              <a:t>найвідоміші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них: 20</a:t>
            </a:r>
            <a:r>
              <a:rPr lang="en-US" dirty="0" err="1"/>
              <a:t>th</a:t>
            </a:r>
            <a:r>
              <a:rPr lang="en-US" dirty="0"/>
              <a:t> Century Fox, Columbia Pictures, DreamWorks, Metro-Goldwyn-Mayer, Miramax Films, New Line Cinema, Paramount Pictures, Sony Pictures Entertainment, Universal Studios </a:t>
            </a:r>
            <a:r>
              <a:rPr lang="ru-RU" dirty="0"/>
              <a:t>та </a:t>
            </a:r>
            <a:r>
              <a:rPr lang="en-US" dirty="0"/>
              <a:t>Warner Brothers. </a:t>
            </a:r>
            <a:r>
              <a:rPr lang="ru-RU" dirty="0" err="1"/>
              <a:t>Найвідоміші</a:t>
            </a:r>
            <a:r>
              <a:rPr lang="ru-RU" dirty="0"/>
              <a:t> </a:t>
            </a:r>
            <a:r>
              <a:rPr lang="ru-RU" dirty="0" err="1"/>
              <a:t>мультиплікатори</a:t>
            </a:r>
            <a:r>
              <a:rPr lang="ru-RU" dirty="0"/>
              <a:t> США — </a:t>
            </a:r>
            <a:r>
              <a:rPr lang="en-US" dirty="0"/>
              <a:t>Walt Disney Pictures, </a:t>
            </a:r>
            <a:r>
              <a:rPr lang="ru-RU" dirty="0" err="1"/>
              <a:t>студії</a:t>
            </a:r>
            <a:r>
              <a:rPr lang="ru-RU" dirty="0"/>
              <a:t> </a:t>
            </a:r>
            <a:r>
              <a:rPr lang="en-US" dirty="0"/>
              <a:t>Pixar </a:t>
            </a:r>
            <a:r>
              <a:rPr lang="ru-RU" dirty="0"/>
              <a:t>і </a:t>
            </a:r>
            <a:r>
              <a:rPr lang="en-US" dirty="0"/>
              <a:t>DreamWorks Animation.</a:t>
            </a:r>
          </a:p>
          <a:p>
            <a:endParaRPr lang="en-US" dirty="0"/>
          </a:p>
          <a:p>
            <a:pPr marL="0" indent="0">
              <a:buNone/>
            </a:pPr>
            <a:r>
              <a:rPr lang="ru-RU" dirty="0"/>
              <a:t>США </a:t>
            </a:r>
            <a:r>
              <a:rPr lang="ru-RU" dirty="0" err="1"/>
              <a:t>славляться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музичним</a:t>
            </a:r>
            <a:r>
              <a:rPr lang="ru-RU" dirty="0"/>
              <a:t> </a:t>
            </a:r>
            <a:r>
              <a:rPr lang="ru-RU" dirty="0" err="1"/>
              <a:t>мистецтвом</a:t>
            </a:r>
            <a:r>
              <a:rPr lang="ru-RU" dirty="0"/>
              <a:t>, вони стали </a:t>
            </a:r>
            <a:r>
              <a:rPr lang="ru-RU" dirty="0" err="1"/>
              <a:t>батьківщиною</a:t>
            </a:r>
            <a:r>
              <a:rPr lang="ru-RU" dirty="0"/>
              <a:t> блюзу, джазу, а </a:t>
            </a:r>
            <a:r>
              <a:rPr lang="ru-RU" dirty="0" err="1"/>
              <a:t>також</a:t>
            </a:r>
            <a:r>
              <a:rPr lang="ru-RU" dirty="0"/>
              <a:t> жанру мюзиклу.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494" y="0"/>
            <a:ext cx="2439506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293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Спорт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/>
              <a:t>Бейсбол </a:t>
            </a:r>
            <a:r>
              <a:rPr lang="ru-RU" dirty="0" err="1"/>
              <a:t>визнаний</a:t>
            </a:r>
            <a:r>
              <a:rPr lang="ru-RU" dirty="0"/>
              <a:t> у Штатах як </a:t>
            </a:r>
            <a:r>
              <a:rPr lang="ru-RU" dirty="0" err="1"/>
              <a:t>національний</a:t>
            </a:r>
            <a:r>
              <a:rPr lang="ru-RU" dirty="0"/>
              <a:t> спорт </a:t>
            </a:r>
            <a:r>
              <a:rPr lang="ru-RU" dirty="0" err="1"/>
              <a:t>ще</a:t>
            </a:r>
            <a:r>
              <a:rPr lang="ru-RU" dirty="0"/>
              <a:t> з </a:t>
            </a:r>
            <a:r>
              <a:rPr lang="ru-RU" dirty="0" err="1"/>
              <a:t>кінця</a:t>
            </a:r>
            <a:r>
              <a:rPr lang="ru-RU" dirty="0"/>
              <a:t> 19 </a:t>
            </a:r>
            <a:r>
              <a:rPr lang="ru-RU" dirty="0" err="1"/>
              <a:t>століття</a:t>
            </a:r>
            <a:r>
              <a:rPr lang="ru-RU" dirty="0"/>
              <a:t>, в той час, як </a:t>
            </a:r>
            <a:r>
              <a:rPr lang="ru-RU" dirty="0" err="1"/>
              <a:t>американський</a:t>
            </a:r>
            <a:r>
              <a:rPr lang="ru-RU" dirty="0"/>
              <a:t> футбол — спорт,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збирає</a:t>
            </a:r>
            <a:r>
              <a:rPr lang="ru-RU" dirty="0"/>
              <a:t> </a:t>
            </a:r>
            <a:r>
              <a:rPr lang="ru-RU" dirty="0" err="1"/>
              <a:t>найбільшу</a:t>
            </a:r>
            <a:r>
              <a:rPr lang="ru-RU" dirty="0"/>
              <a:t> </a:t>
            </a:r>
            <a:r>
              <a:rPr lang="ru-RU" dirty="0" err="1"/>
              <a:t>глядацьку</a:t>
            </a:r>
            <a:r>
              <a:rPr lang="ru-RU" dirty="0"/>
              <a:t> </a:t>
            </a:r>
            <a:r>
              <a:rPr lang="ru-RU" dirty="0" err="1"/>
              <a:t>аудиторію</a:t>
            </a:r>
            <a:r>
              <a:rPr lang="ru-RU" dirty="0"/>
              <a:t>. Баскетбол і </a:t>
            </a:r>
            <a:r>
              <a:rPr lang="ru-RU" dirty="0" err="1"/>
              <a:t>хокей</a:t>
            </a:r>
            <a:r>
              <a:rPr lang="ru-RU" dirty="0"/>
              <a:t> — два </a:t>
            </a:r>
            <a:r>
              <a:rPr lang="ru-RU" dirty="0" err="1"/>
              <a:t>наступні</a:t>
            </a:r>
            <a:r>
              <a:rPr lang="ru-RU" dirty="0"/>
              <a:t> </a:t>
            </a:r>
            <a:r>
              <a:rPr lang="ru-RU" dirty="0" err="1"/>
              <a:t>найпопулярніші</a:t>
            </a:r>
            <a:r>
              <a:rPr lang="ru-RU" dirty="0"/>
              <a:t> </a:t>
            </a:r>
            <a:r>
              <a:rPr lang="ru-RU" dirty="0" err="1"/>
              <a:t>професійні</a:t>
            </a:r>
            <a:r>
              <a:rPr lang="ru-RU" dirty="0"/>
              <a:t> </a:t>
            </a:r>
            <a:r>
              <a:rPr lang="ru-RU" dirty="0" err="1"/>
              <a:t>командні</a:t>
            </a:r>
            <a:r>
              <a:rPr lang="ru-RU" dirty="0"/>
              <a:t> </a:t>
            </a:r>
            <a:r>
              <a:rPr lang="ru-RU" dirty="0" err="1"/>
              <a:t>спортивні</a:t>
            </a:r>
            <a:r>
              <a:rPr lang="ru-RU" dirty="0"/>
              <a:t> </a:t>
            </a:r>
            <a:r>
              <a:rPr lang="ru-RU" dirty="0" err="1"/>
              <a:t>ігри</a:t>
            </a:r>
            <a:r>
              <a:rPr lang="ru-RU" dirty="0"/>
              <a:t> в </a:t>
            </a:r>
            <a:r>
              <a:rPr lang="ru-RU" dirty="0" err="1"/>
              <a:t>Америці</a:t>
            </a:r>
            <a:r>
              <a:rPr lang="ru-RU" dirty="0"/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027505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2060848"/>
            <a:ext cx="64807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Бейсбол </a:t>
            </a:r>
            <a:r>
              <a:rPr lang="ru-RU" sz="2400" b="1" dirty="0" err="1"/>
              <a:t>визнаний</a:t>
            </a:r>
            <a:r>
              <a:rPr lang="ru-RU" sz="2400" b="1" dirty="0"/>
              <a:t> у Штатах як </a:t>
            </a:r>
            <a:r>
              <a:rPr lang="ru-RU" sz="2400" b="1" dirty="0" err="1"/>
              <a:t>національний</a:t>
            </a:r>
            <a:r>
              <a:rPr lang="ru-RU" sz="2400" b="1" dirty="0"/>
              <a:t> спорт </a:t>
            </a:r>
            <a:r>
              <a:rPr lang="ru-RU" sz="2400" b="1" dirty="0" err="1"/>
              <a:t>ще</a:t>
            </a:r>
            <a:r>
              <a:rPr lang="ru-RU" sz="2400" b="1" dirty="0"/>
              <a:t> з </a:t>
            </a:r>
            <a:r>
              <a:rPr lang="ru-RU" sz="2400" b="1" dirty="0" err="1"/>
              <a:t>кінця</a:t>
            </a:r>
            <a:r>
              <a:rPr lang="ru-RU" sz="2400" b="1" dirty="0"/>
              <a:t> 19 </a:t>
            </a:r>
            <a:r>
              <a:rPr lang="ru-RU" sz="2400" b="1" dirty="0" err="1"/>
              <a:t>століття</a:t>
            </a:r>
            <a:r>
              <a:rPr lang="ru-RU" sz="2400" b="1" dirty="0"/>
              <a:t>, в той час, як </a:t>
            </a:r>
            <a:r>
              <a:rPr lang="ru-RU" sz="2400" b="1" dirty="0" err="1"/>
              <a:t>американський</a:t>
            </a:r>
            <a:r>
              <a:rPr lang="ru-RU" sz="2400" b="1" dirty="0"/>
              <a:t> футбол — спорт,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збирає</a:t>
            </a:r>
            <a:r>
              <a:rPr lang="ru-RU" sz="2400" b="1" dirty="0"/>
              <a:t> </a:t>
            </a:r>
            <a:r>
              <a:rPr lang="ru-RU" sz="2400" b="1" dirty="0" err="1"/>
              <a:t>найбільшу</a:t>
            </a:r>
            <a:r>
              <a:rPr lang="ru-RU" sz="2400" b="1" dirty="0"/>
              <a:t> </a:t>
            </a:r>
            <a:r>
              <a:rPr lang="ru-RU" sz="2400" b="1" dirty="0" err="1"/>
              <a:t>глядацьку</a:t>
            </a:r>
            <a:r>
              <a:rPr lang="ru-RU" sz="2400" b="1" dirty="0"/>
              <a:t> </a:t>
            </a:r>
            <a:r>
              <a:rPr lang="ru-RU" sz="2400" b="1" dirty="0" err="1"/>
              <a:t>аудиторію</a:t>
            </a:r>
            <a:r>
              <a:rPr lang="ru-RU" sz="2400" b="1" dirty="0"/>
              <a:t>. Баскетбол і </a:t>
            </a:r>
            <a:r>
              <a:rPr lang="ru-RU" sz="2400" b="1" dirty="0" err="1"/>
              <a:t>хокей</a:t>
            </a:r>
            <a:r>
              <a:rPr lang="ru-RU" sz="2400" b="1" dirty="0"/>
              <a:t> — два </a:t>
            </a:r>
            <a:r>
              <a:rPr lang="ru-RU" sz="2400" b="1" dirty="0" err="1"/>
              <a:t>наступні</a:t>
            </a:r>
            <a:r>
              <a:rPr lang="ru-RU" sz="2400" b="1" dirty="0"/>
              <a:t> </a:t>
            </a:r>
            <a:r>
              <a:rPr lang="ru-RU" sz="2400" b="1" dirty="0" err="1"/>
              <a:t>найпопулярніші</a:t>
            </a:r>
            <a:r>
              <a:rPr lang="ru-RU" sz="2400" b="1" dirty="0"/>
              <a:t> </a:t>
            </a:r>
            <a:r>
              <a:rPr lang="ru-RU" sz="2400" b="1" dirty="0" err="1"/>
              <a:t>професійні</a:t>
            </a:r>
            <a:r>
              <a:rPr lang="ru-RU" sz="2400" b="1" dirty="0"/>
              <a:t> </a:t>
            </a:r>
            <a:r>
              <a:rPr lang="ru-RU" sz="2400" b="1" dirty="0" err="1"/>
              <a:t>командні</a:t>
            </a:r>
            <a:r>
              <a:rPr lang="ru-RU" sz="2400" b="1" dirty="0"/>
              <a:t> </a:t>
            </a:r>
            <a:r>
              <a:rPr lang="ru-RU" sz="2400" b="1" dirty="0" err="1"/>
              <a:t>спортивні</a:t>
            </a:r>
            <a:r>
              <a:rPr lang="ru-RU" sz="2400" b="1" dirty="0"/>
              <a:t> </a:t>
            </a:r>
            <a:r>
              <a:rPr lang="ru-RU" sz="2400" b="1" dirty="0" err="1"/>
              <a:t>ігри</a:t>
            </a:r>
            <a:r>
              <a:rPr lang="ru-RU" sz="2400" b="1" dirty="0"/>
              <a:t> в </a:t>
            </a:r>
            <a:r>
              <a:rPr lang="ru-RU" sz="2400" b="1" dirty="0" err="1"/>
              <a:t>Америці</a:t>
            </a:r>
            <a:r>
              <a:rPr lang="ru-RU" sz="2400" b="1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836712"/>
            <a:ext cx="2934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/>
              <a:t>Спорт</a:t>
            </a:r>
          </a:p>
        </p:txBody>
      </p:sp>
    </p:spTree>
    <p:extLst>
      <p:ext uri="{BB962C8B-B14F-4D97-AF65-F5344CB8AC3E}">
        <p14:creationId xmlns:p14="http://schemas.microsoft.com/office/powerpoint/2010/main" val="401088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-315416"/>
            <a:ext cx="11017224" cy="750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340768"/>
            <a:ext cx="56166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Сполучені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Америки— держава в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Північній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Америці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складається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50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штатів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Столиця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Вашингтон.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Офіційна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англійська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юридично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офіційної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немає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Грошова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одиниця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долар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США. США —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федеративна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конституційна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республіка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владні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повноваження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розподіляються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федеральним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урядом і урядами 50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штатів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Кожен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50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штатів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має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свою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конституцію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систему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органів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управління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2158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Національні</a:t>
            </a:r>
            <a:r>
              <a:rPr lang="ru-RU" dirty="0"/>
              <a:t> </a:t>
            </a:r>
            <a:r>
              <a:rPr lang="ru-RU" dirty="0" err="1"/>
              <a:t>символи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 err="1"/>
              <a:t>Державний</a:t>
            </a:r>
            <a:r>
              <a:rPr lang="ru-RU" dirty="0"/>
              <a:t> прапор США — полотнище,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з 13 </a:t>
            </a:r>
            <a:r>
              <a:rPr lang="ru-RU" dirty="0" err="1"/>
              <a:t>червоних</a:t>
            </a:r>
            <a:r>
              <a:rPr lang="ru-RU" dirty="0"/>
              <a:t> і </a:t>
            </a:r>
            <a:r>
              <a:rPr lang="ru-RU" dirty="0" err="1"/>
              <a:t>білих</a:t>
            </a:r>
            <a:r>
              <a:rPr lang="ru-RU" dirty="0"/>
              <a:t> </a:t>
            </a:r>
            <a:r>
              <a:rPr lang="ru-RU" dirty="0" err="1"/>
              <a:t>горизонтальних</a:t>
            </a:r>
            <a:r>
              <a:rPr lang="ru-RU" dirty="0"/>
              <a:t> </a:t>
            </a:r>
            <a:r>
              <a:rPr lang="ru-RU" dirty="0" err="1"/>
              <a:t>смуг</a:t>
            </a:r>
            <a:r>
              <a:rPr lang="ru-RU" dirty="0"/>
              <a:t> (7 </a:t>
            </a:r>
            <a:r>
              <a:rPr lang="ru-RU" dirty="0" err="1"/>
              <a:t>червоних</a:t>
            </a:r>
            <a:r>
              <a:rPr lang="ru-RU" dirty="0"/>
              <a:t> і 6 </a:t>
            </a:r>
            <a:r>
              <a:rPr lang="ru-RU" dirty="0" err="1"/>
              <a:t>білих</a:t>
            </a:r>
            <a:r>
              <a:rPr lang="ru-RU" dirty="0"/>
              <a:t>),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чергуються</a:t>
            </a:r>
            <a:r>
              <a:rPr lang="ru-RU" dirty="0"/>
              <a:t>. У </a:t>
            </a:r>
            <a:r>
              <a:rPr lang="ru-RU" dirty="0" err="1"/>
              <a:t>лівому</a:t>
            </a:r>
            <a:r>
              <a:rPr lang="ru-RU" dirty="0"/>
              <a:t> </a:t>
            </a:r>
            <a:r>
              <a:rPr lang="ru-RU" dirty="0" err="1"/>
              <a:t>верхньому</a:t>
            </a:r>
            <a:r>
              <a:rPr lang="ru-RU" dirty="0"/>
              <a:t> </a:t>
            </a:r>
            <a:r>
              <a:rPr lang="ru-RU" dirty="0" err="1"/>
              <a:t>куті</a:t>
            </a:r>
            <a:r>
              <a:rPr lang="ru-RU" dirty="0"/>
              <a:t> прапора </a:t>
            </a:r>
            <a:r>
              <a:rPr lang="ru-RU" dirty="0" err="1"/>
              <a:t>розташований</a:t>
            </a:r>
            <a:r>
              <a:rPr lang="ru-RU" dirty="0"/>
              <a:t> </a:t>
            </a:r>
            <a:r>
              <a:rPr lang="ru-RU" dirty="0" err="1"/>
              <a:t>синій</a:t>
            </a:r>
            <a:r>
              <a:rPr lang="ru-RU" dirty="0"/>
              <a:t> </a:t>
            </a:r>
            <a:r>
              <a:rPr lang="ru-RU" dirty="0" err="1"/>
              <a:t>прямокутник</a:t>
            </a:r>
            <a:r>
              <a:rPr lang="ru-RU" dirty="0"/>
              <a:t> з </a:t>
            </a:r>
            <a:r>
              <a:rPr lang="ru-RU" dirty="0" err="1"/>
              <a:t>білими</a:t>
            </a:r>
            <a:r>
              <a:rPr lang="ru-RU" dirty="0"/>
              <a:t> </a:t>
            </a:r>
            <a:r>
              <a:rPr lang="ru-RU" dirty="0" err="1"/>
              <a:t>п'ятикутними</a:t>
            </a:r>
            <a:r>
              <a:rPr lang="ru-RU" dirty="0"/>
              <a:t> </a:t>
            </a:r>
            <a:r>
              <a:rPr lang="ru-RU" dirty="0" err="1"/>
              <a:t>зірками</a:t>
            </a:r>
            <a:r>
              <a:rPr lang="ru-RU" dirty="0"/>
              <a:t>,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дорівнює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штатів</a:t>
            </a:r>
            <a:r>
              <a:rPr lang="ru-RU" dirty="0"/>
              <a:t> — 50.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13 </a:t>
            </a:r>
            <a:r>
              <a:rPr lang="ru-RU" dirty="0" err="1"/>
              <a:t>смуг</a:t>
            </a:r>
            <a:r>
              <a:rPr lang="ru-RU" dirty="0"/>
              <a:t> </a:t>
            </a:r>
            <a:r>
              <a:rPr lang="ru-RU" dirty="0" err="1"/>
              <a:t>означають</a:t>
            </a:r>
            <a:r>
              <a:rPr lang="ru-RU" dirty="0"/>
              <a:t> 13 </a:t>
            </a:r>
            <a:r>
              <a:rPr lang="ru-RU" dirty="0" err="1"/>
              <a:t>колишніх</a:t>
            </a:r>
            <a:r>
              <a:rPr lang="ru-RU" dirty="0"/>
              <a:t> </a:t>
            </a:r>
            <a:r>
              <a:rPr lang="ru-RU" dirty="0" err="1" smtClean="0"/>
              <a:t>колоній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 err="1"/>
              <a:t>Національний</a:t>
            </a:r>
            <a:r>
              <a:rPr lang="ru-RU" dirty="0"/>
              <a:t> </a:t>
            </a:r>
            <a:r>
              <a:rPr lang="ru-RU" dirty="0" err="1"/>
              <a:t>гімн</a:t>
            </a:r>
            <a:r>
              <a:rPr lang="ru-RU" dirty="0"/>
              <a:t> США — «</a:t>
            </a:r>
            <a:r>
              <a:rPr lang="ru-RU" dirty="0" err="1"/>
              <a:t>Зірково-смугастий</a:t>
            </a:r>
            <a:r>
              <a:rPr lang="ru-RU" dirty="0"/>
              <a:t> прапор»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офіційно</a:t>
            </a:r>
            <a:r>
              <a:rPr lang="ru-RU" dirty="0"/>
              <a:t> </a:t>
            </a:r>
            <a:r>
              <a:rPr lang="ru-RU" dirty="0" err="1"/>
              <a:t>прийнятий</a:t>
            </a:r>
            <a:r>
              <a:rPr lang="ru-RU" dirty="0"/>
              <a:t> у 1931 </a:t>
            </a:r>
            <a:r>
              <a:rPr lang="ru-RU" dirty="0" err="1"/>
              <a:t>році</a:t>
            </a:r>
            <a:r>
              <a:rPr lang="ru-RU" dirty="0"/>
              <a:t>. Текст до </a:t>
            </a:r>
            <a:r>
              <a:rPr lang="ru-RU" dirty="0" err="1"/>
              <a:t>нього</a:t>
            </a:r>
            <a:r>
              <a:rPr lang="ru-RU" dirty="0"/>
              <a:t> написаний у 1814 </a:t>
            </a:r>
            <a:r>
              <a:rPr lang="ru-RU" dirty="0" err="1"/>
              <a:t>році</a:t>
            </a:r>
            <a:r>
              <a:rPr lang="ru-RU" dirty="0"/>
              <a:t>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err="1"/>
              <a:t>Державний</a:t>
            </a:r>
            <a:r>
              <a:rPr lang="ru-RU" dirty="0"/>
              <a:t> герб — </a:t>
            </a:r>
            <a:r>
              <a:rPr lang="ru-RU" dirty="0" err="1"/>
              <a:t>зображення</a:t>
            </a:r>
            <a:r>
              <a:rPr lang="ru-RU" dirty="0"/>
              <a:t> орла з </a:t>
            </a:r>
            <a:r>
              <a:rPr lang="ru-RU" dirty="0" err="1"/>
              <a:t>розпростертими</a:t>
            </a:r>
            <a:r>
              <a:rPr lang="ru-RU" dirty="0"/>
              <a:t> </a:t>
            </a:r>
            <a:r>
              <a:rPr lang="ru-RU" dirty="0" err="1"/>
              <a:t>крилами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тримає</a:t>
            </a:r>
            <a:r>
              <a:rPr lang="ru-RU" dirty="0"/>
              <a:t> у лапах </a:t>
            </a:r>
            <a:r>
              <a:rPr lang="ru-RU" dirty="0" err="1"/>
              <a:t>маслинову</a:t>
            </a:r>
            <a:r>
              <a:rPr lang="ru-RU" dirty="0"/>
              <a:t> </a:t>
            </a:r>
            <a:r>
              <a:rPr lang="ru-RU" dirty="0" err="1"/>
              <a:t>гілку</a:t>
            </a:r>
            <a:r>
              <a:rPr lang="ru-RU" dirty="0"/>
              <a:t> і 13 </a:t>
            </a:r>
            <a:r>
              <a:rPr lang="ru-RU" dirty="0" err="1"/>
              <a:t>стріл</a:t>
            </a:r>
            <a:r>
              <a:rPr lang="ru-RU" dirty="0"/>
              <a:t>. На грудях орла — щит,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повторює</a:t>
            </a:r>
            <a:r>
              <a:rPr lang="ru-RU" dirty="0"/>
              <a:t> </a:t>
            </a:r>
            <a:r>
              <a:rPr lang="ru-RU" dirty="0" err="1"/>
              <a:t>кольори</a:t>
            </a:r>
            <a:r>
              <a:rPr lang="ru-RU" dirty="0"/>
              <a:t> державного прапора, у </a:t>
            </a:r>
            <a:r>
              <a:rPr lang="ru-RU" dirty="0" err="1"/>
              <a:t>дзьобі</a:t>
            </a:r>
            <a:r>
              <a:rPr lang="ru-RU" dirty="0"/>
              <a:t> орел </a:t>
            </a:r>
            <a:r>
              <a:rPr lang="ru-RU" dirty="0" err="1"/>
              <a:t>тримає</a:t>
            </a:r>
            <a:r>
              <a:rPr lang="ru-RU" dirty="0"/>
              <a:t> </a:t>
            </a:r>
            <a:r>
              <a:rPr lang="ru-RU" dirty="0" err="1"/>
              <a:t>стрічку</a:t>
            </a:r>
            <a:r>
              <a:rPr lang="ru-RU" dirty="0"/>
              <a:t> з </a:t>
            </a:r>
            <a:r>
              <a:rPr lang="ru-RU" dirty="0" err="1"/>
              <a:t>надписом</a:t>
            </a:r>
            <a:r>
              <a:rPr lang="ru-RU" dirty="0"/>
              <a:t> «</a:t>
            </a:r>
            <a:r>
              <a:rPr lang="en-US" dirty="0"/>
              <a:t>E pluribus </a:t>
            </a:r>
            <a:r>
              <a:rPr lang="en-US" dirty="0" err="1"/>
              <a:t>unum</a:t>
            </a:r>
            <a:r>
              <a:rPr lang="en-US" dirty="0"/>
              <a:t>». </a:t>
            </a:r>
            <a:r>
              <a:rPr lang="ru-RU" dirty="0"/>
              <a:t>Над головою орла — розетка з 13-ма (за </a:t>
            </a:r>
            <a:r>
              <a:rPr lang="ru-RU" dirty="0" err="1"/>
              <a:t>кількістю</a:t>
            </a:r>
            <a:r>
              <a:rPr lang="ru-RU" dirty="0"/>
              <a:t> перших </a:t>
            </a:r>
            <a:r>
              <a:rPr lang="ru-RU" dirty="0" err="1"/>
              <a:t>штатів</a:t>
            </a:r>
            <a:r>
              <a:rPr lang="ru-RU" dirty="0"/>
              <a:t>) </a:t>
            </a:r>
            <a:r>
              <a:rPr lang="ru-RU" dirty="0" err="1"/>
              <a:t>п'ятикутними</a:t>
            </a:r>
            <a:r>
              <a:rPr lang="ru-RU" dirty="0"/>
              <a:t> </a:t>
            </a:r>
            <a:r>
              <a:rPr lang="ru-RU" dirty="0" err="1"/>
              <a:t>зірками</a:t>
            </a:r>
            <a:r>
              <a:rPr 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0"/>
            <a:ext cx="110037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5360" y="980728"/>
            <a:ext cx="770485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Державний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прапор США — полотнище,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складається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13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червоних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білих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горизонтальних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смуг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(7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червоних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6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білих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чергуються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лівому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верхньому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куті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прапора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розташований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синій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прямокутник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білими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п'ятикутними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зірками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кількість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яких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дорівнює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кількості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штатів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50.</a:t>
            </a:r>
          </a:p>
          <a:p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смуг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означають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колишніх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колоній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Національний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гімн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США — «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Зірково-смугастий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прапор»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був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офіційно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прийнятий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1931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році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Текст до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нього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написаний у 1814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році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Державний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герб —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зображення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орла з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розпростертими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крилами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тримає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лапах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маслинову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гілку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13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стріл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На грудях орла — щит,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повторює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кольори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державного прапора, у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дзьобі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орел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тримає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стрічку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надписом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pluribus </a:t>
            </a:r>
            <a:r>
              <a:rPr lang="en-US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unum</a:t>
            </a:r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 головою орла — розетка з 13-ма (за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кількістю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перших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штатів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п'ятикутними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зірками</a:t>
            </a: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16632"/>
            <a:ext cx="66473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Національні</a:t>
            </a:r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символи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4527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США </a:t>
            </a:r>
            <a:r>
              <a:rPr lang="ru-RU" dirty="0" err="1"/>
              <a:t>розташовані</a:t>
            </a:r>
            <a:r>
              <a:rPr lang="ru-RU" dirty="0"/>
              <a:t> в </a:t>
            </a:r>
            <a:r>
              <a:rPr lang="ru-RU" dirty="0" err="1"/>
              <a:t>центральній</a:t>
            </a:r>
            <a:r>
              <a:rPr lang="ru-RU" dirty="0"/>
              <a:t> </a:t>
            </a:r>
            <a:r>
              <a:rPr lang="ru-RU" dirty="0" err="1"/>
              <a:t>частині</a:t>
            </a:r>
            <a:r>
              <a:rPr lang="ru-RU" dirty="0"/>
              <a:t> </a:t>
            </a:r>
            <a:r>
              <a:rPr lang="ru-RU" dirty="0" err="1"/>
              <a:t>Північної</a:t>
            </a:r>
            <a:r>
              <a:rPr lang="ru-RU" dirty="0"/>
              <a:t> </a:t>
            </a:r>
            <a:r>
              <a:rPr lang="ru-RU" dirty="0" smtClean="0"/>
              <a:t>Америки.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err="1"/>
              <a:t>Топографічна</a:t>
            </a:r>
            <a:r>
              <a:rPr lang="ru-RU" dirty="0"/>
              <a:t> </a:t>
            </a:r>
            <a:r>
              <a:rPr lang="ru-RU" dirty="0" err="1"/>
              <a:t>мапа</a:t>
            </a:r>
            <a:r>
              <a:rPr lang="ru-RU" dirty="0"/>
              <a:t> </a:t>
            </a:r>
            <a:r>
              <a:rPr lang="ru-RU" dirty="0" err="1"/>
              <a:t>континентальних</a:t>
            </a:r>
            <a:r>
              <a:rPr lang="ru-RU" dirty="0"/>
              <a:t> США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США — </a:t>
            </a:r>
            <a:r>
              <a:rPr lang="ru-RU" dirty="0" err="1"/>
              <a:t>третя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четверта</a:t>
            </a:r>
            <a:r>
              <a:rPr lang="ru-RU" dirty="0"/>
              <a:t> </a:t>
            </a:r>
            <a:r>
              <a:rPr lang="ru-RU" dirty="0" err="1"/>
              <a:t>найбільша</a:t>
            </a:r>
            <a:r>
              <a:rPr lang="ru-RU" dirty="0"/>
              <a:t> </a:t>
            </a:r>
            <a:r>
              <a:rPr lang="ru-RU" dirty="0" err="1"/>
              <a:t>країна</a:t>
            </a:r>
            <a:r>
              <a:rPr lang="ru-RU" dirty="0"/>
              <a:t> за </a:t>
            </a:r>
            <a:r>
              <a:rPr lang="ru-RU" dirty="0" err="1"/>
              <a:t>територією</a:t>
            </a:r>
            <a:r>
              <a:rPr lang="ru-RU" dirty="0"/>
              <a:t> (</a:t>
            </a:r>
            <a:r>
              <a:rPr lang="ru-RU" dirty="0" err="1"/>
              <a:t>включаючи</a:t>
            </a:r>
            <a:r>
              <a:rPr lang="ru-RU" dirty="0"/>
              <a:t> сушу і </a:t>
            </a:r>
            <a:r>
              <a:rPr lang="ru-RU" dirty="0" err="1"/>
              <a:t>морські</a:t>
            </a:r>
            <a:r>
              <a:rPr lang="ru-RU" dirty="0"/>
              <a:t> </a:t>
            </a:r>
            <a:r>
              <a:rPr lang="ru-RU" dirty="0" err="1"/>
              <a:t>володіння</a:t>
            </a:r>
            <a:r>
              <a:rPr lang="ru-RU" dirty="0"/>
              <a:t>)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Росії</a:t>
            </a:r>
            <a:r>
              <a:rPr lang="ru-RU" dirty="0"/>
              <a:t> </a:t>
            </a:r>
            <a:r>
              <a:rPr lang="ru-RU" dirty="0" smtClean="0"/>
              <a:t>та.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враховувати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територію</a:t>
            </a:r>
            <a:r>
              <a:rPr lang="ru-RU" dirty="0"/>
              <a:t> </a:t>
            </a:r>
            <a:r>
              <a:rPr lang="ru-RU" dirty="0" err="1"/>
              <a:t>суші</a:t>
            </a:r>
            <a:r>
              <a:rPr lang="ru-RU" dirty="0"/>
              <a:t>, США за </a:t>
            </a:r>
            <a:r>
              <a:rPr lang="ru-RU" dirty="0" err="1"/>
              <a:t>площею</a:t>
            </a:r>
            <a:r>
              <a:rPr lang="ru-RU" dirty="0"/>
              <a:t> </a:t>
            </a:r>
            <a:r>
              <a:rPr lang="ru-RU" dirty="0" err="1"/>
              <a:t>поступаються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Росії</a:t>
            </a:r>
            <a:r>
              <a:rPr lang="ru-RU" dirty="0"/>
              <a:t> та Китаю, </a:t>
            </a:r>
            <a:r>
              <a:rPr lang="ru-RU" dirty="0" err="1"/>
              <a:t>випереджаючи</a:t>
            </a:r>
            <a:r>
              <a:rPr lang="ru-RU" dirty="0"/>
              <a:t> </a:t>
            </a:r>
            <a:r>
              <a:rPr lang="ru-RU" dirty="0" smtClean="0"/>
              <a:t>Канад</a:t>
            </a:r>
            <a:r>
              <a:rPr lang="ru-RU" dirty="0"/>
              <a:t>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576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332656"/>
            <a:ext cx="756084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США </a:t>
            </a:r>
            <a:r>
              <a:rPr lang="ru-RU" sz="3200" dirty="0" err="1">
                <a:solidFill>
                  <a:schemeClr val="bg1"/>
                </a:solidFill>
              </a:rPr>
              <a:t>розташовані</a:t>
            </a:r>
            <a:r>
              <a:rPr lang="ru-RU" sz="3200" dirty="0">
                <a:solidFill>
                  <a:schemeClr val="bg1"/>
                </a:solidFill>
              </a:rPr>
              <a:t> в </a:t>
            </a:r>
            <a:r>
              <a:rPr lang="ru-RU" sz="3200" dirty="0" err="1">
                <a:solidFill>
                  <a:schemeClr val="bg1"/>
                </a:solidFill>
              </a:rPr>
              <a:t>центральній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частині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Північної</a:t>
            </a:r>
            <a:r>
              <a:rPr lang="ru-RU" sz="3200" dirty="0">
                <a:solidFill>
                  <a:schemeClr val="bg1"/>
                </a:solidFill>
              </a:rPr>
              <a:t> Америки.</a:t>
            </a:r>
          </a:p>
          <a:p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Топографічна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мапа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континентальних</a:t>
            </a:r>
            <a:r>
              <a:rPr lang="ru-RU" sz="3200" dirty="0">
                <a:solidFill>
                  <a:schemeClr val="bg1"/>
                </a:solidFill>
              </a:rPr>
              <a:t> США</a:t>
            </a:r>
          </a:p>
          <a:p>
            <a:endParaRPr lang="ru-RU" sz="3200" dirty="0">
              <a:solidFill>
                <a:schemeClr val="bg1"/>
              </a:solidFill>
            </a:endParaRPr>
          </a:p>
          <a:p>
            <a:r>
              <a:rPr lang="ru-RU" sz="3200" dirty="0">
                <a:solidFill>
                  <a:schemeClr val="bg1"/>
                </a:solidFill>
              </a:rPr>
              <a:t>США — </a:t>
            </a:r>
            <a:r>
              <a:rPr lang="ru-RU" sz="3200" dirty="0" err="1">
                <a:solidFill>
                  <a:schemeClr val="bg1"/>
                </a:solidFill>
              </a:rPr>
              <a:t>третя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або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четверта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найбільша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країна</a:t>
            </a:r>
            <a:r>
              <a:rPr lang="ru-RU" sz="3200" dirty="0">
                <a:solidFill>
                  <a:schemeClr val="bg1"/>
                </a:solidFill>
              </a:rPr>
              <a:t> за </a:t>
            </a:r>
            <a:r>
              <a:rPr lang="ru-RU" sz="3200" dirty="0" err="1">
                <a:solidFill>
                  <a:schemeClr val="bg1"/>
                </a:solidFill>
              </a:rPr>
              <a:t>територією</a:t>
            </a:r>
            <a:r>
              <a:rPr lang="ru-RU" sz="3200" dirty="0">
                <a:solidFill>
                  <a:schemeClr val="bg1"/>
                </a:solidFill>
              </a:rPr>
              <a:t> (</a:t>
            </a:r>
            <a:r>
              <a:rPr lang="ru-RU" sz="3200" dirty="0" err="1">
                <a:solidFill>
                  <a:schemeClr val="bg1"/>
                </a:solidFill>
              </a:rPr>
              <a:t>включаючи</a:t>
            </a:r>
            <a:r>
              <a:rPr lang="ru-RU" sz="3200" dirty="0">
                <a:solidFill>
                  <a:schemeClr val="bg1"/>
                </a:solidFill>
              </a:rPr>
              <a:t> сушу і </a:t>
            </a:r>
            <a:r>
              <a:rPr lang="ru-RU" sz="3200" dirty="0" err="1">
                <a:solidFill>
                  <a:schemeClr val="bg1"/>
                </a:solidFill>
              </a:rPr>
              <a:t>морські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володіння</a:t>
            </a:r>
            <a:r>
              <a:rPr lang="ru-RU" sz="3200" dirty="0">
                <a:solidFill>
                  <a:schemeClr val="bg1"/>
                </a:solidFill>
              </a:rPr>
              <a:t>) </a:t>
            </a:r>
            <a:r>
              <a:rPr lang="ru-RU" sz="3200" dirty="0" err="1">
                <a:solidFill>
                  <a:schemeClr val="bg1"/>
                </a:solidFill>
              </a:rPr>
              <a:t>після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Росії</a:t>
            </a:r>
            <a:r>
              <a:rPr lang="ru-RU" sz="3200" dirty="0">
                <a:solidFill>
                  <a:schemeClr val="bg1"/>
                </a:solidFill>
              </a:rPr>
              <a:t> та. </a:t>
            </a:r>
            <a:r>
              <a:rPr lang="ru-RU" sz="3200" dirty="0" err="1">
                <a:solidFill>
                  <a:schemeClr val="bg1"/>
                </a:solidFill>
              </a:rPr>
              <a:t>Якщо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враховувати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тільки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територію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суші</a:t>
            </a:r>
            <a:r>
              <a:rPr lang="ru-RU" sz="3200" dirty="0">
                <a:solidFill>
                  <a:schemeClr val="bg1"/>
                </a:solidFill>
              </a:rPr>
              <a:t>, США за </a:t>
            </a:r>
            <a:r>
              <a:rPr lang="ru-RU" sz="3200" dirty="0" err="1">
                <a:solidFill>
                  <a:schemeClr val="bg1"/>
                </a:solidFill>
              </a:rPr>
              <a:t>площею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поступаються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тільки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Росії</a:t>
            </a:r>
            <a:r>
              <a:rPr lang="ru-RU" sz="3200" dirty="0">
                <a:solidFill>
                  <a:schemeClr val="bg1"/>
                </a:solidFill>
              </a:rPr>
              <a:t> та Китаю, </a:t>
            </a:r>
            <a:r>
              <a:rPr lang="ru-RU" sz="3200" dirty="0" err="1">
                <a:solidFill>
                  <a:schemeClr val="bg1"/>
                </a:solidFill>
              </a:rPr>
              <a:t>випереджаючи</a:t>
            </a:r>
            <a:r>
              <a:rPr lang="ru-RU" sz="3200" dirty="0">
                <a:solidFill>
                  <a:schemeClr val="bg1"/>
                </a:solidFill>
              </a:rPr>
              <a:t> Канаду.</a:t>
            </a:r>
          </a:p>
        </p:txBody>
      </p:sp>
    </p:spTree>
    <p:extLst>
      <p:ext uri="{BB962C8B-B14F-4D97-AF65-F5344CB8AC3E}">
        <p14:creationId xmlns:p14="http://schemas.microsoft.com/office/powerpoint/2010/main" val="972020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/>
              <a:t>Рельєф</a:t>
            </a:r>
            <a:r>
              <a:rPr lang="ru-RU" dirty="0"/>
              <a:t> і </a:t>
            </a:r>
            <a:r>
              <a:rPr lang="ru-RU" dirty="0" err="1" smtClean="0"/>
              <a:t>геологія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err="1"/>
              <a:t>Атлантичне</a:t>
            </a:r>
            <a:r>
              <a:rPr lang="ru-RU" dirty="0"/>
              <a:t> </a:t>
            </a:r>
            <a:r>
              <a:rPr lang="ru-RU" dirty="0" err="1"/>
              <a:t>узбережжя</a:t>
            </a:r>
            <a:r>
              <a:rPr lang="ru-RU" dirty="0"/>
              <a:t> </a:t>
            </a:r>
            <a:r>
              <a:rPr lang="ru-RU" dirty="0" err="1"/>
              <a:t>переважно</a:t>
            </a:r>
            <a:r>
              <a:rPr lang="ru-RU" dirty="0"/>
              <a:t> представлено </a:t>
            </a:r>
            <a:r>
              <a:rPr lang="ru-RU" dirty="0" err="1"/>
              <a:t>низовиною</a:t>
            </a:r>
            <a:r>
              <a:rPr lang="ru-RU" dirty="0"/>
              <a:t>, </a:t>
            </a:r>
            <a:r>
              <a:rPr lang="ru-RU" dirty="0" err="1"/>
              <a:t>водночас</a:t>
            </a:r>
            <a:r>
              <a:rPr lang="ru-RU" dirty="0"/>
              <a:t> </a:t>
            </a:r>
            <a:r>
              <a:rPr lang="ru-RU" dirty="0" err="1"/>
              <a:t>Тихоокеанське</a:t>
            </a:r>
            <a:r>
              <a:rPr lang="ru-RU" dirty="0"/>
              <a:t> </a:t>
            </a:r>
            <a:r>
              <a:rPr lang="ru-RU" dirty="0" err="1"/>
              <a:t>узбережжя</a:t>
            </a:r>
            <a:r>
              <a:rPr lang="ru-RU" dirty="0"/>
              <a:t> —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гористе</a:t>
            </a:r>
            <a:r>
              <a:rPr lang="ru-RU" dirty="0"/>
              <a:t>. </a:t>
            </a:r>
            <a:r>
              <a:rPr lang="ru-RU" dirty="0" err="1"/>
              <a:t>Приблизно</a:t>
            </a:r>
            <a:r>
              <a:rPr lang="ru-RU" dirty="0"/>
              <a:t> половина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Сполучених</a:t>
            </a:r>
            <a:r>
              <a:rPr lang="ru-RU" dirty="0"/>
              <a:t> </a:t>
            </a:r>
            <a:r>
              <a:rPr lang="ru-RU" dirty="0" err="1"/>
              <a:t>Штатів</a:t>
            </a:r>
            <a:r>
              <a:rPr lang="ru-RU" dirty="0"/>
              <a:t> Америки </a:t>
            </a:r>
            <a:r>
              <a:rPr lang="ru-RU" dirty="0" err="1"/>
              <a:t>вкрита</a:t>
            </a:r>
            <a:r>
              <a:rPr lang="ru-RU" dirty="0"/>
              <a:t> горами і плато. </a:t>
            </a:r>
            <a:r>
              <a:rPr lang="ru-RU" dirty="0" err="1"/>
              <a:t>Гірські</a:t>
            </a:r>
            <a:r>
              <a:rPr lang="ru-RU" dirty="0"/>
              <a:t> </a:t>
            </a:r>
            <a:r>
              <a:rPr lang="ru-RU" dirty="0" err="1"/>
              <a:t>хребти</a:t>
            </a:r>
            <a:r>
              <a:rPr lang="ru-RU" dirty="0"/>
              <a:t> </a:t>
            </a:r>
            <a:r>
              <a:rPr lang="ru-RU" dirty="0" err="1"/>
              <a:t>представлені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тропіків</a:t>
            </a:r>
            <a:r>
              <a:rPr lang="ru-RU" dirty="0"/>
              <a:t> </a:t>
            </a:r>
            <a:r>
              <a:rPr lang="ru-RU" dirty="0" err="1"/>
              <a:t>Гаваїв</a:t>
            </a:r>
            <a:r>
              <a:rPr lang="ru-RU" dirty="0"/>
              <a:t> до Полярного кола Аляски, </a:t>
            </a:r>
            <a:r>
              <a:rPr lang="ru-RU" dirty="0" err="1"/>
              <a:t>простягаються</a:t>
            </a:r>
            <a:r>
              <a:rPr lang="ru-RU" dirty="0"/>
              <a:t> </a:t>
            </a:r>
            <a:r>
              <a:rPr lang="ru-RU" dirty="0" err="1"/>
              <a:t>паралельно</a:t>
            </a:r>
            <a:r>
              <a:rPr lang="ru-RU" dirty="0"/>
              <a:t> </a:t>
            </a:r>
            <a:r>
              <a:rPr lang="ru-RU" dirty="0" err="1"/>
              <a:t>східного</a:t>
            </a:r>
            <a:r>
              <a:rPr lang="ru-RU" dirty="0"/>
              <a:t> й </a:t>
            </a:r>
            <a:r>
              <a:rPr lang="ru-RU" dirty="0" err="1"/>
              <a:t>західного</a:t>
            </a:r>
            <a:r>
              <a:rPr lang="ru-RU" dirty="0"/>
              <a:t> </a:t>
            </a:r>
            <a:r>
              <a:rPr lang="ru-RU" dirty="0" err="1"/>
              <a:t>узбереж</a:t>
            </a:r>
            <a:r>
              <a:rPr lang="ru-RU" dirty="0"/>
              <a:t>. </a:t>
            </a:r>
            <a:r>
              <a:rPr lang="ru-RU" dirty="0" err="1"/>
              <a:t>Скелясті</a:t>
            </a:r>
            <a:r>
              <a:rPr lang="ru-RU" dirty="0"/>
              <a:t> гори — </a:t>
            </a:r>
            <a:r>
              <a:rPr lang="ru-RU" dirty="0" err="1"/>
              <a:t>вододіл</a:t>
            </a:r>
            <a:r>
              <a:rPr lang="ru-RU" dirty="0"/>
              <a:t> </a:t>
            </a:r>
            <a:r>
              <a:rPr lang="ru-RU" dirty="0" err="1"/>
              <a:t>річок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течуть</a:t>
            </a:r>
            <a:r>
              <a:rPr lang="ru-RU" dirty="0"/>
              <a:t> у Тихий океан і в </a:t>
            </a:r>
            <a:r>
              <a:rPr lang="ru-RU" dirty="0" err="1"/>
              <a:t>Мексиканську</a:t>
            </a:r>
            <a:r>
              <a:rPr lang="ru-RU" dirty="0"/>
              <a:t> затоку </a:t>
            </a:r>
            <a:r>
              <a:rPr lang="ru-RU" dirty="0" err="1"/>
              <a:t>Атлантичного</a:t>
            </a:r>
            <a:r>
              <a:rPr lang="ru-RU" dirty="0"/>
              <a:t> океану. </a:t>
            </a:r>
            <a:r>
              <a:rPr lang="ru-RU" dirty="0" err="1"/>
              <a:t>Скелясті</a:t>
            </a:r>
            <a:r>
              <a:rPr lang="ru-RU" dirty="0"/>
              <a:t> гори на </a:t>
            </a:r>
            <a:r>
              <a:rPr lang="ru-RU" dirty="0" err="1"/>
              <a:t>західному</a:t>
            </a:r>
            <a:r>
              <a:rPr lang="ru-RU" dirty="0"/>
              <a:t> </a:t>
            </a:r>
            <a:r>
              <a:rPr lang="ru-RU" dirty="0" err="1"/>
              <a:t>краї</a:t>
            </a:r>
            <a:r>
              <a:rPr lang="ru-RU" dirty="0"/>
              <a:t> Великих </a:t>
            </a:r>
            <a:r>
              <a:rPr lang="ru-RU" dirty="0" err="1"/>
              <a:t>Рівнин</a:t>
            </a:r>
            <a:r>
              <a:rPr lang="ru-RU" dirty="0"/>
              <a:t> </a:t>
            </a:r>
            <a:r>
              <a:rPr lang="ru-RU" dirty="0" err="1"/>
              <a:t>простягаються</a:t>
            </a:r>
            <a:r>
              <a:rPr lang="ru-RU" dirty="0"/>
              <a:t> з </a:t>
            </a:r>
            <a:r>
              <a:rPr lang="ru-RU" dirty="0" err="1"/>
              <a:t>півночі</a:t>
            </a:r>
            <a:r>
              <a:rPr lang="ru-RU" dirty="0"/>
              <a:t> на </a:t>
            </a:r>
            <a:r>
              <a:rPr lang="ru-RU" dirty="0" err="1"/>
              <a:t>південь</a:t>
            </a:r>
            <a:r>
              <a:rPr lang="ru-RU" dirty="0"/>
              <a:t> через </a:t>
            </a:r>
            <a:r>
              <a:rPr lang="ru-RU" dirty="0" err="1"/>
              <a:t>усю</a:t>
            </a:r>
            <a:r>
              <a:rPr lang="ru-RU" dirty="0"/>
              <a:t> </a:t>
            </a:r>
            <a:r>
              <a:rPr lang="ru-RU" dirty="0" err="1"/>
              <a:t>країну</a:t>
            </a:r>
            <a:r>
              <a:rPr lang="ru-RU" dirty="0"/>
              <a:t>, </a:t>
            </a:r>
            <a:r>
              <a:rPr lang="ru-RU" dirty="0" err="1"/>
              <a:t>досягаючи</a:t>
            </a:r>
            <a:r>
              <a:rPr lang="ru-RU" dirty="0"/>
              <a:t> </a:t>
            </a:r>
            <a:r>
              <a:rPr lang="ru-RU" dirty="0" err="1"/>
              <a:t>висот</a:t>
            </a:r>
            <a:r>
              <a:rPr lang="ru-RU" dirty="0"/>
              <a:t> </a:t>
            </a:r>
            <a:r>
              <a:rPr lang="ru-RU" dirty="0" err="1"/>
              <a:t>вище</a:t>
            </a:r>
            <a:r>
              <a:rPr lang="ru-RU" dirty="0"/>
              <a:t> 4 300 </a:t>
            </a:r>
            <a:r>
              <a:rPr lang="ru-RU" dirty="0" err="1"/>
              <a:t>метрів</a:t>
            </a:r>
            <a:r>
              <a:rPr lang="ru-RU" dirty="0"/>
              <a:t> у Колорадо.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99" y="-56717"/>
            <a:ext cx="10404648" cy="691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2054" y="548680"/>
            <a:ext cx="78283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Атлантичне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узбережжя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переважно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представлено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низовиною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водночас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Тихоокеанське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узбережжя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переважно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гористе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Приблизно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половина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території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Сполучених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Штатів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Америки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вкрита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горами і плато.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Гірські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хребти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представлені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тропіків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Гаваїв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Полярного кола Аляски,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простягаються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паралельно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східного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західного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узбереж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Скелясті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гори —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вододіл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річок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течуть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Тихий океан і в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Мексиканську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затоку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Атлантичного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океану.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Скелясті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гори на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західному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Великих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Рівнин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простягаються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півночі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південь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через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усю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країну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досягаючи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висот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вище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4 300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метрів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Колорадо.</a:t>
            </a:r>
          </a:p>
        </p:txBody>
      </p:sp>
    </p:spTree>
    <p:extLst>
      <p:ext uri="{BB962C8B-B14F-4D97-AF65-F5344CB8AC3E}">
        <p14:creationId xmlns:p14="http://schemas.microsoft.com/office/powerpoint/2010/main" val="113418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/>
              <a:t>Надра</a:t>
            </a:r>
            <a:r>
              <a:rPr lang="ru-RU" dirty="0"/>
              <a:t> </a:t>
            </a:r>
            <a:r>
              <a:rPr lang="ru-RU" dirty="0" err="1"/>
              <a:t>багаті</a:t>
            </a:r>
            <a:r>
              <a:rPr lang="ru-RU" dirty="0"/>
              <a:t> запасами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dirty="0" err="1"/>
              <a:t>копалин</a:t>
            </a:r>
            <a:r>
              <a:rPr lang="ru-RU" dirty="0"/>
              <a:t>, </a:t>
            </a:r>
            <a:r>
              <a:rPr lang="ru-RU" dirty="0" err="1"/>
              <a:t>зокрема</a:t>
            </a:r>
            <a:r>
              <a:rPr lang="ru-RU" dirty="0"/>
              <a:t> — </a:t>
            </a:r>
            <a:r>
              <a:rPr lang="ru-RU" dirty="0" err="1"/>
              <a:t>кам'яне</a:t>
            </a:r>
            <a:r>
              <a:rPr lang="ru-RU" dirty="0"/>
              <a:t> і буре </a:t>
            </a:r>
            <a:r>
              <a:rPr lang="ru-RU" dirty="0" err="1"/>
              <a:t>вугілля</a:t>
            </a:r>
            <a:r>
              <a:rPr lang="ru-RU" dirty="0"/>
              <a:t>, </a:t>
            </a:r>
            <a:r>
              <a:rPr lang="ru-RU" dirty="0" err="1"/>
              <a:t>залізна</a:t>
            </a:r>
            <a:r>
              <a:rPr lang="ru-RU" dirty="0"/>
              <a:t> і </a:t>
            </a:r>
            <a:r>
              <a:rPr lang="ru-RU" dirty="0" err="1"/>
              <a:t>марганцева</a:t>
            </a:r>
            <a:r>
              <a:rPr lang="ru-RU" dirty="0"/>
              <a:t> руда. </a:t>
            </a:r>
            <a:r>
              <a:rPr lang="ru-RU" dirty="0" err="1"/>
              <a:t>Кордильєри</a:t>
            </a:r>
            <a:r>
              <a:rPr lang="ru-RU" dirty="0"/>
              <a:t>, плато Колорадо, </a:t>
            </a:r>
            <a:r>
              <a:rPr lang="ru-RU" dirty="0" err="1"/>
              <a:t>Великі</a:t>
            </a:r>
            <a:r>
              <a:rPr lang="ru-RU" dirty="0"/>
              <a:t> </a:t>
            </a:r>
            <a:r>
              <a:rPr lang="ru-RU" dirty="0" err="1"/>
              <a:t>Рівнини</a:t>
            </a:r>
            <a:r>
              <a:rPr lang="ru-RU" dirty="0"/>
              <a:t> і </a:t>
            </a:r>
            <a:r>
              <a:rPr lang="ru-RU" dirty="0" err="1"/>
              <a:t>Примексиканська</a:t>
            </a:r>
            <a:r>
              <a:rPr lang="ru-RU" dirty="0"/>
              <a:t> </a:t>
            </a:r>
            <a:r>
              <a:rPr lang="ru-RU" dirty="0" err="1"/>
              <a:t>низовина</a:t>
            </a:r>
            <a:r>
              <a:rPr lang="ru-RU" dirty="0"/>
              <a:t> </a:t>
            </a:r>
            <a:r>
              <a:rPr lang="ru-RU" dirty="0" err="1"/>
              <a:t>володіють</a:t>
            </a:r>
            <a:r>
              <a:rPr lang="ru-RU" dirty="0"/>
              <a:t> </a:t>
            </a:r>
            <a:r>
              <a:rPr lang="ru-RU" dirty="0" err="1"/>
              <a:t>родовищами</a:t>
            </a:r>
            <a:r>
              <a:rPr lang="ru-RU" dirty="0"/>
              <a:t> </a:t>
            </a:r>
            <a:r>
              <a:rPr lang="ru-RU" dirty="0" err="1"/>
              <a:t>мідних</a:t>
            </a:r>
            <a:r>
              <a:rPr lang="ru-RU" dirty="0"/>
              <a:t>, </a:t>
            </a:r>
            <a:r>
              <a:rPr lang="ru-RU" dirty="0" err="1"/>
              <a:t>цинкових</a:t>
            </a:r>
            <a:r>
              <a:rPr lang="ru-RU" dirty="0"/>
              <a:t>, </a:t>
            </a:r>
            <a:r>
              <a:rPr lang="ru-RU" dirty="0" err="1"/>
              <a:t>свинцевих</a:t>
            </a:r>
            <a:r>
              <a:rPr lang="ru-RU" dirty="0"/>
              <a:t>, </a:t>
            </a:r>
            <a:r>
              <a:rPr lang="ru-RU" dirty="0" err="1"/>
              <a:t>срібних</a:t>
            </a:r>
            <a:r>
              <a:rPr lang="ru-RU" dirty="0"/>
              <a:t>, </a:t>
            </a:r>
            <a:r>
              <a:rPr lang="ru-RU" dirty="0" err="1"/>
              <a:t>хромітових</a:t>
            </a:r>
            <a:r>
              <a:rPr lang="ru-RU" dirty="0"/>
              <a:t>, </a:t>
            </a:r>
            <a:r>
              <a:rPr lang="ru-RU" dirty="0" err="1"/>
              <a:t>ванадієвих</a:t>
            </a:r>
            <a:r>
              <a:rPr lang="ru-RU" dirty="0"/>
              <a:t>, </a:t>
            </a:r>
            <a:r>
              <a:rPr lang="ru-RU" dirty="0" err="1"/>
              <a:t>вольфрамових</a:t>
            </a:r>
            <a:r>
              <a:rPr lang="ru-RU" dirty="0"/>
              <a:t>, </a:t>
            </a:r>
            <a:r>
              <a:rPr lang="ru-RU" dirty="0" err="1"/>
              <a:t>молібденових</a:t>
            </a:r>
            <a:r>
              <a:rPr lang="ru-RU" dirty="0"/>
              <a:t>, </a:t>
            </a:r>
            <a:r>
              <a:rPr lang="ru-RU" dirty="0" err="1"/>
              <a:t>титанових</a:t>
            </a:r>
            <a:r>
              <a:rPr lang="ru-RU" dirty="0"/>
              <a:t>, </a:t>
            </a:r>
            <a:r>
              <a:rPr lang="ru-RU" dirty="0" err="1"/>
              <a:t>поліметалічних</a:t>
            </a:r>
            <a:r>
              <a:rPr lang="ru-RU" dirty="0"/>
              <a:t>, </a:t>
            </a:r>
            <a:r>
              <a:rPr lang="ru-RU" dirty="0" err="1"/>
              <a:t>уранових</a:t>
            </a:r>
            <a:r>
              <a:rPr lang="ru-RU" dirty="0"/>
              <a:t>, </a:t>
            </a:r>
            <a:r>
              <a:rPr lang="ru-RU" dirty="0" err="1"/>
              <a:t>ртутних</a:t>
            </a:r>
            <a:r>
              <a:rPr lang="ru-RU" dirty="0"/>
              <a:t> руд, золота, </a:t>
            </a:r>
            <a:r>
              <a:rPr lang="ru-RU" dirty="0" err="1"/>
              <a:t>сірки</a:t>
            </a:r>
            <a:r>
              <a:rPr lang="ru-RU" dirty="0"/>
              <a:t>, </a:t>
            </a:r>
            <a:r>
              <a:rPr lang="ru-RU" dirty="0" err="1"/>
              <a:t>фосфатів</a:t>
            </a:r>
            <a:r>
              <a:rPr lang="ru-RU" dirty="0"/>
              <a:t> й </a:t>
            </a:r>
            <a:r>
              <a:rPr lang="ru-RU" dirty="0" err="1"/>
              <a:t>іншої</a:t>
            </a:r>
            <a:r>
              <a:rPr lang="ru-RU" dirty="0"/>
              <a:t> </a:t>
            </a:r>
            <a:r>
              <a:rPr lang="ru-RU" dirty="0" err="1"/>
              <a:t>хімічної</a:t>
            </a:r>
            <a:r>
              <a:rPr lang="ru-RU" dirty="0"/>
              <a:t> </a:t>
            </a:r>
            <a:r>
              <a:rPr lang="ru-RU" dirty="0" err="1"/>
              <a:t>сировини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4086" y="0"/>
            <a:ext cx="102934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07704" y="332656"/>
            <a:ext cx="640871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FFFF00"/>
                </a:solidFill>
              </a:rPr>
              <a:t>Надра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багаті</a:t>
            </a:r>
            <a:r>
              <a:rPr lang="ru-RU" sz="2800" b="1" dirty="0">
                <a:solidFill>
                  <a:srgbClr val="FFFF00"/>
                </a:solidFill>
              </a:rPr>
              <a:t> запасами </a:t>
            </a:r>
            <a:r>
              <a:rPr lang="ru-RU" sz="2800" b="1" dirty="0" err="1">
                <a:solidFill>
                  <a:srgbClr val="FFFF00"/>
                </a:solidFill>
              </a:rPr>
              <a:t>різних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природних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копалин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зокрема</a:t>
            </a:r>
            <a:r>
              <a:rPr lang="ru-RU" sz="2800" b="1" dirty="0">
                <a:solidFill>
                  <a:srgbClr val="FFFF00"/>
                </a:solidFill>
              </a:rPr>
              <a:t> — </a:t>
            </a:r>
            <a:r>
              <a:rPr lang="ru-RU" sz="2800" b="1" dirty="0" err="1">
                <a:solidFill>
                  <a:srgbClr val="FFFF00"/>
                </a:solidFill>
              </a:rPr>
              <a:t>кам'яне</a:t>
            </a:r>
            <a:r>
              <a:rPr lang="ru-RU" sz="2800" b="1" dirty="0">
                <a:solidFill>
                  <a:srgbClr val="FFFF00"/>
                </a:solidFill>
              </a:rPr>
              <a:t> і буре </a:t>
            </a:r>
            <a:r>
              <a:rPr lang="ru-RU" sz="2800" b="1" dirty="0" err="1">
                <a:solidFill>
                  <a:srgbClr val="FFFF00"/>
                </a:solidFill>
              </a:rPr>
              <a:t>вугілля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залізна</a:t>
            </a:r>
            <a:r>
              <a:rPr lang="ru-RU" sz="2800" b="1" dirty="0">
                <a:solidFill>
                  <a:srgbClr val="FFFF00"/>
                </a:solidFill>
              </a:rPr>
              <a:t> і </a:t>
            </a:r>
            <a:r>
              <a:rPr lang="ru-RU" sz="2800" b="1" dirty="0" err="1">
                <a:solidFill>
                  <a:srgbClr val="FFFF00"/>
                </a:solidFill>
              </a:rPr>
              <a:t>марганцева</a:t>
            </a:r>
            <a:r>
              <a:rPr lang="ru-RU" sz="2800" b="1" dirty="0">
                <a:solidFill>
                  <a:srgbClr val="FFFF00"/>
                </a:solidFill>
              </a:rPr>
              <a:t> руда. </a:t>
            </a:r>
            <a:r>
              <a:rPr lang="ru-RU" sz="2800" b="1" dirty="0" err="1">
                <a:solidFill>
                  <a:srgbClr val="FFFF00"/>
                </a:solidFill>
              </a:rPr>
              <a:t>Кордильєри</a:t>
            </a:r>
            <a:r>
              <a:rPr lang="ru-RU" sz="2800" b="1" dirty="0">
                <a:solidFill>
                  <a:srgbClr val="FFFF00"/>
                </a:solidFill>
              </a:rPr>
              <a:t>, плато Колорадо, </a:t>
            </a:r>
            <a:r>
              <a:rPr lang="ru-RU" sz="2800" b="1" dirty="0" err="1">
                <a:solidFill>
                  <a:srgbClr val="FFFF00"/>
                </a:solidFill>
              </a:rPr>
              <a:t>Великі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Рівнини</a:t>
            </a:r>
            <a:r>
              <a:rPr lang="ru-RU" sz="2800" b="1" dirty="0">
                <a:solidFill>
                  <a:srgbClr val="FFFF00"/>
                </a:solidFill>
              </a:rPr>
              <a:t> і </a:t>
            </a:r>
            <a:r>
              <a:rPr lang="ru-RU" sz="2800" b="1" dirty="0" err="1">
                <a:solidFill>
                  <a:srgbClr val="FFFF00"/>
                </a:solidFill>
              </a:rPr>
              <a:t>Примексиканська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низовина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володіють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родовищами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мідних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цинкових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свинцевих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срібних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хромітових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ванадієвих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вольфрамових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молібденових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титанових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поліметалічних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уранових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ртутних</a:t>
            </a:r>
            <a:r>
              <a:rPr lang="ru-RU" sz="2800" b="1" dirty="0">
                <a:solidFill>
                  <a:srgbClr val="FFFF00"/>
                </a:solidFill>
              </a:rPr>
              <a:t> руд, золота, </a:t>
            </a:r>
            <a:r>
              <a:rPr lang="ru-RU" sz="2800" b="1" dirty="0" err="1">
                <a:solidFill>
                  <a:srgbClr val="FFFF00"/>
                </a:solidFill>
              </a:rPr>
              <a:t>сірки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фосфатів</a:t>
            </a:r>
            <a:r>
              <a:rPr lang="ru-RU" sz="2800" b="1" dirty="0">
                <a:solidFill>
                  <a:srgbClr val="FFFF00"/>
                </a:solidFill>
              </a:rPr>
              <a:t> й </a:t>
            </a:r>
            <a:r>
              <a:rPr lang="ru-RU" sz="2800" b="1" dirty="0" err="1">
                <a:solidFill>
                  <a:srgbClr val="FFFF00"/>
                </a:solidFill>
              </a:rPr>
              <a:t>іншої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хімічної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сировини</a:t>
            </a:r>
            <a:r>
              <a:rPr lang="ru-RU" sz="28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3368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Природа і </a:t>
            </a:r>
            <a:r>
              <a:rPr lang="ru-RU" dirty="0" err="1" smtClean="0"/>
              <a:t>гідрологія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країна</a:t>
            </a:r>
            <a:r>
              <a:rPr lang="ru-RU" dirty="0"/>
              <a:t> </a:t>
            </a:r>
            <a:r>
              <a:rPr lang="ru-RU" dirty="0" err="1"/>
              <a:t>розташована</a:t>
            </a:r>
            <a:r>
              <a:rPr lang="ru-RU" dirty="0"/>
              <a:t> на </a:t>
            </a:r>
            <a:r>
              <a:rPr lang="ru-RU" dirty="0" err="1"/>
              <a:t>великій</a:t>
            </a:r>
            <a:r>
              <a:rPr lang="ru-RU" dirty="0"/>
              <a:t> </a:t>
            </a:r>
            <a:r>
              <a:rPr lang="ru-RU" dirty="0" err="1"/>
              <a:t>території</a:t>
            </a:r>
            <a:r>
              <a:rPr lang="ru-RU" dirty="0"/>
              <a:t>, в </a:t>
            </a:r>
            <a:r>
              <a:rPr lang="ru-RU" dirty="0" err="1"/>
              <a:t>ній</a:t>
            </a:r>
            <a:r>
              <a:rPr lang="ru-RU" dirty="0"/>
              <a:t> </a:t>
            </a:r>
            <a:r>
              <a:rPr lang="ru-RU" dirty="0" err="1"/>
              <a:t>представлені</a:t>
            </a:r>
            <a:r>
              <a:rPr lang="ru-RU" dirty="0"/>
              <a:t> практично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кліматичні</a:t>
            </a:r>
            <a:r>
              <a:rPr lang="ru-RU" dirty="0"/>
              <a:t> </a:t>
            </a:r>
            <a:r>
              <a:rPr lang="ru-RU" dirty="0" err="1"/>
              <a:t>зони</a:t>
            </a:r>
            <a:r>
              <a:rPr lang="ru-RU" dirty="0"/>
              <a:t> —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арктичного</a:t>
            </a:r>
            <a:r>
              <a:rPr lang="ru-RU" dirty="0"/>
              <a:t> </a:t>
            </a:r>
            <a:r>
              <a:rPr lang="ru-RU" dirty="0" err="1"/>
              <a:t>клімату</a:t>
            </a:r>
            <a:r>
              <a:rPr lang="ru-RU" dirty="0"/>
              <a:t> на </a:t>
            </a:r>
            <a:r>
              <a:rPr lang="ru-RU" dirty="0" err="1"/>
              <a:t>півночі</a:t>
            </a:r>
            <a:r>
              <a:rPr lang="ru-RU" dirty="0"/>
              <a:t> Аляски до </a:t>
            </a:r>
            <a:r>
              <a:rPr lang="ru-RU" dirty="0" err="1"/>
              <a:t>тропічного</a:t>
            </a:r>
            <a:r>
              <a:rPr lang="ru-RU" dirty="0"/>
              <a:t> в </a:t>
            </a:r>
            <a:r>
              <a:rPr lang="ru-RU" dirty="0" err="1"/>
              <a:t>штаті</a:t>
            </a:r>
            <a:r>
              <a:rPr lang="ru-RU" dirty="0"/>
              <a:t> </a:t>
            </a:r>
            <a:r>
              <a:rPr lang="ru-RU" dirty="0" err="1"/>
              <a:t>Гаваї</a:t>
            </a:r>
            <a:r>
              <a:rPr lang="ru-RU" dirty="0"/>
              <a:t> і на </a:t>
            </a:r>
            <a:r>
              <a:rPr lang="ru-RU" dirty="0" err="1"/>
              <a:t>півдні</a:t>
            </a:r>
            <a:r>
              <a:rPr lang="ru-RU" dirty="0"/>
              <a:t> </a:t>
            </a:r>
            <a:r>
              <a:rPr lang="ru-RU" dirty="0" err="1"/>
              <a:t>Флориди</a:t>
            </a:r>
            <a:r>
              <a:rPr lang="ru-RU" dirty="0"/>
              <a:t>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 err="1"/>
              <a:t>Схили</a:t>
            </a:r>
            <a:r>
              <a:rPr lang="ru-RU" dirty="0"/>
              <a:t> </a:t>
            </a:r>
            <a:r>
              <a:rPr lang="ru-RU" dirty="0" err="1"/>
              <a:t>Кордильєр</a:t>
            </a:r>
            <a:r>
              <a:rPr lang="ru-RU" dirty="0"/>
              <a:t> </a:t>
            </a:r>
            <a:r>
              <a:rPr lang="ru-RU" dirty="0" err="1"/>
              <a:t>покриті</a:t>
            </a:r>
            <a:r>
              <a:rPr lang="ru-RU" dirty="0"/>
              <a:t> </a:t>
            </a:r>
            <a:r>
              <a:rPr lang="ru-RU" dirty="0" err="1"/>
              <a:t>густими</a:t>
            </a:r>
            <a:r>
              <a:rPr lang="ru-RU" dirty="0"/>
              <a:t> </a:t>
            </a:r>
            <a:r>
              <a:rPr lang="ru-RU" dirty="0" err="1"/>
              <a:t>хвойними</a:t>
            </a:r>
            <a:r>
              <a:rPr lang="ru-RU" dirty="0"/>
              <a:t> </a:t>
            </a:r>
            <a:r>
              <a:rPr lang="ru-RU" dirty="0" err="1"/>
              <a:t>лісами</a:t>
            </a:r>
            <a:r>
              <a:rPr lang="ru-RU" dirty="0"/>
              <a:t>, </a:t>
            </a:r>
            <a:r>
              <a:rPr lang="ru-RU" dirty="0" err="1"/>
              <a:t>Аппалачів</a:t>
            </a:r>
            <a:r>
              <a:rPr lang="ru-RU" dirty="0"/>
              <a:t> — </a:t>
            </a:r>
            <a:r>
              <a:rPr lang="ru-RU" dirty="0" err="1"/>
              <a:t>лісами</a:t>
            </a:r>
            <a:r>
              <a:rPr lang="ru-RU" dirty="0"/>
              <a:t> з </a:t>
            </a:r>
            <a:r>
              <a:rPr lang="ru-RU" dirty="0" err="1"/>
              <a:t>широколистяних</a:t>
            </a:r>
            <a:r>
              <a:rPr lang="ru-RU" dirty="0"/>
              <a:t> </a:t>
            </a:r>
            <a:r>
              <a:rPr lang="ru-RU" dirty="0" err="1"/>
              <a:t>порід</a:t>
            </a:r>
            <a:r>
              <a:rPr lang="ru-RU" dirty="0"/>
              <a:t>; </a:t>
            </a:r>
            <a:r>
              <a:rPr lang="ru-RU" dirty="0" err="1"/>
              <a:t>прерій</a:t>
            </a:r>
            <a:r>
              <a:rPr lang="ru-RU" dirty="0"/>
              <a:t> </a:t>
            </a:r>
            <a:r>
              <a:rPr lang="ru-RU" dirty="0" err="1"/>
              <a:t>майже</a:t>
            </a:r>
            <a:r>
              <a:rPr lang="ru-RU" dirty="0"/>
              <a:t> не </a:t>
            </a:r>
            <a:r>
              <a:rPr lang="ru-RU" dirty="0" err="1"/>
              <a:t>залишилося</a:t>
            </a:r>
            <a:r>
              <a:rPr lang="ru-RU" dirty="0"/>
              <a:t>. На </a:t>
            </a:r>
            <a:r>
              <a:rPr lang="ru-RU" dirty="0" err="1"/>
              <a:t>півночі</a:t>
            </a:r>
            <a:r>
              <a:rPr lang="ru-RU" dirty="0"/>
              <a:t> Аляски </a:t>
            </a:r>
            <a:r>
              <a:rPr lang="ru-RU" dirty="0" err="1"/>
              <a:t>поширена</a:t>
            </a:r>
            <a:r>
              <a:rPr lang="ru-RU" dirty="0"/>
              <a:t> </a:t>
            </a:r>
            <a:r>
              <a:rPr lang="ru-RU" dirty="0" err="1"/>
              <a:t>тундрова</a:t>
            </a:r>
            <a:r>
              <a:rPr lang="ru-RU" dirty="0"/>
              <a:t> </a:t>
            </a:r>
            <a:r>
              <a:rPr lang="ru-RU" dirty="0" err="1"/>
              <a:t>рослинність</a:t>
            </a:r>
            <a:r>
              <a:rPr lang="ru-RU" dirty="0"/>
              <a:t>. </a:t>
            </a:r>
            <a:r>
              <a:rPr lang="ru-RU" dirty="0" err="1"/>
              <a:t>Річки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утворили</a:t>
            </a:r>
            <a:r>
              <a:rPr lang="ru-RU" dirty="0"/>
              <a:t> </a:t>
            </a:r>
            <a:r>
              <a:rPr lang="ru-RU" dirty="0" err="1"/>
              <a:t>глибокі</a:t>
            </a:r>
            <a:r>
              <a:rPr lang="ru-RU" dirty="0"/>
              <a:t> </a:t>
            </a:r>
            <a:r>
              <a:rPr lang="ru-RU" dirty="0" err="1"/>
              <a:t>каньйони</a:t>
            </a:r>
            <a:r>
              <a:rPr lang="ru-RU" dirty="0"/>
              <a:t>, </a:t>
            </a:r>
            <a:r>
              <a:rPr lang="ru-RU" dirty="0" err="1"/>
              <a:t>впадають</a:t>
            </a:r>
            <a:r>
              <a:rPr lang="ru-RU" dirty="0"/>
              <a:t> в Тихий океан.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1569259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2204864"/>
            <a:ext cx="80648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bg1"/>
                </a:solidFill>
              </a:rPr>
              <a:t>Оскільки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країна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розташована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великій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території</a:t>
            </a:r>
            <a:r>
              <a:rPr lang="ru-RU" sz="2400" b="1" dirty="0">
                <a:solidFill>
                  <a:schemeClr val="bg1"/>
                </a:solidFill>
              </a:rPr>
              <a:t>, в </a:t>
            </a:r>
            <a:r>
              <a:rPr lang="ru-RU" sz="2400" b="1" dirty="0" err="1">
                <a:solidFill>
                  <a:schemeClr val="bg1"/>
                </a:solidFill>
              </a:rPr>
              <a:t>ній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представлені</a:t>
            </a:r>
            <a:r>
              <a:rPr lang="ru-RU" sz="2400" b="1" dirty="0">
                <a:solidFill>
                  <a:schemeClr val="bg1"/>
                </a:solidFill>
              </a:rPr>
              <a:t> практично </a:t>
            </a:r>
            <a:r>
              <a:rPr lang="ru-RU" sz="2400" b="1" dirty="0" err="1">
                <a:solidFill>
                  <a:schemeClr val="bg1"/>
                </a:solidFill>
              </a:rPr>
              <a:t>всі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кліматичні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зони</a:t>
            </a:r>
            <a:r>
              <a:rPr lang="ru-RU" sz="2400" b="1" dirty="0">
                <a:solidFill>
                  <a:schemeClr val="bg1"/>
                </a:solidFill>
              </a:rPr>
              <a:t> — </a:t>
            </a:r>
            <a:r>
              <a:rPr lang="ru-RU" sz="2400" b="1" dirty="0" err="1">
                <a:solidFill>
                  <a:schemeClr val="bg1"/>
                </a:solidFill>
              </a:rPr>
              <a:t>від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арктичного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клімату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півночі</a:t>
            </a:r>
            <a:r>
              <a:rPr lang="ru-RU" sz="2400" b="1" dirty="0">
                <a:solidFill>
                  <a:schemeClr val="bg1"/>
                </a:solidFill>
              </a:rPr>
              <a:t> Аляски до </a:t>
            </a:r>
            <a:r>
              <a:rPr lang="ru-RU" sz="2400" b="1" dirty="0" err="1">
                <a:solidFill>
                  <a:schemeClr val="bg1"/>
                </a:solidFill>
              </a:rPr>
              <a:t>тропічного</a:t>
            </a:r>
            <a:r>
              <a:rPr lang="ru-RU" sz="2400" b="1" dirty="0">
                <a:solidFill>
                  <a:schemeClr val="bg1"/>
                </a:solidFill>
              </a:rPr>
              <a:t> в </a:t>
            </a:r>
            <a:r>
              <a:rPr lang="ru-RU" sz="2400" b="1" dirty="0" err="1">
                <a:solidFill>
                  <a:schemeClr val="bg1"/>
                </a:solidFill>
              </a:rPr>
              <a:t>штаті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Гаваї</a:t>
            </a:r>
            <a:r>
              <a:rPr lang="ru-RU" sz="2400" b="1" dirty="0">
                <a:solidFill>
                  <a:schemeClr val="bg1"/>
                </a:solidFill>
              </a:rPr>
              <a:t> і на </a:t>
            </a:r>
            <a:r>
              <a:rPr lang="ru-RU" sz="2400" b="1" dirty="0" err="1">
                <a:solidFill>
                  <a:schemeClr val="bg1"/>
                </a:solidFill>
              </a:rPr>
              <a:t>півдні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Флориди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  <a:p>
            <a:endParaRPr lang="ru-RU" sz="2400" b="1" dirty="0">
              <a:solidFill>
                <a:schemeClr val="bg1"/>
              </a:solidFill>
            </a:endParaRPr>
          </a:p>
          <a:p>
            <a:r>
              <a:rPr lang="ru-RU" sz="2400" b="1" dirty="0" err="1">
                <a:solidFill>
                  <a:schemeClr val="bg1"/>
                </a:solidFill>
              </a:rPr>
              <a:t>Схили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Кордильєр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покриті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густими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хвойними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лісами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Аппалачів</a:t>
            </a:r>
            <a:r>
              <a:rPr lang="ru-RU" sz="2400" b="1" dirty="0">
                <a:solidFill>
                  <a:schemeClr val="bg1"/>
                </a:solidFill>
              </a:rPr>
              <a:t> — </a:t>
            </a:r>
            <a:r>
              <a:rPr lang="ru-RU" sz="2400" b="1" dirty="0" err="1">
                <a:solidFill>
                  <a:schemeClr val="bg1"/>
                </a:solidFill>
              </a:rPr>
              <a:t>лісами</a:t>
            </a:r>
            <a:r>
              <a:rPr lang="ru-RU" sz="2400" b="1" dirty="0">
                <a:solidFill>
                  <a:schemeClr val="bg1"/>
                </a:solidFill>
              </a:rPr>
              <a:t> з </a:t>
            </a:r>
            <a:r>
              <a:rPr lang="ru-RU" sz="2400" b="1" dirty="0" err="1">
                <a:solidFill>
                  <a:schemeClr val="bg1"/>
                </a:solidFill>
              </a:rPr>
              <a:t>широколистяних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порід</a:t>
            </a:r>
            <a:r>
              <a:rPr lang="ru-RU" sz="2400" b="1" dirty="0">
                <a:solidFill>
                  <a:schemeClr val="bg1"/>
                </a:solidFill>
              </a:rPr>
              <a:t>; </a:t>
            </a:r>
            <a:r>
              <a:rPr lang="ru-RU" sz="2400" b="1" dirty="0" err="1">
                <a:solidFill>
                  <a:schemeClr val="bg1"/>
                </a:solidFill>
              </a:rPr>
              <a:t>прерій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майже</a:t>
            </a:r>
            <a:r>
              <a:rPr lang="ru-RU" sz="2400" b="1" dirty="0">
                <a:solidFill>
                  <a:schemeClr val="bg1"/>
                </a:solidFill>
              </a:rPr>
              <a:t> не </a:t>
            </a:r>
            <a:r>
              <a:rPr lang="ru-RU" sz="2400" b="1" dirty="0" err="1">
                <a:solidFill>
                  <a:schemeClr val="bg1"/>
                </a:solidFill>
              </a:rPr>
              <a:t>залишилося</a:t>
            </a:r>
            <a:r>
              <a:rPr lang="ru-RU" sz="2400" b="1" dirty="0">
                <a:solidFill>
                  <a:schemeClr val="bg1"/>
                </a:solidFill>
              </a:rPr>
              <a:t>. На </a:t>
            </a:r>
            <a:r>
              <a:rPr lang="ru-RU" sz="2400" b="1" dirty="0" err="1">
                <a:solidFill>
                  <a:schemeClr val="bg1"/>
                </a:solidFill>
              </a:rPr>
              <a:t>півночі</a:t>
            </a:r>
            <a:r>
              <a:rPr lang="ru-RU" sz="2400" b="1" dirty="0">
                <a:solidFill>
                  <a:schemeClr val="bg1"/>
                </a:solidFill>
              </a:rPr>
              <a:t> Аляски </a:t>
            </a:r>
            <a:r>
              <a:rPr lang="ru-RU" sz="2400" b="1" dirty="0" err="1">
                <a:solidFill>
                  <a:schemeClr val="bg1"/>
                </a:solidFill>
              </a:rPr>
              <a:t>поширена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тундрова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рослинність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  <a:r>
              <a:rPr lang="ru-RU" sz="2400" b="1" dirty="0" err="1">
                <a:solidFill>
                  <a:schemeClr val="bg1"/>
                </a:solidFill>
              </a:rPr>
              <a:t>Річки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що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утворили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глибокі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каньйони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впадають</a:t>
            </a:r>
            <a:r>
              <a:rPr lang="ru-RU" sz="2400" b="1" dirty="0">
                <a:solidFill>
                  <a:schemeClr val="bg1"/>
                </a:solidFill>
              </a:rPr>
              <a:t> в Тихий океан.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307975"/>
            <a:ext cx="52329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Природа і 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гідрологія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862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Клімат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err="1"/>
              <a:t>Клімат</a:t>
            </a:r>
            <a:r>
              <a:rPr lang="ru-RU" dirty="0"/>
              <a:t> </a:t>
            </a:r>
            <a:r>
              <a:rPr lang="ru-RU" dirty="0" err="1"/>
              <a:t>континентальних</a:t>
            </a:r>
            <a:r>
              <a:rPr lang="ru-RU" dirty="0"/>
              <a:t> </a:t>
            </a:r>
            <a:r>
              <a:rPr lang="ru-RU" dirty="0" err="1"/>
              <a:t>Сполучених</a:t>
            </a:r>
            <a:r>
              <a:rPr lang="ru-RU" dirty="0"/>
              <a:t> </a:t>
            </a:r>
            <a:r>
              <a:rPr lang="ru-RU" dirty="0" err="1"/>
              <a:t>Штатів</a:t>
            </a:r>
            <a:r>
              <a:rPr lang="ru-RU" dirty="0"/>
              <a:t> Америки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помірний</a:t>
            </a:r>
            <a:r>
              <a:rPr lang="ru-RU" dirty="0"/>
              <a:t>, на </a:t>
            </a:r>
            <a:r>
              <a:rPr lang="ru-RU" dirty="0" err="1"/>
              <a:t>Гаваях</a:t>
            </a:r>
            <a:r>
              <a:rPr lang="ru-RU" dirty="0"/>
              <a:t> — </a:t>
            </a:r>
            <a:r>
              <a:rPr lang="ru-RU" dirty="0" err="1"/>
              <a:t>м'яким</a:t>
            </a:r>
            <a:r>
              <a:rPr lang="ru-RU" dirty="0"/>
              <a:t> з </a:t>
            </a:r>
            <a:r>
              <a:rPr lang="ru-RU" dirty="0" err="1"/>
              <a:t>найбільшою</a:t>
            </a:r>
            <a:r>
              <a:rPr lang="ru-RU" dirty="0"/>
              <a:t> </a:t>
            </a:r>
            <a:r>
              <a:rPr lang="ru-RU" dirty="0" err="1"/>
              <a:t>кількістю</a:t>
            </a:r>
            <a:r>
              <a:rPr lang="ru-RU" dirty="0"/>
              <a:t> </a:t>
            </a:r>
            <a:r>
              <a:rPr lang="ru-RU" dirty="0" err="1"/>
              <a:t>опадів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, а на </a:t>
            </a:r>
            <a:r>
              <a:rPr lang="ru-RU" dirty="0" err="1"/>
              <a:t>Алясці</a:t>
            </a:r>
            <a:r>
              <a:rPr lang="ru-RU" dirty="0"/>
              <a:t> — </a:t>
            </a:r>
            <a:r>
              <a:rPr lang="ru-RU" dirty="0" err="1"/>
              <a:t>суворим</a:t>
            </a:r>
            <a:r>
              <a:rPr lang="ru-RU" dirty="0"/>
              <a:t> і </a:t>
            </a:r>
            <a:r>
              <a:rPr lang="ru-RU" dirty="0" err="1"/>
              <a:t>холодним</a:t>
            </a:r>
            <a:r>
              <a:rPr lang="ru-RU" dirty="0"/>
              <a:t> з </a:t>
            </a:r>
            <a:r>
              <a:rPr lang="ru-RU" dirty="0" err="1"/>
              <a:t>постійним</a:t>
            </a:r>
            <a:r>
              <a:rPr lang="ru-RU" dirty="0"/>
              <a:t> </a:t>
            </a:r>
            <a:r>
              <a:rPr lang="ru-RU" dirty="0" err="1"/>
              <a:t>сніговим</a:t>
            </a:r>
            <a:r>
              <a:rPr lang="ru-RU" dirty="0"/>
              <a:t> </a:t>
            </a:r>
            <a:r>
              <a:rPr lang="ru-RU" dirty="0" err="1"/>
              <a:t>покривом</a:t>
            </a:r>
            <a:r>
              <a:rPr lang="ru-RU" dirty="0"/>
              <a:t>. </a:t>
            </a:r>
            <a:r>
              <a:rPr lang="ru-RU" dirty="0" err="1"/>
              <a:t>Південна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Флориди</a:t>
            </a:r>
            <a:r>
              <a:rPr lang="ru-RU" dirty="0"/>
              <a:t> і </a:t>
            </a:r>
            <a:r>
              <a:rPr lang="ru-RU" dirty="0" err="1"/>
              <a:t>Гаваї</a:t>
            </a:r>
            <a:r>
              <a:rPr lang="ru-RU" dirty="0"/>
              <a:t> </a:t>
            </a:r>
            <a:r>
              <a:rPr lang="ru-RU" dirty="0" err="1"/>
              <a:t>розташовані</a:t>
            </a:r>
            <a:r>
              <a:rPr lang="ru-RU" dirty="0"/>
              <a:t> у </a:t>
            </a:r>
            <a:r>
              <a:rPr lang="ru-RU" dirty="0" err="1"/>
              <a:t>тропічній</a:t>
            </a:r>
            <a:r>
              <a:rPr lang="ru-RU" dirty="0"/>
              <a:t> </a:t>
            </a:r>
            <a:r>
              <a:rPr lang="ru-RU" dirty="0" err="1"/>
              <a:t>зоні</a:t>
            </a:r>
            <a:r>
              <a:rPr lang="ru-RU" dirty="0"/>
              <a:t>. </a:t>
            </a:r>
            <a:r>
              <a:rPr lang="ru-RU" dirty="0" err="1"/>
              <a:t>Південна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тихоокеанського</a:t>
            </a:r>
            <a:r>
              <a:rPr lang="ru-RU" dirty="0"/>
              <a:t> </a:t>
            </a:r>
            <a:r>
              <a:rPr lang="ru-RU" dirty="0" err="1"/>
              <a:t>узбережжя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середземноморський</a:t>
            </a:r>
            <a:r>
              <a:rPr lang="ru-RU" dirty="0"/>
              <a:t> </a:t>
            </a:r>
            <a:r>
              <a:rPr lang="ru-RU" dirty="0" err="1"/>
              <a:t>клімат</a:t>
            </a:r>
            <a:r>
              <a:rPr lang="ru-RU" dirty="0"/>
              <a:t>: тепле і </a:t>
            </a:r>
            <a:r>
              <a:rPr lang="ru-RU" dirty="0" err="1"/>
              <a:t>сухе</a:t>
            </a:r>
            <a:r>
              <a:rPr lang="ru-RU" dirty="0"/>
              <a:t> </a:t>
            </a:r>
            <a:r>
              <a:rPr lang="ru-RU" dirty="0" err="1"/>
              <a:t>літо</a:t>
            </a:r>
            <a:r>
              <a:rPr lang="ru-RU" dirty="0"/>
              <a:t> і холодна </a:t>
            </a:r>
            <a:r>
              <a:rPr lang="ru-RU" dirty="0" err="1"/>
              <a:t>дощова</a:t>
            </a:r>
            <a:r>
              <a:rPr lang="ru-RU" dirty="0"/>
              <a:t> зима. </a:t>
            </a:r>
            <a:r>
              <a:rPr lang="ru-RU" dirty="0" err="1"/>
              <a:t>Кордильєри</a:t>
            </a:r>
            <a:r>
              <a:rPr lang="ru-RU" dirty="0"/>
              <a:t> </a:t>
            </a:r>
            <a:r>
              <a:rPr lang="ru-RU" dirty="0" err="1"/>
              <a:t>характеризуються</a:t>
            </a:r>
            <a:r>
              <a:rPr lang="ru-RU" dirty="0"/>
              <a:t> </a:t>
            </a:r>
            <a:r>
              <a:rPr lang="ru-RU" dirty="0" err="1"/>
              <a:t>екстремальними</a:t>
            </a:r>
            <a:r>
              <a:rPr lang="ru-RU" dirty="0"/>
              <a:t> </a:t>
            </a:r>
            <a:r>
              <a:rPr lang="ru-RU" dirty="0" err="1"/>
              <a:t>кліматичні</a:t>
            </a:r>
            <a:r>
              <a:rPr lang="ru-RU" dirty="0"/>
              <a:t> </a:t>
            </a:r>
            <a:r>
              <a:rPr lang="ru-RU" dirty="0" err="1"/>
              <a:t>умови</a:t>
            </a:r>
            <a:r>
              <a:rPr lang="ru-RU" dirty="0"/>
              <a:t> з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холодними</a:t>
            </a:r>
            <a:r>
              <a:rPr lang="ru-RU" dirty="0"/>
              <a:t> зимами і </a:t>
            </a:r>
            <a:r>
              <a:rPr lang="ru-RU" dirty="0" err="1"/>
              <a:t>дуже</a:t>
            </a:r>
            <a:r>
              <a:rPr lang="ru-RU" dirty="0"/>
              <a:t> теплим </a:t>
            </a:r>
            <a:r>
              <a:rPr lang="ru-RU" dirty="0" err="1"/>
              <a:t>літом</a:t>
            </a:r>
            <a:r>
              <a:rPr lang="ru-RU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1124744"/>
            <a:ext cx="676875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Клімат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континентальних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Сполучених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Штатів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Америки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переважно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помірний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Гаваях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м'яким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найбільшою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кількістю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опадів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на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Алясці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суворим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холодним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постійним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сніговим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покривом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Південна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Флориди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Гаваї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розташовані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тропічній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Південна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тихоокеанського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узбережжя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має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середземноморський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клімат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тепле і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сухе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холодна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дощова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зима.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Кордильєри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характеризуються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екстремальними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кліматичні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умови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холодними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зимами і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дуже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теплим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літом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18700" y="260648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Клімат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0758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5904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У США </a:t>
            </a:r>
            <a:r>
              <a:rPr lang="ru-RU" dirty="0" err="1"/>
              <a:t>розвинені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сучасного</a:t>
            </a:r>
            <a:r>
              <a:rPr lang="ru-RU" dirty="0"/>
              <a:t> транспорту (</a:t>
            </a:r>
            <a:r>
              <a:rPr lang="ru-RU" dirty="0" err="1"/>
              <a:t>залізничний</a:t>
            </a:r>
            <a:r>
              <a:rPr lang="ru-RU" dirty="0"/>
              <a:t>, </a:t>
            </a:r>
            <a:r>
              <a:rPr lang="ru-RU" dirty="0" err="1"/>
              <a:t>автомобільний</a:t>
            </a:r>
            <a:r>
              <a:rPr lang="ru-RU" dirty="0"/>
              <a:t>, </a:t>
            </a:r>
            <a:r>
              <a:rPr lang="ru-RU" dirty="0" err="1"/>
              <a:t>морський</a:t>
            </a:r>
            <a:r>
              <a:rPr lang="ru-RU" dirty="0"/>
              <a:t>, </a:t>
            </a:r>
            <a:r>
              <a:rPr lang="ru-RU" dirty="0" err="1"/>
              <a:t>внутрішній</a:t>
            </a:r>
            <a:r>
              <a:rPr lang="ru-RU" dirty="0"/>
              <a:t> </a:t>
            </a:r>
            <a:r>
              <a:rPr lang="ru-RU" dirty="0" err="1"/>
              <a:t>водний</a:t>
            </a:r>
            <a:r>
              <a:rPr lang="ru-RU" dirty="0"/>
              <a:t>, </a:t>
            </a:r>
            <a:r>
              <a:rPr lang="ru-RU" dirty="0" err="1"/>
              <a:t>повітряний</a:t>
            </a:r>
            <a:r>
              <a:rPr lang="ru-RU" dirty="0"/>
              <a:t> і </a:t>
            </a:r>
            <a:r>
              <a:rPr lang="ru-RU" dirty="0" err="1"/>
              <a:t>трубопровідний</a:t>
            </a:r>
            <a:r>
              <a:rPr lang="ru-RU" dirty="0"/>
              <a:t>). 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/>
              <a:t>У США </a:t>
            </a:r>
            <a:r>
              <a:rPr lang="ru-RU" dirty="0" err="1"/>
              <a:t>сформувалася</a:t>
            </a:r>
            <a:r>
              <a:rPr lang="ru-RU" dirty="0"/>
              <a:t> </a:t>
            </a:r>
            <a:r>
              <a:rPr lang="ru-RU" dirty="0" err="1"/>
              <a:t>високорозвинена</a:t>
            </a:r>
            <a:r>
              <a:rPr lang="ru-RU" dirty="0"/>
              <a:t> система </a:t>
            </a:r>
            <a:r>
              <a:rPr lang="ru-RU" dirty="0" err="1"/>
              <a:t>освіти</a:t>
            </a:r>
            <a:r>
              <a:rPr lang="ru-RU" dirty="0"/>
              <a:t>, яку </a:t>
            </a:r>
            <a:r>
              <a:rPr lang="ru-RU" dirty="0" err="1"/>
              <a:t>складають</a:t>
            </a:r>
            <a:r>
              <a:rPr lang="ru-RU" dirty="0"/>
              <a:t> </a:t>
            </a:r>
            <a:r>
              <a:rPr lang="ru-RU" dirty="0" err="1"/>
              <a:t>кілька</a:t>
            </a:r>
            <a:r>
              <a:rPr lang="ru-RU" dirty="0"/>
              <a:t> ланок: </a:t>
            </a:r>
            <a:r>
              <a:rPr lang="ru-RU" dirty="0" err="1"/>
              <a:t>середня</a:t>
            </a:r>
            <a:r>
              <a:rPr lang="ru-RU" dirty="0"/>
              <a:t> школа і </a:t>
            </a:r>
            <a:r>
              <a:rPr lang="ru-RU" dirty="0" err="1"/>
              <a:t>вища</a:t>
            </a:r>
            <a:r>
              <a:rPr lang="ru-RU" dirty="0"/>
              <a:t> школа (приватна і </a:t>
            </a:r>
            <a:r>
              <a:rPr lang="ru-RU" dirty="0" err="1"/>
              <a:t>державна</a:t>
            </a:r>
            <a:r>
              <a:rPr lang="ru-RU" dirty="0"/>
              <a:t>), </a:t>
            </a:r>
            <a:r>
              <a:rPr lang="ru-RU" dirty="0" err="1"/>
              <a:t>державні</a:t>
            </a:r>
            <a:r>
              <a:rPr lang="ru-RU" dirty="0"/>
              <a:t> і </a:t>
            </a:r>
            <a:r>
              <a:rPr lang="ru-RU" dirty="0" err="1"/>
              <a:t>приватні</a:t>
            </a:r>
            <a:r>
              <a:rPr lang="ru-RU" dirty="0"/>
              <a:t> </a:t>
            </a:r>
            <a:r>
              <a:rPr lang="ru-RU" dirty="0" err="1"/>
              <a:t>професійні</a:t>
            </a:r>
            <a:r>
              <a:rPr lang="ru-RU" dirty="0"/>
              <a:t> </a:t>
            </a:r>
            <a:r>
              <a:rPr lang="ru-RU" dirty="0" err="1"/>
              <a:t>навчальні</a:t>
            </a:r>
            <a:r>
              <a:rPr lang="ru-RU" dirty="0"/>
              <a:t> </a:t>
            </a:r>
            <a:r>
              <a:rPr lang="ru-RU" dirty="0" err="1"/>
              <a:t>заклади</a:t>
            </a:r>
            <a:r>
              <a:rPr lang="ru-RU" dirty="0"/>
              <a:t> — </a:t>
            </a:r>
            <a:r>
              <a:rPr lang="ru-RU" dirty="0" err="1"/>
              <a:t>коледжі</a:t>
            </a:r>
            <a:r>
              <a:rPr lang="ru-RU" dirty="0"/>
              <a:t>, </a:t>
            </a:r>
            <a:r>
              <a:rPr lang="ru-RU" dirty="0" err="1"/>
              <a:t>професійна</a:t>
            </a:r>
            <a:r>
              <a:rPr lang="ru-RU" dirty="0"/>
              <a:t> </a:t>
            </a:r>
            <a:r>
              <a:rPr lang="ru-RU" dirty="0" err="1"/>
              <a:t>підготовка</a:t>
            </a:r>
            <a:r>
              <a:rPr lang="ru-RU" dirty="0"/>
              <a:t> на </a:t>
            </a:r>
            <a:r>
              <a:rPr lang="ru-RU" dirty="0" err="1"/>
              <a:t>робочих</a:t>
            </a:r>
            <a:r>
              <a:rPr lang="ru-RU" dirty="0"/>
              <a:t> </a:t>
            </a:r>
            <a:r>
              <a:rPr lang="ru-RU" dirty="0" err="1"/>
              <a:t>місцях</a:t>
            </a:r>
            <a:r>
              <a:rPr lang="ru-RU" dirty="0"/>
              <a:t> і в </a:t>
            </a:r>
            <a:r>
              <a:rPr lang="ru-RU" dirty="0" err="1"/>
              <a:t>системі</a:t>
            </a:r>
            <a:r>
              <a:rPr lang="ru-RU" dirty="0"/>
              <a:t> </a:t>
            </a:r>
            <a:r>
              <a:rPr lang="ru-RU" dirty="0" err="1"/>
              <a:t>збройних</a:t>
            </a:r>
            <a:r>
              <a:rPr lang="ru-RU" dirty="0"/>
              <a:t> сил.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865113"/>
            <a:ext cx="691276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США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розвинені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сучасного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транспорту (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залізничний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автомобільний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морський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внутрішній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водний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повітряний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трубопровідний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</a:p>
          <a:p>
            <a:endParaRPr lang="uk-U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США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сформувалася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високорозвинена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система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освіти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яку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складають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кілька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ланок: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середня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школа і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вища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школа (приватна і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державна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державні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приватні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професійні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навчальні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заклади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коледжі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професійна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підготовка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робочих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місцях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в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системі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збройних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сил.</a:t>
            </a:r>
          </a:p>
        </p:txBody>
      </p:sp>
    </p:spTree>
    <p:extLst>
      <p:ext uri="{BB962C8B-B14F-4D97-AF65-F5344CB8AC3E}">
        <p14:creationId xmlns:p14="http://schemas.microsoft.com/office/powerpoint/2010/main" val="292614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133</TotalTime>
  <Words>1625</Words>
  <Application>Microsoft Office PowerPoint</Application>
  <PresentationFormat>Экран (4:3)</PresentationFormat>
  <Paragraphs>77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Остин</vt:lpstr>
      <vt:lpstr>Презентация PowerPoint</vt:lpstr>
      <vt:lpstr>Презентация PowerPoint</vt:lpstr>
      <vt:lpstr>Національні символи </vt:lpstr>
      <vt:lpstr>Презентация PowerPoint</vt:lpstr>
      <vt:lpstr>Рельєф і геологія</vt:lpstr>
      <vt:lpstr>Презентация PowerPoint</vt:lpstr>
      <vt:lpstr>Природа і гідрологія</vt:lpstr>
      <vt:lpstr>Клімат </vt:lpstr>
      <vt:lpstr> </vt:lpstr>
      <vt:lpstr>Презентация PowerPoint</vt:lpstr>
      <vt:lpstr>Кухня </vt:lpstr>
      <vt:lpstr>Презентация PowerPoint</vt:lpstr>
      <vt:lpstr>Кінематограф і музика </vt:lpstr>
      <vt:lpstr>Спорт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Коля</dc:creator>
  <cp:lastModifiedBy>Deafult User</cp:lastModifiedBy>
  <cp:revision>11</cp:revision>
  <dcterms:created xsi:type="dcterms:W3CDTF">2013-04-20T14:57:01Z</dcterms:created>
  <dcterms:modified xsi:type="dcterms:W3CDTF">2013-04-20T17:14:38Z</dcterms:modified>
</cp:coreProperties>
</file>