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88" r:id="rId3"/>
    <p:sldId id="257" r:id="rId4"/>
    <p:sldId id="283" r:id="rId5"/>
    <p:sldId id="291" r:id="rId6"/>
    <p:sldId id="298" r:id="rId7"/>
    <p:sldId id="299" r:id="rId8"/>
    <p:sldId id="278" r:id="rId9"/>
    <p:sldId id="282" r:id="rId10"/>
    <p:sldId id="289" r:id="rId11"/>
    <p:sldId id="301" r:id="rId12"/>
    <p:sldId id="285" r:id="rId13"/>
    <p:sldId id="280" r:id="rId14"/>
    <p:sldId id="281" r:id="rId15"/>
    <p:sldId id="300" r:id="rId16"/>
    <p:sldId id="259" r:id="rId17"/>
    <p:sldId id="287" r:id="rId18"/>
    <p:sldId id="29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100" d="100"/>
          <a:sy n="100" d="100"/>
        </p:scale>
        <p:origin x="-30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F20EF7B-9970-4C80-BE14-9676E329EBF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878C0C-21FE-45AF-B6B7-FD9B6876C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CEFA7C-4D20-4FDD-ADC5-BDEDF1813B3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C3994D-C126-488E-B242-56ADF15B050A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DD89BE-3E58-4CE6-B8A5-449ADC972C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9E4E55-5B78-40A9-B4FF-67655466623B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66BB22-98A7-4B61-965B-29FE7C3D40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52E98D-0C60-49EB-9C65-5E1D5AE77C6D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8A3619-E814-4FBA-BDAF-877D8FCD2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0774C5-BF14-4AEF-9F65-658BA6A5DAF6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C1F623-2F41-435A-96A7-035520488B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E1939C-B885-4BA7-A334-602DAFCFE4C5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F29E3A-79B5-4BC9-99FC-BF29DB825E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C883AB-95DA-46C6-AFF5-625B9BB300D2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058B6B-53FE-42F5-A1FD-55A3D3467D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85896-56C9-4328-B702-28C75B5ED5A8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0291E6-A36E-4831-8CE0-2A6B93BC57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EA17CE-4C02-4CD9-B6AA-65B4B58A2777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E1CAEA-33EB-4FF1-990A-9CD894A412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B02B72-A1A1-4AAF-9B99-64FD8A55097B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18FD67-87A2-4854-B697-A5F56C966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52777A-BDBF-437F-A194-0F8DE62866E7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78BA59-47D9-4A5C-9654-428119ECAF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6037D6-B589-4B4B-8F64-81B19567A198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B39816-20E3-4A92-84B3-36419E3959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E92C344-67A5-4389-9297-D011F9D5FB52}" type="datetimeFigureOut">
              <a:rPr lang="ru-RU" smtClean="0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A128963-DDC2-487E-8926-0D98C713A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yGeography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9225" y="1285875"/>
            <a:ext cx="3357563" cy="1500188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7500" dirty="0" smtClean="0">
                <a:solidFill>
                  <a:schemeClr val="accent1">
                    <a:lumMod val="75000"/>
                  </a:schemeClr>
                </a:solidFill>
              </a:rPr>
              <a:t>США</a:t>
            </a:r>
            <a:endParaRPr lang="ru-RU" sz="7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5038" y="1243013"/>
            <a:ext cx="2700337" cy="471487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Тема </a:t>
            </a:r>
            <a:r>
              <a:rPr lang="ru-RU" sz="2400" dirty="0" err="1" smtClean="0"/>
              <a:t>презентац</a:t>
            </a:r>
            <a:r>
              <a:rPr lang="uk-UA" sz="2400" dirty="0" smtClean="0"/>
              <a:t>і</a:t>
            </a:r>
            <a:r>
              <a:rPr lang="ru-RU" sz="2400" dirty="0" smtClean="0"/>
              <a:t>ї</a:t>
            </a:r>
            <a:endParaRPr lang="ru-RU" sz="2400" dirty="0"/>
          </a:p>
        </p:txBody>
      </p:sp>
      <p:pic>
        <p:nvPicPr>
          <p:cNvPr id="2053" name="Picture 9" descr="D:\mygeography\Презентации\США\st-svobod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25193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D:\mygeography\Презентации\США\Grizz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2286000"/>
            <a:ext cx="25193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D:\mygeography\Презентации\США\vashington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4643438"/>
            <a:ext cx="251936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D:\mygeography\Презентации\США\map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2857500"/>
            <a:ext cx="5665787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Фауна</a:t>
            </a:r>
            <a:endParaRPr lang="ru-RU" sz="3200" dirty="0" smtClean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214313" y="785813"/>
            <a:ext cx="86439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latin typeface="+mn-lt"/>
              </a:rPr>
              <a:t>Фауна представлена также соответственно климатическим зонам: на севере это земляная белка, медведь, олень и лось, в реках много форели, на побережье Аляски моржи и тюлени. В лесах востока Соединенных Штатов обитают медведь гризли, олень, лиса, волк, скунс, барсук, белка и большое количество мелких птиц. На побережье Мексиканского залива можно встретить таких экзотических птиц, как пеликан, фламинго, зеленый зимородок. Здесь же водятся аллигаторы и несколько видов ядовитых змей. На Великих равнинах в свое время обитали десятки тысяч бизонов, однако теперь их осталось весьма немного и, в основном, в национальных парках. В горных районах запада США можно встретить таких крупных животных, как лось, олень, вилорог, горный козел, бурый медведь, волк, толсторог. В пустынных регионах обитают преимущественно рептилии (среди них гремучая змея) и мелкие млекопитающие, например, сумчатая крыса. </a:t>
            </a:r>
          </a:p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  <p:pic>
        <p:nvPicPr>
          <p:cNvPr id="11269" name="Picture 11" descr="D:\mygeography\Презентации\США\be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4235450"/>
            <a:ext cx="275907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D:\mygeography\Презентации\США\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700" y="4214813"/>
            <a:ext cx="28844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 descr="D:\mygeography\Презентации\США\Grizz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8863" y="4214813"/>
            <a:ext cx="27193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Полезные ископаемые</a:t>
            </a:r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313" y="714375"/>
            <a:ext cx="864393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Недра США богаты запасами различных природных ископаемых, в том числе — каменный и бурый уголь, железная и марганцевая руда. </a:t>
            </a:r>
          </a:p>
          <a:p>
            <a:pPr>
              <a:defRPr/>
            </a:pPr>
            <a:r>
              <a:rPr lang="ru-RU" dirty="0">
                <a:latin typeface="+mn-lt"/>
              </a:rPr>
              <a:t>Кордильеры, плато Колорадо, Великие равнины и </a:t>
            </a:r>
            <a:r>
              <a:rPr lang="ru-RU" dirty="0" err="1">
                <a:latin typeface="+mn-lt"/>
              </a:rPr>
              <a:t>Примексиканская</a:t>
            </a:r>
            <a:r>
              <a:rPr lang="ru-RU" dirty="0">
                <a:latin typeface="+mn-lt"/>
              </a:rPr>
              <a:t> низменность обладают месторождениями медных, цинковых, свинцовых, серебряных, хромитовых, ванадиевых, вольфрамовых, молибденовых, титановых, полиметаллических, урановых, ртутных руд, золота, серы, фосфатов и другого химического сырья.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Государственное устройство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50" y="714375"/>
            <a:ext cx="85725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Конституция США, принятая в 1787 году, определяет государственные полномочия переданные федеральному правительству США . Полномочия не определённые федеральному правительству конституцией, осуществляются штатами США.</a:t>
            </a:r>
          </a:p>
          <a:p>
            <a:pPr>
              <a:defRPr/>
            </a:pPr>
            <a:r>
              <a:rPr lang="ru-RU" dirty="0">
                <a:latin typeface="+mn-lt"/>
              </a:rPr>
              <a:t>В конституции США заложен принцип разделения властей:</a:t>
            </a:r>
          </a:p>
          <a:p>
            <a:pPr>
              <a:defRPr/>
            </a:pPr>
            <a:r>
              <a:rPr lang="ru-RU" dirty="0">
                <a:latin typeface="+mn-lt"/>
              </a:rPr>
              <a:t>федеральное правительство состоит из законодательных, исполнительных и судебных органов, действующих независимо друг от друга.</a:t>
            </a:r>
          </a:p>
          <a:p>
            <a:pPr>
              <a:defRPr/>
            </a:pPr>
            <a:r>
              <a:rPr lang="ru-RU" dirty="0">
                <a:latin typeface="+mn-lt"/>
              </a:rPr>
              <a:t>Высший орган законодательной власти — </a:t>
            </a:r>
            <a:r>
              <a:rPr lang="ru-RU" b="1" dirty="0">
                <a:latin typeface="+mn-lt"/>
              </a:rPr>
              <a:t>двухпалатный Конгресс США:</a:t>
            </a:r>
          </a:p>
          <a:p>
            <a:pPr>
              <a:defRPr/>
            </a:pPr>
            <a:r>
              <a:rPr lang="ru-RU" dirty="0">
                <a:latin typeface="+mn-lt"/>
              </a:rPr>
              <a:t>нижняя палата — Палата представителей; верхняя палата — Сенат.</a:t>
            </a:r>
          </a:p>
          <a:p>
            <a:pPr>
              <a:defRPr/>
            </a:pPr>
            <a:r>
              <a:rPr lang="ru-RU" dirty="0">
                <a:latin typeface="+mn-lt"/>
              </a:rPr>
              <a:t>Высший орган исполнительной власти — </a:t>
            </a:r>
            <a:r>
              <a:rPr lang="ru-RU" b="1" dirty="0">
                <a:latin typeface="+mn-lt"/>
              </a:rPr>
              <a:t>президент США. </a:t>
            </a:r>
            <a:r>
              <a:rPr lang="ru-RU" dirty="0">
                <a:latin typeface="+mn-lt"/>
              </a:rPr>
              <a:t>Президент — глава государства, главнокомандующий вооружёнными силами. Существует пост вице-президента.</a:t>
            </a:r>
          </a:p>
          <a:p>
            <a:pPr>
              <a:defRPr/>
            </a:pPr>
            <a:r>
              <a:rPr lang="ru-RU" dirty="0">
                <a:latin typeface="+mn-lt"/>
              </a:rPr>
              <a:t>Высший орган судебной власти — </a:t>
            </a:r>
            <a:r>
              <a:rPr lang="ru-RU" b="1" dirty="0">
                <a:latin typeface="+mn-lt"/>
              </a:rPr>
              <a:t>Верховный суд США</a:t>
            </a:r>
            <a:r>
              <a:rPr lang="ru-RU" dirty="0">
                <a:latin typeface="+mn-lt"/>
              </a:rPr>
              <a:t>.</a:t>
            </a:r>
          </a:p>
          <a:p>
            <a:pPr>
              <a:defRPr/>
            </a:pPr>
            <a:r>
              <a:rPr lang="ru-RU" dirty="0">
                <a:latin typeface="+mn-lt"/>
              </a:rPr>
              <a:t>Основные политические партии — республиканская и</a:t>
            </a:r>
          </a:p>
          <a:p>
            <a:pPr>
              <a:defRPr/>
            </a:pPr>
            <a:r>
              <a:rPr lang="ru-RU" dirty="0">
                <a:latin typeface="+mn-lt"/>
              </a:rPr>
              <a:t>демократическая. </a:t>
            </a:r>
          </a:p>
          <a:p>
            <a:pPr>
              <a:defRPr/>
            </a:pPr>
            <a:r>
              <a:rPr lang="ru-RU" dirty="0">
                <a:latin typeface="+mn-lt"/>
              </a:rPr>
              <a:t>Существует множество более мелких партий.</a:t>
            </a:r>
          </a:p>
        </p:txBody>
      </p:sp>
      <p:pic>
        <p:nvPicPr>
          <p:cNvPr id="13317" name="Picture 8" descr="D:\mygeography\Презентации\США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714750"/>
            <a:ext cx="2646363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Экономика США</a:t>
            </a:r>
            <a:endParaRPr lang="ru-RU" sz="3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714375"/>
            <a:ext cx="8786813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Крупнейшая экономика мира. Много природных ресурсов, в том числе энергия и сырьё. Высокотехнологичное производство. Развиты научные исследования. Хорошо развита сфера услуг, конкурентоспособная промышленность. Транснациональные компании типа «Ford», «</a:t>
            </a:r>
            <a:r>
              <a:rPr lang="ru-RU" dirty="0" err="1">
                <a:latin typeface="+mn-lt"/>
              </a:rPr>
              <a:t>General</a:t>
            </a:r>
            <a:r>
              <a:rPr lang="ru-RU" dirty="0">
                <a:latin typeface="+mn-lt"/>
              </a:rPr>
              <a:t> Motors» и Exxon. Ведущий производитель программного обеспечения. Хорошая система высшего образования, особенно в области высоких технологий. Американские фирмы процветают благодаря широкому распространению американской культуры в мире. Крупнейший в мире экспортёр товаров. Политическая стабильность, квалифицированный персонал.</a:t>
            </a:r>
          </a:p>
          <a:p>
            <a:pPr>
              <a:defRPr/>
            </a:pPr>
            <a:endParaRPr lang="ru-RU" b="1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В последнее время происходит снижение числа рабочих мест в промышленном производстве. Глобализация, утечка рабочих мест в страны с дешёвой рабочей силой (в 1945 г. почти 50 % мирового производства приходилось на США; в 1990-е гг. — 25 %). Жёсткая конкуренция в области технологий со странами Восточной Азии и Европейского союза. </a:t>
            </a:r>
          </a:p>
          <a:p>
            <a:pPr>
              <a:defRPr/>
            </a:pPr>
            <a:r>
              <a:rPr lang="ru-RU" dirty="0">
                <a:latin typeface="+mn-lt"/>
              </a:rPr>
              <a:t>Внешний долг превышает 14 </a:t>
            </a:r>
            <a:r>
              <a:rPr lang="ru-RU" dirty="0" err="1">
                <a:latin typeface="+mn-lt"/>
              </a:rPr>
              <a:t>трлн</a:t>
            </a:r>
            <a:r>
              <a:rPr lang="ru-RU" dirty="0">
                <a:latin typeface="+mn-lt"/>
              </a:rPr>
              <a:t> долларов США.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Население</a:t>
            </a:r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50" y="714375"/>
            <a:ext cx="8501063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И</a:t>
            </a:r>
            <a:r>
              <a:rPr lang="ru-RU" dirty="0">
                <a:latin typeface="+mn-lt"/>
              </a:rPr>
              <a:t>ндейские племена </a:t>
            </a:r>
            <a:r>
              <a:rPr lang="ru-RU" dirty="0">
                <a:latin typeface="+mn-lt"/>
              </a:rPr>
              <a:t>заселили территорию США около 10 тыс. лет назад, а их потомки оставались преобладающим этническим компонентом до конца XVII века. </a:t>
            </a:r>
            <a:r>
              <a:rPr lang="ru-RU" dirty="0">
                <a:latin typeface="+mn-lt"/>
              </a:rPr>
              <a:t>Современные </a:t>
            </a:r>
            <a:r>
              <a:rPr lang="ru-RU" dirty="0">
                <a:latin typeface="+mn-lt"/>
              </a:rPr>
              <a:t>жители — потомки относительно недавних (XVII—XX веков) переселенцев из Европы (преимущественно Западной) и Африки. Необходимо отметить, что полное право называться американцами получают лишь дети иммигрантов, родившиеся в США. В стране сохраняется чёткое разделение на иностранцев и уроженцев, между которыми имеется значительная культурно-языковая дистанция. Этим различием, однако, внутреннее деление ограничивается. Американцы США — разнородная, гетерогенная нация с конфликтным расовым составом. Доминирующей во всех отношениях и регионах (кроме штата Гавайи) в настоящее время является европеоидная раса — выходцы из Соединённого Королевства, Германии, Ирландии и других европейских стран. Далее выделяются афроамериканцы, латиноамериканцы, азиаты, индейцы и прочие, на которых приходится свыше трети населения.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  <p:pic>
        <p:nvPicPr>
          <p:cNvPr id="15365" name="Picture 8" descr="D:\mygeography\Презентации\США\indeic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632325"/>
            <a:ext cx="25003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D:\mygeography\Презентации\США\peopl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643438"/>
            <a:ext cx="2865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D:\mygeography\Презентации\США\peopl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4619625"/>
            <a:ext cx="2500312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Языки США</a:t>
            </a:r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50" y="714375"/>
            <a:ext cx="8643938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Самый распространённый в США родной язык — </a:t>
            </a:r>
            <a:r>
              <a:rPr lang="ru-RU" b="1" dirty="0">
                <a:latin typeface="+mn-lt"/>
              </a:rPr>
              <a:t>английский</a:t>
            </a:r>
            <a:r>
              <a:rPr lang="ru-RU" dirty="0">
                <a:latin typeface="+mn-lt"/>
              </a:rPr>
              <a:t>. Им, как родным языком, владеют 215,4 </a:t>
            </a:r>
            <a:r>
              <a:rPr lang="ru-RU" dirty="0" err="1">
                <a:latin typeface="+mn-lt"/>
              </a:rPr>
              <a:t>млн</a:t>
            </a:r>
            <a:r>
              <a:rPr lang="ru-RU" dirty="0">
                <a:latin typeface="+mn-lt"/>
              </a:rPr>
              <a:t> человек из 293 </a:t>
            </a:r>
            <a:r>
              <a:rPr lang="ru-RU" dirty="0" err="1">
                <a:latin typeface="+mn-lt"/>
              </a:rPr>
              <a:t>млн</a:t>
            </a:r>
            <a:r>
              <a:rPr lang="ru-RU" dirty="0">
                <a:latin typeface="+mn-lt"/>
              </a:rPr>
              <a:t> американцев (73,5 %).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Испанский</a:t>
            </a:r>
            <a:r>
              <a:rPr lang="ru-RU" dirty="0">
                <a:latin typeface="+mn-lt"/>
              </a:rPr>
              <a:t> является родным для 28 </a:t>
            </a:r>
            <a:r>
              <a:rPr lang="ru-RU" dirty="0" err="1">
                <a:latin typeface="+mn-lt"/>
              </a:rPr>
              <a:t>млн</a:t>
            </a:r>
            <a:r>
              <a:rPr lang="ru-RU" dirty="0">
                <a:latin typeface="+mn-lt"/>
              </a:rPr>
              <a:t> жителей США (10,7 %).</a:t>
            </a:r>
          </a:p>
          <a:p>
            <a:pPr>
              <a:defRPr/>
            </a:pPr>
            <a:r>
              <a:rPr lang="ru-RU" dirty="0">
                <a:latin typeface="+mn-lt"/>
              </a:rPr>
              <a:t>Далее следуют: </a:t>
            </a:r>
            <a:r>
              <a:rPr lang="ru-RU" b="1" dirty="0">
                <a:latin typeface="+mn-lt"/>
              </a:rPr>
              <a:t>французский </a:t>
            </a:r>
            <a:r>
              <a:rPr lang="ru-RU" dirty="0">
                <a:latin typeface="+mn-lt"/>
              </a:rPr>
              <a:t>(1 606 790), </a:t>
            </a:r>
            <a:r>
              <a:rPr lang="ru-RU" b="1" dirty="0">
                <a:latin typeface="+mn-lt"/>
              </a:rPr>
              <a:t>китайский </a:t>
            </a:r>
            <a:r>
              <a:rPr lang="ru-RU" dirty="0">
                <a:latin typeface="+mn-lt"/>
              </a:rPr>
              <a:t>(1 499 635), </a:t>
            </a:r>
            <a:r>
              <a:rPr lang="ru-RU" b="1" dirty="0">
                <a:latin typeface="+mn-lt"/>
              </a:rPr>
              <a:t>немецкий </a:t>
            </a:r>
            <a:r>
              <a:rPr lang="ru-RU" dirty="0">
                <a:latin typeface="+mn-lt"/>
              </a:rPr>
              <a:t>(1 382 615),</a:t>
            </a:r>
            <a:r>
              <a:rPr lang="ru-RU" b="1" dirty="0">
                <a:latin typeface="+mn-lt"/>
              </a:rPr>
              <a:t> турецкий </a:t>
            </a:r>
            <a:r>
              <a:rPr lang="ru-RU" dirty="0">
                <a:latin typeface="+mn-lt"/>
              </a:rPr>
              <a:t>(около 1 172 615), </a:t>
            </a:r>
            <a:r>
              <a:rPr lang="ru-RU" b="1" dirty="0">
                <a:latin typeface="+mn-lt"/>
              </a:rPr>
              <a:t>тагальский</a:t>
            </a:r>
            <a:r>
              <a:rPr lang="ru-RU" dirty="0">
                <a:latin typeface="+mn-lt"/>
              </a:rPr>
              <a:t> (1 224 240), </a:t>
            </a:r>
            <a:r>
              <a:rPr lang="ru-RU" b="1" dirty="0">
                <a:latin typeface="+mn-lt"/>
              </a:rPr>
              <a:t>вьетнамский </a:t>
            </a:r>
            <a:r>
              <a:rPr lang="ru-RU" dirty="0">
                <a:latin typeface="+mn-lt"/>
              </a:rPr>
              <a:t>(1 009 625), </a:t>
            </a:r>
            <a:r>
              <a:rPr lang="ru-RU" b="1" dirty="0">
                <a:latin typeface="+mn-lt"/>
              </a:rPr>
              <a:t>итальянский</a:t>
            </a:r>
            <a:r>
              <a:rPr lang="ru-RU" dirty="0">
                <a:latin typeface="+mn-lt"/>
              </a:rPr>
              <a:t> (1 008 370) и </a:t>
            </a:r>
            <a:r>
              <a:rPr lang="ru-RU" b="1" dirty="0">
                <a:latin typeface="+mn-lt"/>
              </a:rPr>
              <a:t>корейский</a:t>
            </a:r>
            <a:r>
              <a:rPr lang="ru-RU" dirty="0">
                <a:latin typeface="+mn-lt"/>
              </a:rPr>
              <a:t> (894 065).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Русский язык </a:t>
            </a:r>
            <a:r>
              <a:rPr lang="ru-RU" dirty="0">
                <a:latin typeface="+mn-lt"/>
              </a:rPr>
              <a:t>занимает 11-ю строчку по числу носителей в США — свыше 700 тыс. (0,24 %). Самое большое число русскоговорящих проживает в штате Нью-Йорк (218 765 человек, или 30,98 % всех носителей русского языка), самое меньшее — в штате Вайоминг (170 человек, или 0,02 %). </a:t>
            </a:r>
          </a:p>
          <a:p>
            <a:pPr>
              <a:defRPr/>
            </a:pPr>
            <a:r>
              <a:rPr lang="ru-RU" dirty="0">
                <a:latin typeface="+mn-lt"/>
              </a:rPr>
              <a:t>Самый высокий удельный вес русскоязычных — на Аляске — около 3 % в той или иной степени понимают русский язык, а около 8,5 % жителей исповедуют православие. Это является следствием былой принадлежности территории штата России.</a:t>
            </a:r>
          </a:p>
          <a:p>
            <a:pPr>
              <a:defRPr/>
            </a:pPr>
            <a:r>
              <a:rPr lang="ru-RU" dirty="0">
                <a:latin typeface="+mn-lt"/>
              </a:rPr>
              <a:t>В штате Гавайи английский язык и </a:t>
            </a:r>
            <a:r>
              <a:rPr lang="ru-RU" b="1" dirty="0">
                <a:latin typeface="+mn-lt"/>
              </a:rPr>
              <a:t>гавайский язык </a:t>
            </a:r>
            <a:r>
              <a:rPr lang="ru-RU" dirty="0">
                <a:latin typeface="+mn-lt"/>
              </a:rPr>
              <a:t>имеют статус официальных. Некоторые островные территории также предоставляют официальное признание языкам коренных жителей, наряду с английским языком.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25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Религия</a:t>
            </a:r>
            <a:endParaRPr lang="ru-RU" sz="32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3" y="785813"/>
            <a:ext cx="878681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Первая поправка к Конституции США, принятая 15 декабря 1791 года, провозглашает отделение церкви от государства, которое отцами-основателями понималось как запрет на установление государственного вероисповедания, наподобие того, что имело место в Великобритании. Согласно исследованию, проведённому в 2002 году </a:t>
            </a:r>
            <a:r>
              <a:rPr lang="ru-RU" i="1" dirty="0" err="1">
                <a:latin typeface="+mn-lt"/>
              </a:rPr>
              <a:t>Pew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Global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Attitudes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Project</a:t>
            </a:r>
            <a:r>
              <a:rPr lang="ru-RU" dirty="0">
                <a:latin typeface="+mn-lt"/>
              </a:rPr>
              <a:t>, США — единственная из развитых стран, где большинство населения сказали, что религия играет «очень важную роль» в их жизни.</a:t>
            </a:r>
            <a:endParaRPr lang="ru-RU" baseline="30000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Американское правительство не ведёт официальной статистики по религии. По данным Всемирной книги фактов ЦРУ на 2007 год, 51,3 % населения США считают себя протестантами, 23,9 % — католики, 12,1 % не принадлежат к какой-либо </a:t>
            </a:r>
            <a:r>
              <a:rPr lang="ru-RU" dirty="0" err="1">
                <a:latin typeface="+mn-lt"/>
              </a:rPr>
              <a:t>конфессии</a:t>
            </a:r>
            <a:r>
              <a:rPr lang="ru-RU" dirty="0">
                <a:latin typeface="+mn-lt"/>
              </a:rPr>
              <a:t>, 1,7 % — мормоны, 1,6 % — члены другой христианской </a:t>
            </a:r>
            <a:r>
              <a:rPr lang="ru-RU" dirty="0" err="1">
                <a:latin typeface="+mn-lt"/>
              </a:rPr>
              <a:t>конфессии</a:t>
            </a:r>
            <a:r>
              <a:rPr lang="ru-RU" dirty="0">
                <a:latin typeface="+mn-lt"/>
              </a:rPr>
              <a:t>, 1,7 % — иудеи, 0,7 % — буддисты, 0,6 % — мусульмане, 2,5 % — другое или не указано, 4 % — атеисты.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  <p:pic>
        <p:nvPicPr>
          <p:cNvPr id="17413" name="Picture 8" descr="D:\mygeography\Презентации\США\vashington-sobo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071938"/>
            <a:ext cx="37623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D:\mygeography\Презентации\США\sp-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143375"/>
            <a:ext cx="37020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Административное деление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714375"/>
            <a:ext cx="8643937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Государство состоит из 50 штатов, являющихся равноправными субъектами федерации, столичного федерального округа Колумбия и зависимых территорий. Каждый штат имеет свою конституцию, законодательную, исполнительную и судебную власти. Большинство названий штатов происходят от названий индейских племён и имён королей Англии и Франции.</a:t>
            </a:r>
          </a:p>
          <a:p>
            <a:pPr>
              <a:defRPr/>
            </a:pPr>
            <a:r>
              <a:rPr lang="ru-RU" dirty="0">
                <a:latin typeface="+mn-lt"/>
              </a:rPr>
              <a:t>Штаты делятся на округа — более мелкие административные единицы, меньше чем штат и не меньше чем город. Всего насчитывается 3 141 округ. Полномочия администрации округов и взаимоотношения с муниципальными властями расположенных на их территории населённых пунктов сильно различаются от штата к штату. Местной жизнью населённых пунктов управляют муниципалитеты.</a:t>
            </a:r>
          </a:p>
          <a:p>
            <a:pPr>
              <a:defRPr/>
            </a:pPr>
            <a:r>
              <a:rPr lang="ru-RU" dirty="0">
                <a:latin typeface="+mn-lt"/>
              </a:rPr>
              <a:t>Установлен особый статус для </a:t>
            </a:r>
            <a:r>
              <a:rPr lang="ru-RU" dirty="0" err="1">
                <a:latin typeface="+mn-lt"/>
              </a:rPr>
              <a:t>неинкорпорированных</a:t>
            </a:r>
            <a:r>
              <a:rPr lang="ru-RU" dirty="0">
                <a:latin typeface="+mn-lt"/>
              </a:rPr>
              <a:t> территорий.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  <p:pic>
        <p:nvPicPr>
          <p:cNvPr id="18437" name="Picture 6" descr="D:\mygeography\Презентации\США\ma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929063"/>
            <a:ext cx="4500563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Вашингтон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714375"/>
            <a:ext cx="8715375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На роль столицы нового государства после Американской революции претендовали многие города. Поэтому в 1790 году было принято решение построить новый город в районе реки Потомак. Столицу назвали </a:t>
            </a:r>
            <a:r>
              <a:rPr lang="ru-RU" b="1" dirty="0">
                <a:latin typeface="+mn-lt"/>
              </a:rPr>
              <a:t>Вашингтон</a:t>
            </a:r>
            <a:r>
              <a:rPr lang="ru-RU" dirty="0">
                <a:latin typeface="+mn-lt"/>
              </a:rPr>
              <a:t> в честь первого президента, Джорджа Вашингтона. Первым архитектором, который планировал и проектировал город, стал француз Пьер Ланфан</a:t>
            </a:r>
            <a:r>
              <a:rPr lang="ru-RU" dirty="0">
                <a:latin typeface="+mn-lt"/>
              </a:rPr>
              <a:t>.</a:t>
            </a:r>
            <a:endParaRPr lang="ru-RU" b="1" dirty="0">
              <a:latin typeface="+mn-lt"/>
            </a:endParaRPr>
          </a:p>
          <a:p>
            <a:pPr>
              <a:defRPr/>
            </a:pPr>
            <a:r>
              <a:rPr lang="ru-RU" b="1" dirty="0">
                <a:latin typeface="+mn-lt"/>
              </a:rPr>
              <a:t>Вашингтон</a:t>
            </a:r>
            <a:r>
              <a:rPr lang="ru-RU" dirty="0">
                <a:latin typeface="+mn-lt"/>
              </a:rPr>
              <a:t> — </a:t>
            </a:r>
            <a:r>
              <a:rPr lang="ru-RU" dirty="0">
                <a:latin typeface="+mn-lt"/>
              </a:rPr>
              <a:t>столица США с 1800 года. Вашингтон как отдельный город был упразднён в результате административной реформы 1873 года, поэтому столица США официально носит название </a:t>
            </a:r>
            <a:r>
              <a:rPr lang="ru-RU" b="1" dirty="0">
                <a:latin typeface="+mn-lt"/>
              </a:rPr>
              <a:t>округ </a:t>
            </a:r>
            <a:r>
              <a:rPr lang="ru-RU" b="1" dirty="0">
                <a:latin typeface="+mn-lt"/>
              </a:rPr>
              <a:t>Колумбия</a:t>
            </a:r>
            <a:r>
              <a:rPr lang="ru-RU" dirty="0">
                <a:latin typeface="+mn-lt"/>
              </a:rPr>
              <a:t>.</a:t>
            </a: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Согласно Конституции США и Закону о резиденции, округ Колумбия имеет особый статус как столица федеративного государства.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Площадь</a:t>
            </a:r>
            <a:r>
              <a:rPr lang="ru-RU" dirty="0">
                <a:latin typeface="+mn-lt"/>
              </a:rPr>
              <a:t> — 0,2 тыс. км².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Население: </a:t>
            </a:r>
            <a:r>
              <a:rPr lang="ru-RU" dirty="0">
                <a:latin typeface="+mn-lt"/>
              </a:rPr>
              <a:t>В пределах федерального округа 602 тыс. жителей (2010). С пригородами (в штатах Мэриленд и Виргиния) — 5,4 </a:t>
            </a:r>
            <a:r>
              <a:rPr lang="ru-RU" dirty="0" err="1">
                <a:latin typeface="+mn-lt"/>
              </a:rPr>
              <a:t>млн</a:t>
            </a:r>
            <a:r>
              <a:rPr lang="ru-RU" dirty="0">
                <a:latin typeface="+mn-lt"/>
              </a:rPr>
              <a:t> жителей (2010).</a:t>
            </a:r>
          </a:p>
        </p:txBody>
      </p:sp>
      <p:pic>
        <p:nvPicPr>
          <p:cNvPr id="19461" name="Picture 11" descr="D:\mygeography\Презентации\США\vashingto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429125"/>
            <a:ext cx="30321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wallon.ru/_ph/7/2/24772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9900592" cy="7893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313"/>
            <a:ext cx="8147819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/>
              <a:t> </a:t>
            </a: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США - </a:t>
            </a:r>
            <a:r>
              <a:rPr lang="ru-RU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Сполучені</a:t>
            </a: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Штати</a:t>
            </a: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Америки</a:t>
            </a:r>
            <a:endParaRPr lang="ru-RU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692696"/>
            <a:ext cx="85010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Площа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9 518 900 км² (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четверте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місце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світі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, перше в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Америці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).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Населення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більше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307млн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Чел.(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третє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місце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). 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Тип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країни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високорозвинена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держава, «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Великої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сімки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».</a:t>
            </a:r>
          </a:p>
          <a:p>
            <a:pPr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Державний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устрій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президенська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республіка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федеративна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держава.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Склад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території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- 50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штатів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Федеративний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округ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Колумбія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Член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міжнародної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організації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- ООН, НАТО, НАФТА та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ін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Склад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території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9" name="Содержимое 5"/>
          <p:cNvSpPr>
            <a:spLocks noGrp="1"/>
          </p:cNvSpPr>
          <p:nvPr>
            <p:ph idx="1"/>
          </p:nvPr>
        </p:nvSpPr>
        <p:spPr>
          <a:xfrm>
            <a:off x="179512" y="836712"/>
            <a:ext cx="8715375" cy="3960440"/>
          </a:xfrm>
        </p:spPr>
        <p:txBody>
          <a:bodyPr/>
          <a:lstStyle/>
          <a:p>
            <a:r>
              <a:rPr lang="uk-UA" sz="1800" dirty="0" smtClean="0"/>
              <a:t>Континентальні штати </a:t>
            </a:r>
            <a:r>
              <a:rPr lang="en-US" sz="1800" dirty="0" smtClean="0"/>
              <a:t>— </a:t>
            </a:r>
            <a:r>
              <a:rPr lang="uk-UA" sz="1800" dirty="0" smtClean="0"/>
              <a:t>межують на півночі  з Канадою</a:t>
            </a:r>
            <a:r>
              <a:rPr lang="uk-UA" sz="1800" dirty="0" smtClean="0"/>
              <a:t>,</a:t>
            </a:r>
            <a:r>
              <a:rPr lang="uk-UA" sz="1800" dirty="0" smtClean="0"/>
              <a:t> на півдні — з Мексикою, на заході омиваються Тихим океаном, на сході — Атлантичним океаном і займають 7,7 млн. </a:t>
            </a:r>
            <a:r>
              <a:rPr lang="uk-UA" sz="1800" dirty="0" err="1" smtClean="0"/>
              <a:t>км²</a:t>
            </a:r>
            <a:r>
              <a:rPr lang="uk-UA" sz="1800" dirty="0" smtClean="0"/>
              <a:t>;</a:t>
            </a:r>
          </a:p>
          <a:p>
            <a:r>
              <a:rPr lang="uk-UA" sz="1800" dirty="0" smtClean="0"/>
              <a:t>Аляска </a:t>
            </a:r>
            <a:r>
              <a:rPr lang="en-US" sz="1800" dirty="0" smtClean="0"/>
              <a:t>— </a:t>
            </a:r>
            <a:r>
              <a:rPr lang="uk-UA" sz="1800" dirty="0" smtClean="0"/>
              <a:t>півострів у північно-західній частині </a:t>
            </a:r>
            <a:r>
              <a:rPr lang="uk-UA" sz="1800" dirty="0" smtClean="0">
                <a:latin typeface="Calibri" pitchFamily="34" charset="0"/>
                <a:cs typeface="Calibri" pitchFamily="34" charset="0"/>
              </a:rPr>
              <a:t>Північної Америки, </a:t>
            </a:r>
            <a:r>
              <a:rPr lang="uk-UA" sz="1800" dirty="0" smtClean="0"/>
              <a:t>є найбільшим штатом федерації і займає 1,48 млн. </a:t>
            </a:r>
            <a:r>
              <a:rPr lang="uk-UA" sz="1800" dirty="0" err="1" smtClean="0"/>
              <a:t>км²</a:t>
            </a:r>
            <a:endParaRPr lang="uk-UA" sz="1800" dirty="0" smtClean="0"/>
          </a:p>
          <a:p>
            <a:r>
              <a:rPr lang="uk-UA" sz="1800" dirty="0" err="1" smtClean="0"/>
              <a:t>Гаваї</a:t>
            </a:r>
            <a:r>
              <a:rPr lang="uk-UA" sz="1800" dirty="0" smtClean="0"/>
              <a:t> </a:t>
            </a:r>
            <a:r>
              <a:rPr lang="en-US" sz="1800" dirty="0" smtClean="0"/>
              <a:t> — </a:t>
            </a:r>
            <a:r>
              <a:rPr lang="uk-UA" sz="1800" dirty="0" smtClean="0"/>
              <a:t>архіпелаг у Тихому океані на півдорозі між США та Австралією, має площу всього 16 000 </a:t>
            </a:r>
            <a:r>
              <a:rPr lang="uk-UA" sz="1800" dirty="0" err="1" smtClean="0"/>
              <a:t>км²</a:t>
            </a:r>
            <a:endParaRPr lang="ru-RU" sz="1800" dirty="0" smtClean="0"/>
          </a:p>
          <a:p>
            <a:r>
              <a:rPr lang="ru-RU" sz="1800" dirty="0" err="1" smtClean="0"/>
              <a:t>Острови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Карибського</a:t>
            </a:r>
            <a:r>
              <a:rPr lang="ru-RU" sz="1800" dirty="0" smtClean="0"/>
              <a:t> моря та </a:t>
            </a:r>
            <a:r>
              <a:rPr lang="ru-RU" sz="1800" dirty="0" err="1" smtClean="0"/>
              <a:t>Океанії</a:t>
            </a:r>
            <a:endParaRPr lang="uk-UA" sz="1800" dirty="0" smtClean="0"/>
          </a:p>
        </p:txBody>
      </p:sp>
      <p:pic>
        <p:nvPicPr>
          <p:cNvPr id="4101" name="Picture 8" descr="D:\mygeography\Презентации\США\pri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3861048"/>
            <a:ext cx="3923927" cy="280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D:\mygeography\Презентации\США\alya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3733619" cy="280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D:\mygeography\Презентации\США\niaga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56992"/>
            <a:ext cx="3746479" cy="280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www.imageholder.ru/2011-12/6386c8f50dee_7CC6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2095500"/>
            <a:ext cx="6667500" cy="4762500"/>
          </a:xfrm>
          <a:prstGeom prst="rect">
            <a:avLst/>
          </a:prstGeom>
          <a:noFill/>
        </p:spPr>
      </p:pic>
      <p:pic>
        <p:nvPicPr>
          <p:cNvPr id="5129" name="Picture 9" descr="http://imgs.abduzeedo.com/files/articles/photos_alaska/idyllic-alaska-by-walt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57950" cy="4714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258175" cy="285407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Клімат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,</a:t>
            </a:r>
            <a:b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</a:br>
            <a:r>
              <a:rPr lang="ru-RU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Природні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 </a:t>
            </a:r>
            <a:r>
              <a:rPr lang="ru-RU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умови</a:t>
            </a:r>
            <a:endParaRPr lang="ru-RU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9" name="Содержимое 7" descr="-Niagra_Falls_at_night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0"/>
            <a:ext cx="2699792" cy="2132856"/>
          </a:xfrm>
        </p:spPr>
      </p:pic>
      <p:pic>
        <p:nvPicPr>
          <p:cNvPr id="8" name="Рисунок 9" descr="800px-Maid_of_the_mist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3136"/>
            <a:ext cx="293923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76584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Корисні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копалини</a:t>
            </a:r>
            <a:endParaRPr lang="ru-RU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Нафта природний газ(басейни Техаський, </a:t>
            </a:r>
            <a:r>
              <a:rPr lang="uk-UA" sz="3200" dirty="0" err="1" smtClean="0"/>
              <a:t>Аляксинський</a:t>
            </a:r>
            <a:r>
              <a:rPr lang="uk-UA" sz="3200" dirty="0" smtClean="0"/>
              <a:t>)</a:t>
            </a:r>
          </a:p>
          <a:p>
            <a:r>
              <a:rPr lang="uk-UA" sz="3200" dirty="0" err="1" smtClean="0"/>
              <a:t>Кам”яне</a:t>
            </a:r>
            <a:r>
              <a:rPr lang="uk-UA" sz="3200" dirty="0" smtClean="0"/>
              <a:t> вугілля(басейн </a:t>
            </a:r>
            <a:r>
              <a:rPr lang="uk-UA" sz="3200" dirty="0" err="1" smtClean="0"/>
              <a:t>Аппалацький</a:t>
            </a:r>
            <a:r>
              <a:rPr lang="uk-UA" sz="3200" dirty="0" smtClean="0"/>
              <a:t>, </a:t>
            </a:r>
            <a:r>
              <a:rPr lang="uk-UA" sz="3200" dirty="0" err="1" smtClean="0"/>
              <a:t>Іллінойський</a:t>
            </a:r>
            <a:r>
              <a:rPr lang="uk-UA" sz="3200" dirty="0" smtClean="0"/>
              <a:t>)</a:t>
            </a:r>
          </a:p>
          <a:p>
            <a:r>
              <a:rPr lang="uk-UA" sz="3200" dirty="0" smtClean="0"/>
              <a:t>Залізні руди( Приозерний)</a:t>
            </a:r>
          </a:p>
          <a:p>
            <a:r>
              <a:rPr lang="uk-UA" sz="3200" dirty="0" smtClean="0"/>
              <a:t>Срібло(</a:t>
            </a:r>
            <a:r>
              <a:rPr lang="uk-UA" sz="3200" dirty="0" err="1" smtClean="0"/>
              <a:t>Кардильєри</a:t>
            </a:r>
            <a:r>
              <a:rPr lang="uk-UA" sz="3200" dirty="0" smtClean="0"/>
              <a:t>)Золото(Аляска)</a:t>
            </a:r>
          </a:p>
          <a:p>
            <a:r>
              <a:rPr lang="uk-UA" sz="3200" dirty="0" smtClean="0"/>
              <a:t>Калійні солі(</a:t>
            </a:r>
            <a:r>
              <a:rPr lang="uk-UA" sz="3200" dirty="0" err="1" smtClean="0"/>
              <a:t>Нью-Мексико</a:t>
            </a:r>
            <a:r>
              <a:rPr lang="uk-UA" sz="3200" dirty="0" smtClean="0"/>
              <a:t>)</a:t>
            </a:r>
          </a:p>
          <a:p>
            <a:r>
              <a:rPr lang="uk-UA" sz="3200" dirty="0" smtClean="0"/>
              <a:t>Фосфорити (Флорида)</a:t>
            </a:r>
          </a:p>
          <a:p>
            <a:r>
              <a:rPr lang="uk-UA" sz="3200" dirty="0" smtClean="0"/>
              <a:t>Мідні, поліметалеві, уранові руди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625" y="142875"/>
            <a:ext cx="82581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8072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307млн. Чел.(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третє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приріст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- 3,2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./тис.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Старіння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нації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Середня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густота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32,8чол./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км²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8864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Населення</a:t>
            </a: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8625" y="142875"/>
            <a:ext cx="8258175" cy="10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Оскільки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країна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розташована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великій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території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в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ній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представлені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практично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кліматичні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зони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—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арктичного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клімату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півночі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Аляски до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тропічного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штаті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Гаваї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півдні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Флориди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Климат</a:t>
            </a:r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313" y="714375"/>
            <a:ext cx="864393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Так как страна расположена на большой территории, в ней представлены практически все климатические зоны .</a:t>
            </a:r>
          </a:p>
          <a:p>
            <a:pPr>
              <a:defRPr/>
            </a:pPr>
            <a:r>
              <a:rPr lang="ru-RU" dirty="0">
                <a:latin typeface="+mn-lt"/>
              </a:rPr>
              <a:t>Большая часть США располагается в зоне </a:t>
            </a:r>
            <a:r>
              <a:rPr lang="ru-RU" b="1" dirty="0">
                <a:latin typeface="+mn-lt"/>
              </a:rPr>
              <a:t>умеренного климата</a:t>
            </a:r>
            <a:r>
              <a:rPr lang="ru-RU" dirty="0">
                <a:latin typeface="+mn-lt"/>
              </a:rPr>
              <a:t>, южнее преобладает </a:t>
            </a:r>
            <a:r>
              <a:rPr lang="ru-RU" b="1" dirty="0">
                <a:latin typeface="+mn-lt"/>
              </a:rPr>
              <a:t>субтропический климат</a:t>
            </a:r>
            <a:r>
              <a:rPr lang="ru-RU" dirty="0">
                <a:latin typeface="+mn-lt"/>
              </a:rPr>
              <a:t>, Гавайи и южная часть Флориды лежат в зоне </a:t>
            </a:r>
            <a:r>
              <a:rPr lang="ru-RU" b="1" dirty="0">
                <a:latin typeface="+mn-lt"/>
              </a:rPr>
              <a:t>тропиков</a:t>
            </a:r>
            <a:r>
              <a:rPr lang="ru-RU" dirty="0">
                <a:latin typeface="+mn-lt"/>
              </a:rPr>
              <a:t>, а север Аляски относится к </a:t>
            </a:r>
            <a:r>
              <a:rPr lang="ru-RU" b="1" dirty="0">
                <a:latin typeface="+mn-lt"/>
              </a:rPr>
              <a:t>полярным регионам</a:t>
            </a:r>
            <a:r>
              <a:rPr lang="ru-RU" dirty="0">
                <a:latin typeface="+mn-lt"/>
              </a:rPr>
              <a:t>. </a:t>
            </a:r>
          </a:p>
          <a:p>
            <a:pPr>
              <a:defRPr/>
            </a:pPr>
            <a:r>
              <a:rPr lang="ru-RU" dirty="0">
                <a:latin typeface="+mn-lt"/>
              </a:rPr>
              <a:t>Великие равнины к западу от 100-го меридиана относят к </a:t>
            </a:r>
            <a:r>
              <a:rPr lang="ru-RU" b="1" dirty="0">
                <a:latin typeface="+mn-lt"/>
              </a:rPr>
              <a:t>полупустыням, </a:t>
            </a:r>
            <a:r>
              <a:rPr lang="ru-RU" dirty="0">
                <a:latin typeface="+mn-lt"/>
              </a:rPr>
              <a:t>Большой Бассейн и области вокруг него имеют </a:t>
            </a:r>
            <a:r>
              <a:rPr lang="ru-RU" b="1" dirty="0">
                <a:latin typeface="+mn-lt"/>
              </a:rPr>
              <a:t>аридный</a:t>
            </a:r>
            <a:r>
              <a:rPr lang="ru-RU" dirty="0">
                <a:latin typeface="+mn-lt"/>
              </a:rPr>
              <a:t>, а прибрежные районы Калифорнии — </a:t>
            </a:r>
            <a:r>
              <a:rPr lang="ru-RU" b="1" dirty="0">
                <a:latin typeface="+mn-lt"/>
              </a:rPr>
              <a:t>средиземноморский климат. </a:t>
            </a:r>
            <a:r>
              <a:rPr lang="ru-RU" dirty="0">
                <a:latin typeface="+mn-lt"/>
              </a:rPr>
              <a:t>Тип климата в границах одного пояса может существенно меняться в зависимости от рельефа, близости океана и других факторов. </a:t>
            </a:r>
          </a:p>
          <a:p>
            <a:pPr>
              <a:defRPr/>
            </a:pPr>
            <a:r>
              <a:rPr lang="ru-RU" dirty="0">
                <a:latin typeface="+mn-lt"/>
              </a:rPr>
              <a:t>Основной составляющей климата США является </a:t>
            </a:r>
            <a:r>
              <a:rPr lang="ru-RU" b="1" dirty="0">
                <a:latin typeface="+mn-lt"/>
              </a:rPr>
              <a:t>высотное струйное течение</a:t>
            </a:r>
            <a:r>
              <a:rPr lang="ru-RU" dirty="0">
                <a:latin typeface="+mn-lt"/>
              </a:rPr>
              <a:t>, — мощные потоки воздуха, приносящие влагу с севера Тихоокеанского региона. Насыщенные влагой ветра с Тихого океана активно орошают западный берег США. </a:t>
            </a:r>
          </a:p>
          <a:p>
            <a:pPr>
              <a:defRPr/>
            </a:pPr>
            <a:r>
              <a:rPr lang="ru-RU" dirty="0">
                <a:latin typeface="+mn-lt"/>
              </a:rPr>
              <a:t>Частые </a:t>
            </a:r>
            <a:r>
              <a:rPr lang="ru-RU" b="1" dirty="0">
                <a:latin typeface="+mn-lt"/>
              </a:rPr>
              <a:t>торнадо</a:t>
            </a:r>
            <a:r>
              <a:rPr lang="ru-RU" dirty="0">
                <a:latin typeface="+mn-lt"/>
              </a:rPr>
              <a:t> являются известной особенностью климата Северной Америки, США обгоняет любую другую страну по количеству смерчей. </a:t>
            </a:r>
          </a:p>
          <a:p>
            <a:pPr>
              <a:defRPr/>
            </a:pPr>
            <a:r>
              <a:rPr lang="ru-RU" b="1" dirty="0">
                <a:latin typeface="+mn-lt"/>
              </a:rPr>
              <a:t>Ураганы</a:t>
            </a:r>
            <a:r>
              <a:rPr lang="ru-RU" dirty="0">
                <a:latin typeface="+mn-lt"/>
              </a:rPr>
              <a:t> часто встречаются в США. Восточное побережье, острова Гавайи и особенно южные штаты США, граничащие с Мексиканским заливом, наиболее подвержены этой стихии.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Флора</a:t>
            </a:r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313" y="714375"/>
            <a:ext cx="8715375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Склоны Кордильер покрыты густыми хвойными лесами, Аппалачей — лесами из широколиственных пород; прерий почти не осталось. На севере Аляски распространена тундровая растительность. </a:t>
            </a:r>
            <a:endParaRPr lang="ru-RU" dirty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Леса покрывают около 30% территории страны, растительность Аляски преимущественно тундровая с мхами и лишайниками, однако на юге штата растут хвойные и смешанные леса. На севере "континентальной" части США растут густые смешанные леса: ель, сосна, дуб, ясень, береза, сикомора. Далее на юг, лесов становится меньше, однако появляются такие растения как магнолия и каучуконосы, а на побережье Мексиканского залива растут мангровые леса. На западе страны начинаются полузасушливые и засушливые регионы преимущественно с травяной и пустынной растительностью. В таких регионах наиболее распространены юкка, различные кустарники, а в пустыне Мохаве - "кактусовые леса". В более высоких местах произрастают сосна и </a:t>
            </a:r>
            <a:r>
              <a:rPr lang="ru-RU" dirty="0" err="1">
                <a:latin typeface="+mn-lt"/>
              </a:rPr>
              <a:t>пондероса</a:t>
            </a:r>
            <a:r>
              <a:rPr lang="ru-RU" dirty="0">
                <a:latin typeface="+mn-lt"/>
              </a:rPr>
              <a:t>. В Калифорнии весьма распространен </a:t>
            </a:r>
            <a:r>
              <a:rPr lang="ru-RU" dirty="0" err="1">
                <a:latin typeface="+mn-lt"/>
              </a:rPr>
              <a:t>чаппарель</a:t>
            </a:r>
            <a:r>
              <a:rPr lang="ru-RU" dirty="0">
                <a:latin typeface="+mn-lt"/>
              </a:rPr>
              <a:t>, а также многочисленные фруктовые деревья (в основном цитрусовые). В Сьерра-Неваде растут леса гигантской секвойи. На севере восточного побережья находятся хвойные и смешанные леса: ель, кедр, сосна, лиственница. </a:t>
            </a:r>
          </a:p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63" y="142875"/>
            <a:ext cx="161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hlinkClick r:id="rId2" action="ppaction://hlinkfile"/>
              </a:rPr>
              <a:t>MyGeography.ru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4520</TotalTime>
  <Words>876</Words>
  <Application>Microsoft Office PowerPoint</Application>
  <PresentationFormat>Экран (4:3)</PresentationFormat>
  <Paragraphs>96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Аспект</vt:lpstr>
      <vt:lpstr>США</vt:lpstr>
      <vt:lpstr> США - Сполучені Штати Америки</vt:lpstr>
      <vt:lpstr>Склад території  </vt:lpstr>
      <vt:lpstr>Клімат, Природні умови</vt:lpstr>
      <vt:lpstr>Корисні копалини</vt:lpstr>
      <vt:lpstr>Слайд 6</vt:lpstr>
      <vt:lpstr>Слайд 7</vt:lpstr>
      <vt:lpstr>Климат</vt:lpstr>
      <vt:lpstr>Флора</vt:lpstr>
      <vt:lpstr>Фауна</vt:lpstr>
      <vt:lpstr>Полезные ископаемые</vt:lpstr>
      <vt:lpstr>Государственное устройство</vt:lpstr>
      <vt:lpstr>Экономика США</vt:lpstr>
      <vt:lpstr>Население</vt:lpstr>
      <vt:lpstr>Языки США</vt:lpstr>
      <vt:lpstr>Религия</vt:lpstr>
      <vt:lpstr>Административное деление</vt:lpstr>
      <vt:lpstr>Вашингтон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Центральная Россия</dc:title>
  <dc:creator>Terran</dc:creator>
  <cp:lastModifiedBy>123</cp:lastModifiedBy>
  <cp:revision>239</cp:revision>
  <dcterms:created xsi:type="dcterms:W3CDTF">2010-12-13T04:08:07Z</dcterms:created>
  <dcterms:modified xsi:type="dcterms:W3CDTF">2013-02-19T18:45:27Z</dcterms:modified>
</cp:coreProperties>
</file>