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E%D0%B6%D0%B4%D1%8C" TargetMode="External"/><Relationship Id="rId7" Type="http://schemas.openxmlformats.org/officeDocument/2006/relationships/hyperlink" Target="http://ru.wikipedia.org/wiki/%D0%A1%D0%B5%D1%80%D0%BE%D0%B2%D0%BE%D0%B4%D0%BE%D1%80%D0%BE%D0%B4" TargetMode="External"/><Relationship Id="rId2" Type="http://schemas.openxmlformats.org/officeDocument/2006/relationships/hyperlink" Target="http://ru.wikipedia.org/wiki/%D0%92%D0%BE%D0%B4%D0%BE%D1%80%D0%BE%D0%B4%D0%BD%D1%8B%D0%B9_%D0%BF%D0%BE%D0%BA%D0%B0%D0%B7%D0%B0%D1%82%D0%B5%D0%BB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E%D0%BA%D1%81%D0%B8%D0%B4_%D1%81%D0%B5%D1%80%D1%8B_VI" TargetMode="External"/><Relationship Id="rId5" Type="http://schemas.openxmlformats.org/officeDocument/2006/relationships/hyperlink" Target="http://ru.wikipedia.org/wiki/%D0%9E%D0%BA%D1%81%D0%B8%D0%B4_%D1%81%D0%B5%D1%80%D1%8B_IV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Кислотные дожди и парниковые эффекты</a:t>
            </a:r>
            <a:endParaRPr lang="ru-RU" sz="5400" b="1" cap="all" spc="0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348880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  <a:hlinkClick r:id="rId2" action="ppaction://hlinksldjump"/>
              </a:rPr>
              <a:t>Кислотные Дожди</a:t>
            </a:r>
            <a:endParaRPr lang="ru-RU" sz="4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sz="4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  <a:hlinkClick r:id="rId3" action="ppaction://hlinksldjump"/>
              </a:rPr>
              <a:t>Парниковые Эффекты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n_ye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53" y="332656"/>
            <a:ext cx="9171353" cy="6093296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923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Кисло́тный</a:t>
            </a:r>
            <a:r>
              <a:rPr lang="ru-RU" b="1" i="1" dirty="0" smtClean="0">
                <a:solidFill>
                  <a:srgbClr val="C00000"/>
                </a:solidFill>
              </a:rPr>
              <a:t> дождь </a:t>
            </a:r>
            <a:r>
              <a:rPr lang="ru-RU" i="1" dirty="0" smtClean="0"/>
              <a:t>— все виды метеорологических осадков : </a:t>
            </a:r>
            <a:r>
              <a:rPr lang="ru-RU" i="1" dirty="0" smtClean="0"/>
              <a:t>дождь,</a:t>
            </a:r>
            <a:r>
              <a:rPr lang="ru-RU" i="1" dirty="0" smtClean="0"/>
              <a:t> </a:t>
            </a:r>
            <a:r>
              <a:rPr lang="ru-RU" i="1" dirty="0" smtClean="0"/>
              <a:t>снег,</a:t>
            </a:r>
            <a:r>
              <a:rPr lang="ru-RU" i="1" dirty="0" smtClean="0"/>
              <a:t> </a:t>
            </a:r>
            <a:r>
              <a:rPr lang="ru-RU" i="1" dirty="0" smtClean="0"/>
              <a:t>град,</a:t>
            </a:r>
            <a:r>
              <a:rPr lang="ru-RU" i="1" dirty="0" smtClean="0"/>
              <a:t> </a:t>
            </a:r>
            <a:r>
              <a:rPr lang="ru-RU" i="1" dirty="0" smtClean="0"/>
              <a:t>туман, </a:t>
            </a:r>
            <a:r>
              <a:rPr lang="ru-RU" i="1" dirty="0" smtClean="0"/>
              <a:t>дождь со снегом, при котором наблюдается понижение </a:t>
            </a:r>
            <a:r>
              <a:rPr lang="ru-RU" i="1" dirty="0" err="1" smtClean="0">
                <a:hlinkClick r:id="rId2" tooltip="Водородный показатель"/>
              </a:rPr>
              <a:t>pH</a:t>
            </a:r>
            <a:r>
              <a:rPr lang="ru-RU" i="1" dirty="0" smtClean="0"/>
              <a:t> </a:t>
            </a:r>
            <a:r>
              <a:rPr lang="ru-RU" i="1" dirty="0" smtClean="0">
                <a:hlinkClick r:id="rId3" tooltip="Дождь"/>
              </a:rPr>
              <a:t>дождевых осадков</a:t>
            </a:r>
            <a:r>
              <a:rPr lang="ru-RU" i="1" dirty="0" smtClean="0"/>
              <a:t> из-за загрязнений воздуха </a:t>
            </a:r>
            <a:r>
              <a:rPr lang="ru-RU" i="1" dirty="0" smtClean="0"/>
              <a:t>кислотными осадками</a:t>
            </a:r>
            <a:r>
              <a:rPr lang="ru-RU" i="1" dirty="0" smtClean="0"/>
              <a:t> обычно : </a:t>
            </a:r>
            <a:r>
              <a:rPr lang="ru-RU" i="1" dirty="0" smtClean="0"/>
              <a:t>оксидами </a:t>
            </a:r>
            <a:r>
              <a:rPr lang="ru-RU" i="1" dirty="0" err="1" smtClean="0"/>
              <a:t>серы,оксидами</a:t>
            </a:r>
            <a:r>
              <a:rPr lang="ru-RU" i="1" dirty="0" smtClean="0"/>
              <a:t> азота.</a:t>
            </a:r>
            <a:endParaRPr lang="ru-RU" i="1" dirty="0"/>
          </a:p>
        </p:txBody>
      </p:sp>
      <p:pic>
        <p:nvPicPr>
          <p:cNvPr id="3" name="Рисунок 2" descr="ecol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0"/>
            <a:ext cx="3360542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393305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Кислотный </a:t>
            </a:r>
            <a:r>
              <a:rPr lang="ru-RU" i="1" dirty="0" smtClean="0">
                <a:solidFill>
                  <a:srgbClr val="0070C0"/>
                </a:solidFill>
              </a:rPr>
              <a:t>дождь образуется </a:t>
            </a:r>
            <a:r>
              <a:rPr lang="ru-RU" i="1" dirty="0" smtClean="0"/>
              <a:t>в результате реакции </a:t>
            </a:r>
            <a:r>
              <a:rPr lang="ru-RU" i="1" dirty="0" smtClean="0"/>
              <a:t>между водой</a:t>
            </a:r>
            <a:r>
              <a:rPr lang="ru-RU" i="1" dirty="0" smtClean="0"/>
              <a:t> и такими загрязняющими веществами, как </a:t>
            </a:r>
            <a:r>
              <a:rPr lang="ru-RU" i="1" dirty="0" smtClean="0"/>
              <a:t>Оксид серы</a:t>
            </a:r>
            <a:r>
              <a:rPr lang="ru-RU" i="1" dirty="0" smtClean="0"/>
              <a:t> и различными </a:t>
            </a:r>
            <a:r>
              <a:rPr lang="ru-RU" i="1" dirty="0" smtClean="0"/>
              <a:t>оксидами азота. </a:t>
            </a:r>
            <a:r>
              <a:rPr lang="ru-RU" i="1" dirty="0" smtClean="0"/>
              <a:t>Эти вещества выбрасываются в </a:t>
            </a:r>
            <a:r>
              <a:rPr lang="ru-RU" i="1" dirty="0" smtClean="0"/>
              <a:t>атмосферу автомобильным транспортом, </a:t>
            </a:r>
            <a:r>
              <a:rPr lang="ru-RU" i="1" dirty="0" smtClean="0"/>
              <a:t>в результате деятельности </a:t>
            </a:r>
            <a:r>
              <a:rPr lang="ru-RU" i="1" dirty="0" smtClean="0"/>
              <a:t>металлургических предприятий,</a:t>
            </a:r>
            <a:r>
              <a:rPr lang="ru-RU" i="1" dirty="0" smtClean="0"/>
              <a:t> </a:t>
            </a:r>
            <a:r>
              <a:rPr lang="ru-RU" i="1" dirty="0" smtClean="0"/>
              <a:t>тепловых электростанций. </a:t>
            </a:r>
            <a:r>
              <a:rPr lang="ru-RU" i="1" dirty="0" smtClean="0"/>
              <a:t>Соединения </a:t>
            </a:r>
            <a:r>
              <a:rPr lang="ru-RU" i="1" dirty="0" smtClean="0"/>
              <a:t>серы,</a:t>
            </a:r>
            <a:r>
              <a:rPr lang="ru-RU" i="1" dirty="0" smtClean="0"/>
              <a:t> </a:t>
            </a:r>
            <a:r>
              <a:rPr lang="ru-RU" i="1" dirty="0" smtClean="0"/>
              <a:t>сульфид,</a:t>
            </a:r>
            <a:r>
              <a:rPr lang="ru-RU" i="1" dirty="0" smtClean="0"/>
              <a:t> </a:t>
            </a:r>
            <a:r>
              <a:rPr lang="ru-RU" i="1" dirty="0" smtClean="0"/>
              <a:t>самородная сера</a:t>
            </a:r>
            <a:r>
              <a:rPr lang="ru-RU" i="1" dirty="0" smtClean="0"/>
              <a:t> и другие содержатся: в </a:t>
            </a:r>
            <a:r>
              <a:rPr lang="ru-RU" i="1" dirty="0" smtClean="0"/>
              <a:t>углях</a:t>
            </a:r>
            <a:r>
              <a:rPr lang="ru-RU" i="1" dirty="0" smtClean="0"/>
              <a:t> и в </a:t>
            </a:r>
            <a:r>
              <a:rPr lang="ru-RU" i="1" dirty="0" smtClean="0"/>
              <a:t>руде(особенно </a:t>
            </a:r>
            <a:r>
              <a:rPr lang="ru-RU" i="1" dirty="0" smtClean="0"/>
              <a:t>много сульфидов в </a:t>
            </a:r>
            <a:r>
              <a:rPr lang="ru-RU" i="1" dirty="0" smtClean="0"/>
              <a:t>бурых углях, </a:t>
            </a:r>
            <a:r>
              <a:rPr lang="ru-RU" i="1" dirty="0" smtClean="0"/>
              <a:t>при </a:t>
            </a:r>
            <a:r>
              <a:rPr lang="ru-RU" i="1" dirty="0" smtClean="0"/>
              <a:t>сжигании</a:t>
            </a:r>
            <a:r>
              <a:rPr lang="ru-RU" i="1" dirty="0" smtClean="0"/>
              <a:t> или обжиге которых образуются </a:t>
            </a:r>
            <a:r>
              <a:rPr lang="ru-RU" i="1" dirty="0" smtClean="0"/>
              <a:t>летучие соединения</a:t>
            </a:r>
            <a:r>
              <a:rPr lang="ru-RU" i="1" dirty="0" smtClean="0"/>
              <a:t> — </a:t>
            </a:r>
            <a:r>
              <a:rPr lang="ru-RU" i="1" dirty="0" smtClean="0">
                <a:hlinkClick r:id="rId5" tooltip="Оксид серы IV"/>
              </a:rPr>
              <a:t>оксид серы IV</a:t>
            </a:r>
            <a:r>
              <a:rPr lang="ru-RU" i="1" dirty="0" smtClean="0"/>
              <a:t> (сернистый ангидрид), </a:t>
            </a:r>
            <a:r>
              <a:rPr lang="ru-RU" i="1" dirty="0" smtClean="0">
                <a:hlinkClick r:id="rId6" tooltip="Оксид серы VI"/>
              </a:rPr>
              <a:t>оксид серы VI</a:t>
            </a:r>
            <a:r>
              <a:rPr lang="ru-RU" i="1" dirty="0" smtClean="0"/>
              <a:t>(серный ангидрид), </a:t>
            </a:r>
            <a:r>
              <a:rPr lang="ru-RU" i="1" dirty="0" smtClean="0">
                <a:hlinkClick r:id="rId7" tooltip="Сероводород"/>
              </a:rPr>
              <a:t>сероводород</a:t>
            </a:r>
            <a:r>
              <a:rPr lang="ru-RU" i="1" dirty="0" smtClean="0"/>
              <a:t> — (образуется в малых количествах при недостаточном обжиге или неполном сгорании, при низкой температуре). Затем, вместе со </a:t>
            </a:r>
            <a:r>
              <a:rPr lang="ru-RU" i="1" dirty="0" smtClean="0"/>
              <a:t>снегом</a:t>
            </a:r>
            <a:r>
              <a:rPr lang="ru-RU" i="1" dirty="0" smtClean="0"/>
              <a:t> или </a:t>
            </a:r>
            <a:r>
              <a:rPr lang="ru-RU" i="1" dirty="0" smtClean="0"/>
              <a:t>дождем, </a:t>
            </a:r>
            <a:r>
              <a:rPr lang="ru-RU" i="1" dirty="0" smtClean="0"/>
              <a:t>они выпадают на землю.</a:t>
            </a:r>
            <a:endParaRPr lang="ru-RU" i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u="sng" dirty="0" smtClean="0">
                <a:solidFill>
                  <a:srgbClr val="0070C0"/>
                </a:solidFill>
              </a:rPr>
              <a:t>Последствия кислотных дождей.</a:t>
            </a:r>
          </a:p>
          <a:p>
            <a:pPr algn="ctr"/>
            <a:endParaRPr lang="ru-RU" sz="2000" i="1" u="sng" dirty="0" smtClean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ru-RU" sz="2000" i="1" u="sng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39239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Кислотный дождь </a:t>
            </a:r>
            <a:r>
              <a:rPr lang="ru-RU" i="1" dirty="0" smtClean="0">
                <a:solidFill>
                  <a:srgbClr val="00B050"/>
                </a:solidFill>
              </a:rPr>
              <a:t>оказывает отрицательное воздействие </a:t>
            </a:r>
            <a:r>
              <a:rPr lang="ru-RU" i="1" dirty="0" smtClean="0"/>
              <a:t>на </a:t>
            </a:r>
            <a:r>
              <a:rPr lang="ru-RU" i="1" dirty="0" smtClean="0"/>
              <a:t>водоемы.</a:t>
            </a:r>
          </a:p>
          <a:p>
            <a:r>
              <a:rPr lang="ru-RU" b="1" i="1" dirty="0" smtClean="0"/>
              <a:t>Выделяют три стадии </a:t>
            </a:r>
            <a:r>
              <a:rPr lang="ru-RU" i="1" dirty="0" smtClean="0"/>
              <a:t>воздействия кислотных дождей на </a:t>
            </a:r>
            <a:r>
              <a:rPr lang="ru-RU" i="1" dirty="0" smtClean="0"/>
              <a:t>водоемы: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Начальная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кислотность повышается до </a:t>
            </a:r>
            <a:r>
              <a:rPr lang="ru-RU" i="1" dirty="0" err="1" smtClean="0"/>
              <a:t>рН</a:t>
            </a:r>
            <a:r>
              <a:rPr lang="ru-RU" i="1" dirty="0" smtClean="0"/>
              <a:t> </a:t>
            </a:r>
            <a:r>
              <a:rPr lang="ru-RU" i="1" dirty="0" smtClean="0"/>
              <a:t>5.5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кислотность достигает </a:t>
            </a:r>
            <a:r>
              <a:rPr lang="ru-RU" i="1" dirty="0" err="1" smtClean="0"/>
              <a:t>рН</a:t>
            </a:r>
            <a:r>
              <a:rPr lang="ru-RU" i="1" dirty="0" smtClean="0"/>
              <a:t> </a:t>
            </a:r>
            <a:r>
              <a:rPr lang="ru-RU" i="1" dirty="0" smtClean="0"/>
              <a:t>4.5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Эти токсичные металлы представляют опасность для здоровья человека</a:t>
            </a:r>
            <a:r>
              <a:rPr lang="ru-RU" i="1" dirty="0" smtClean="0"/>
              <a:t>. </a:t>
            </a:r>
            <a:r>
              <a:rPr lang="ru-RU" i="1" dirty="0" smtClean="0"/>
              <a:t>Он также уничтожает растительность на суше</a:t>
            </a:r>
            <a:r>
              <a:rPr lang="ru-RU" i="1" dirty="0" smtClean="0"/>
              <a:t>. </a:t>
            </a:r>
            <a:r>
              <a:rPr lang="ru-RU" i="1" dirty="0" smtClean="0"/>
              <a:t>Единственный способ изменить ситуацию к лучшему, по мнению многих специалистов,- это уменьшить количество вредных выбросов в атмосферу).</a:t>
            </a:r>
            <a:endParaRPr lang="ru-RU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013-035-Posledstvija-kislotnykh-dozhdej-v-prir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76672"/>
            <a:ext cx="275265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cid_rain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007768"/>
            <a:ext cx="4115735" cy="285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ledstvija_kislotnykh_dozhd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560840" cy="682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id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90" y="116632"/>
            <a:ext cx="9113610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355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Парнико́вый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эффе́кт</a:t>
            </a:r>
            <a:r>
              <a:rPr lang="ru-RU" i="1" dirty="0" smtClean="0">
                <a:solidFill>
                  <a:srgbClr val="C00000"/>
                </a:solidFill>
              </a:rPr>
              <a:t> — </a:t>
            </a:r>
            <a:r>
              <a:rPr lang="ru-RU" i="1" dirty="0" smtClean="0"/>
              <a:t>повышение </a:t>
            </a:r>
            <a:r>
              <a:rPr lang="ru-RU" i="1" dirty="0" smtClean="0"/>
              <a:t>температуры</a:t>
            </a:r>
            <a:r>
              <a:rPr lang="ru-RU" i="1" dirty="0" smtClean="0"/>
              <a:t> нижних слоёв </a:t>
            </a:r>
            <a:r>
              <a:rPr lang="ru-RU" i="1" dirty="0" smtClean="0"/>
              <a:t>атмосферы планеты</a:t>
            </a:r>
            <a:r>
              <a:rPr lang="ru-RU" i="1" dirty="0" smtClean="0"/>
              <a:t> по сравнению с </a:t>
            </a:r>
            <a:r>
              <a:rPr lang="ru-RU" i="1" dirty="0" smtClean="0"/>
              <a:t>эффективной температурой, </a:t>
            </a:r>
            <a:r>
              <a:rPr lang="ru-RU" i="1" dirty="0" smtClean="0"/>
              <a:t>то есть температурой теплового излучения планеты, наблюдаемого из космоса.</a:t>
            </a:r>
            <a:endParaRPr lang="ru-RU" i="1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7957" y="0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otolia_15731220_XS_warmin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01460"/>
            <a:ext cx="4427984" cy="3456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645024"/>
            <a:ext cx="4151131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B0F0"/>
                </a:solidFill>
                <a:latin typeface="+mj-lt"/>
              </a:rPr>
              <a:t>Природа парникового эффекта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94693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+mj-lt"/>
              </a:rPr>
              <a:t>Парниковый эффект атмосфер обусловлен их различной прозрачностью в видимом и дальнем инфракрасном диапазонах</a:t>
            </a:r>
            <a:r>
              <a:rPr lang="ru-RU" i="1" dirty="0" smtClean="0">
                <a:latin typeface="+mj-lt"/>
              </a:rPr>
              <a:t>. </a:t>
            </a:r>
            <a:r>
              <a:rPr lang="ru-RU" i="1" dirty="0" smtClean="0">
                <a:latin typeface="+mj-lt"/>
              </a:rPr>
              <a:t> Солнечный свет поглощается поверхностью планеты и её атмосферой </a:t>
            </a:r>
            <a:r>
              <a:rPr lang="ru-RU" i="1" dirty="0" smtClean="0">
                <a:latin typeface="+mj-lt"/>
              </a:rPr>
              <a:t>и </a:t>
            </a:r>
            <a:r>
              <a:rPr lang="ru-RU" i="1" dirty="0" smtClean="0">
                <a:latin typeface="+mj-lt"/>
              </a:rPr>
              <a:t>разогревает их. Нагретая поверхность планеты и атмосфера излучают в дальнем инфракрасном </a:t>
            </a:r>
            <a:r>
              <a:rPr lang="ru-RU" i="1" dirty="0" smtClean="0">
                <a:latin typeface="+mj-lt"/>
              </a:rPr>
              <a:t>диапазоне.</a:t>
            </a:r>
          </a:p>
          <a:p>
            <a:endParaRPr lang="ru-RU" i="1" dirty="0" smtClean="0">
              <a:latin typeface="+mj-lt"/>
            </a:endParaRPr>
          </a:p>
          <a:p>
            <a:r>
              <a:rPr lang="ru-RU" i="1" dirty="0" smtClean="0">
                <a:latin typeface="+mj-lt"/>
              </a:rPr>
              <a:t>Вследствие такой непрозрачности атмосфера становится хорошим теплоизолятором, что, в свою очередь, приводит к тому, что </a:t>
            </a:r>
            <a:r>
              <a:rPr lang="ru-RU" i="1" dirty="0" err="1" smtClean="0">
                <a:latin typeface="+mj-lt"/>
              </a:rPr>
              <a:t>переизлучение</a:t>
            </a:r>
            <a:r>
              <a:rPr lang="ru-RU" i="1" dirty="0" smtClean="0">
                <a:latin typeface="+mj-lt"/>
              </a:rPr>
              <a:t> поглощённой солнечной энергии в космическое пространство происходит в верхних холодных слоях атмосферы.</a:t>
            </a:r>
            <a:endParaRPr lang="ru-RU" i="1" dirty="0" smtClean="0">
              <a:latin typeface="+mj-lt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5699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B0F0"/>
                </a:solidFill>
                <a:latin typeface="+mj-lt"/>
              </a:rPr>
              <a:t>Влияние парникового эффекта на климат планет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77072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+mj-lt"/>
              </a:rPr>
              <a:t>Степень влияния парникового эффекта на приповерхностные температуры планет (при оптической толщине атмосферы &lt; 1) зависит от оптической плотности парниковых газов и, соответственно, их парциального давления у поверхности планеты. </a:t>
            </a:r>
            <a:r>
              <a:rPr lang="ru-RU" b="1" i="1" dirty="0" smtClean="0">
                <a:latin typeface="+mj-lt"/>
              </a:rPr>
              <a:t>Таким образом</a:t>
            </a:r>
            <a:r>
              <a:rPr lang="ru-RU" i="1" dirty="0" smtClean="0">
                <a:latin typeface="+mj-lt"/>
              </a:rPr>
              <a:t>, парниковый эффект  наиболее выражен у планет с плотной атмосферой, составляя у Венеры ~500 K</a:t>
            </a:r>
            <a:r>
              <a:rPr lang="ru-RU" i="1" dirty="0" smtClean="0">
                <a:latin typeface="+mj-lt"/>
              </a:rPr>
              <a:t>.</a:t>
            </a:r>
          </a:p>
          <a:p>
            <a:endParaRPr lang="ru-RU" i="1" dirty="0" smtClean="0">
              <a:latin typeface="+mj-lt"/>
            </a:endParaRPr>
          </a:p>
          <a:p>
            <a:r>
              <a:rPr lang="ru-RU" i="1" dirty="0" smtClean="0">
                <a:latin typeface="+mj-lt"/>
              </a:rPr>
              <a:t>Вместе с тем следует отметить, что величина парникового эффекта зависит от количества парниковых газов в атмосферах и, соответственно, зависит от химической эволюции и изменений состава планетарных атмосфер.</a:t>
            </a:r>
            <a:endParaRPr lang="ru-RU" i="1" dirty="0">
              <a:latin typeface="+mj-lt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+mj-lt"/>
              </a:rPr>
              <a:t>Парниковый эффект и климат </a:t>
            </a:r>
            <a:r>
              <a:rPr lang="ru-RU" sz="2400" b="1" i="1" dirty="0" smtClean="0">
                <a:solidFill>
                  <a:srgbClr val="00B0F0"/>
                </a:solidFill>
                <a:latin typeface="+mj-lt"/>
              </a:rPr>
              <a:t>Земли. Последствия. </a:t>
            </a:r>
            <a:endParaRPr lang="ru-RU" sz="2400" b="1" i="1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51480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+mj-lt"/>
              </a:rPr>
              <a:t>При неизменности солнечной постоян</a:t>
            </a:r>
            <a:r>
              <a:rPr lang="ru-RU" i="1" dirty="0" smtClean="0">
                <a:latin typeface="+mj-lt"/>
              </a:rPr>
              <a:t>ной</a:t>
            </a:r>
            <a:r>
              <a:rPr lang="ru-RU" i="1" dirty="0" smtClean="0">
                <a:latin typeface="+mj-lt"/>
              </a:rPr>
              <a:t> и, соответственно, потока солнечной радиации, среднегодовые приповерхностные температуры и климат, определяются тепловым балансом Земли. Для теплового баланса выполняются условия равенства величин поглощения коротковолновой радиации и излучения длинноволновой радиации в системе Земля—атмосфера</a:t>
            </a:r>
            <a:r>
              <a:rPr lang="ru-RU" i="1" dirty="0" smtClean="0">
                <a:latin typeface="+mj-lt"/>
              </a:rPr>
              <a:t>.</a:t>
            </a:r>
          </a:p>
          <a:p>
            <a:endParaRPr lang="ru-RU" i="1" dirty="0" smtClean="0">
              <a:latin typeface="+mj-lt"/>
            </a:endParaRPr>
          </a:p>
          <a:p>
            <a:r>
              <a:rPr lang="ru-RU" i="1" dirty="0" smtClean="0">
                <a:latin typeface="+mj-lt"/>
              </a:rPr>
              <a:t>Основными </a:t>
            </a:r>
            <a:r>
              <a:rPr lang="ru-RU" i="1" dirty="0" smtClean="0">
                <a:latin typeface="+mj-lt"/>
              </a:rPr>
              <a:t>парниковыми газами, в порядке их оцениваемого воздействия на тепловой баланс Земли, </a:t>
            </a:r>
            <a:r>
              <a:rPr lang="ru-RU" i="1" dirty="0" smtClean="0">
                <a:latin typeface="+mj-lt"/>
              </a:rPr>
              <a:t>являются водяной </a:t>
            </a:r>
            <a:r>
              <a:rPr lang="ru-RU" i="1" dirty="0" smtClean="0">
                <a:latin typeface="+mj-lt"/>
              </a:rPr>
              <a:t>пар, углекислый газ, метан и </a:t>
            </a:r>
            <a:r>
              <a:rPr lang="ru-RU" i="1" dirty="0" smtClean="0">
                <a:latin typeface="+mj-lt"/>
              </a:rPr>
              <a:t>озон.</a:t>
            </a:r>
          </a:p>
          <a:p>
            <a:endParaRPr lang="ru-RU" i="1" dirty="0" smtClean="0">
              <a:latin typeface="+mj-lt"/>
            </a:endParaRPr>
          </a:p>
          <a:p>
            <a:r>
              <a:rPr lang="ru-RU" i="1" dirty="0" smtClean="0">
                <a:latin typeface="+mj-lt"/>
              </a:rPr>
              <a:t>Таким образом, климат на Земле может переходить в стадии потепления и похолодания в зависимости от изменения альбедо системы Земля — атмосфера и парникового эффекта</a:t>
            </a:r>
            <a:r>
              <a:rPr lang="ru-RU" i="1" dirty="0" smtClean="0">
                <a:latin typeface="+mj-lt"/>
              </a:rPr>
              <a:t>.</a:t>
            </a:r>
          </a:p>
          <a:p>
            <a:endParaRPr lang="ru-RU" i="1" dirty="0" smtClean="0">
              <a:latin typeface="+mj-lt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+mj-lt"/>
              </a:rPr>
              <a:t>В течение последних десятилетий наблюдается </a:t>
            </a:r>
            <a:r>
              <a:rPr lang="ru-RU" i="1" u="sng" dirty="0" smtClean="0">
                <a:solidFill>
                  <a:srgbClr val="002060"/>
                </a:solidFill>
                <a:latin typeface="+mj-lt"/>
              </a:rPr>
              <a:t>рост концентрации углекислого газа в атмосфере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680px-Climate.Indicators.0.5.MY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617640"/>
            <a:ext cx="3678539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25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9430" y="764704"/>
            <a:ext cx="4044570" cy="243427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35026" cy="6381328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136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</cp:revision>
  <dcterms:modified xsi:type="dcterms:W3CDTF">2013-11-22T19:59:34Z</dcterms:modified>
</cp:coreProperties>
</file>