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57" r:id="rId4"/>
    <p:sldId id="260" r:id="rId5"/>
    <p:sldId id="280" r:id="rId6"/>
    <p:sldId id="261" r:id="rId7"/>
    <p:sldId id="281" r:id="rId8"/>
    <p:sldId id="262" r:id="rId9"/>
    <p:sldId id="263" r:id="rId10"/>
    <p:sldId id="264" r:id="rId11"/>
    <p:sldId id="265" r:id="rId12"/>
    <p:sldId id="266" r:id="rId13"/>
    <p:sldId id="28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3" r:id="rId22"/>
    <p:sldId id="274" r:id="rId23"/>
    <p:sldId id="276" r:id="rId24"/>
    <p:sldId id="275" r:id="rId25"/>
    <p:sldId id="277" r:id="rId26"/>
    <p:sldId id="278" r:id="rId27"/>
    <p:sldId id="279" r:id="rId28"/>
    <p:sldId id="287" r:id="rId29"/>
    <p:sldId id="284" r:id="rId30"/>
    <p:sldId id="288" r:id="rId31"/>
    <p:sldId id="285" r:id="rId32"/>
    <p:sldId id="286" r:id="rId33"/>
    <p:sldId id="291" r:id="rId34"/>
    <p:sldId id="289" r:id="rId35"/>
    <p:sldId id="290" r:id="rId36"/>
    <p:sldId id="292" r:id="rId37"/>
    <p:sldId id="29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80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429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14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5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33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47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02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131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79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69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656E4-703B-4BDC-9334-A667F97534AD}" type="datetimeFigureOut">
              <a:rPr lang="ru-RU" smtClean="0"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92192-4440-4BE8-8373-4F451E37D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9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gif"/><Relationship Id="rId9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kanivbiosfera.at.ua/" TargetMode="External"/><Relationship Id="rId3" Type="http://schemas.openxmlformats.org/officeDocument/2006/relationships/hyperlink" Target="http://ukrainaincognita.com/mykolaivska-oblast/novoodeskyi-raion/pryrodnyi-zapovidnyk-elanetskyi-step" TargetMode="External"/><Relationship Id="rId7" Type="http://schemas.openxmlformats.org/officeDocument/2006/relationships/hyperlink" Target="http://pryroda.in.ua/lugansk-region/pryrodni-zapovidnyky/luhanskyy-pryrodnyy-zapovidnyk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ateka.com/uk/article/geography/nature/964" TargetMode="External"/><Relationship Id="rId11" Type="http://schemas.openxmlformats.org/officeDocument/2006/relationships/hyperlink" Target="http://allrefs.net/c12/3ur25/p81/" TargetMode="External"/><Relationship Id="rId5" Type="http://schemas.openxmlformats.org/officeDocument/2006/relationships/hyperlink" Target="http://ukrainaincognita.com/ivano-frankivska-oblast/nadvirnyanskyi-raion/nadvirna/pryrodnyi-zapovidnyk-gorgany" TargetMode="External"/><Relationship Id="rId10" Type="http://schemas.openxmlformats.org/officeDocument/2006/relationships/hyperlink" Target="http://ukrainaincognita.com/pryroda/zapovidnyky/kazantypskyi-pryrodnyi-zapovidnyk" TargetMode="External"/><Relationship Id="rId4" Type="http://schemas.openxmlformats.org/officeDocument/2006/relationships/hyperlink" Target="http://ukrainaincognita.com/pryrodno-zapovidnyi-fond/dniprovsko-orilskyi-pryrodnyi-zapovidnyk" TargetMode="External"/><Relationship Id="rId9" Type="http://schemas.openxmlformats.org/officeDocument/2006/relationships/hyperlink" Target="http://reftrend.ru/20386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Зелень, Природа, макро, листик, капля, растения, фон обои, фото, картинк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315416"/>
            <a:ext cx="7772400" cy="1470025"/>
          </a:xfrm>
        </p:spPr>
        <p:txBody>
          <a:bodyPr/>
          <a:lstStyle/>
          <a:p>
            <a:r>
              <a:rPr lang="ru-RU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Запо</a:t>
            </a:r>
            <a:r>
              <a:rPr lang="uk-UA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відники</a:t>
            </a:r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України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5916" y="5177408"/>
            <a:ext cx="5968752" cy="1680592"/>
          </a:xfrm>
        </p:spPr>
        <p:txBody>
          <a:bodyPr>
            <a:normAutofit lnSpcReduction="10000"/>
          </a:bodyPr>
          <a:lstStyle/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Підготувала:</a:t>
            </a:r>
          </a:p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Учениця 11-А класу</a:t>
            </a:r>
          </a:p>
          <a:p>
            <a:r>
              <a:rPr lang="uk-UA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Коваль Олена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34" name="Picture 10" descr="20 Червня 2009 - МГЕО &quot;Наш дім - Маняв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86967"/>
            <a:ext cx="3528392" cy="422446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1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14602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8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4392488" cy="30963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на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прилеглих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територіях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зафіксовано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174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хребетнихтваринного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світу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(птахи 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Aves – 104,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Mammalia – 42,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Pisces – 12,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Amphibia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9,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Reptilia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- 6,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круглороті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Hyperoartia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1). 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 них 33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видизанесені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 91 вид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знаходяться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особливою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охороною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Бернською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Конвенцією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 вид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незадовільним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станом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збереження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захищені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Боннською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Конвенцією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7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МСОП, 4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Червонного 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списку.</a:t>
            </a:r>
          </a:p>
          <a:p>
            <a:pPr marL="0" indent="0">
              <a:buNone/>
            </a:pP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Тут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збереглися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мало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змінені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місця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існування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найуразливіших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крупних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оленя 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благородного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сарни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ведмедя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бурого 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вовка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Різноманітною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фауна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безхребетнихтварин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(1077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найчисленнішоюгрупою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комахи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Тваринний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світ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тісно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пов’язаний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висотними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рослинними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поясами, тому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значна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частка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характерні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для  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хвойних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лісів</a:t>
            </a:r>
            <a:r>
              <a:rPr lang="uk-UA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типові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широколистих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лісів</a:t>
            </a:r>
            <a:r>
              <a:rPr lang="ru-RU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З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субальпійським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поясом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екологічно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пов’язані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тільки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нориця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снігова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9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тинівка</a:t>
            </a:r>
            <a:r>
              <a:rPr lang="ru-RU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9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альпійська</a:t>
            </a:r>
            <a:r>
              <a:rPr lang="en-US" sz="49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49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 descr="Фотографии заповедников и национальных парков - gorga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164"/>
            <a:ext cx="4319468" cy="25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паты - Карпаты и дунайские равнины - Фотографии растений - Местообитания - Плантари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88" y="620688"/>
            <a:ext cx="4366838" cy="338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олючник бесстебельный - Carlina acaulis - Изображение растения - Плантариу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88" y="3560280"/>
            <a:ext cx="4366838" cy="301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риродные фоны для коллажей &quot; RandL.ru - Все о графике, phot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Дніпровсько-Орільський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252" y="836712"/>
            <a:ext cx="9018748" cy="187220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Дніпровсько-Орільський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Дніпропетровській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області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Тут весело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хлюпоче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Оріль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тут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унікальний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рослинний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тваринний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світ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створено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базі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загальнозоологічного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орнітологічного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заказників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Таромський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уступ» та «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Обухівські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плавні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Дніпровсько-Орільський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своєрідний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острів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майже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незміненої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дикої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оточенні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агроіндустріального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ландшафту і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ніби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затиснутий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між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двома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містами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Дніпропетровськом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Дніпродзержинськом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340" name="Picture 4" descr="Україна. Дніпропетровська обла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760" y="2852936"/>
            <a:ext cx="5715000" cy="380047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3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154" y="899220"/>
            <a:ext cx="8820472" cy="504056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рослинному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покриві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переважають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89 %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належать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довготривалозаплавних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З них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найпоширенішими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дубові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татарськокленові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переважанням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яглиці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конвалії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зараз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зростають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зірочник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розхідник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шорсткий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маруна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щиткова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грястиця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збірна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медунка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темна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фіалка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дивна.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Крім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дубових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незначні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займають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верби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тополі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осокора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вільхи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рослинному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покриві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становлять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угруповання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Зеленої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діброви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татарськокленові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формація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ковили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угруповання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сальвінії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плаваючої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водяного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горіха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плаваючого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куширу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донського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латаття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глечиків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жовтих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Флора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представлена 731 видом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34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25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З них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 13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саме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болотний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шоломоносний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коручка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болотна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тюльпан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дібровний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рястка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Буше, шафран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сітчастий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сон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чорніючий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водяний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горіх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плаваючий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сальвінія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плаваюча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пальчатокорінник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травневий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 – 3: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жовтозілля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козельці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кушир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донський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межах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охороняють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64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Дніпропетровської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області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Днепровско-Орельский природный заповедник Украина Инкогни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138937" cy="293616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Днепровско-Орельский природный заповедник - Днепропетровск К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42" y="116632"/>
            <a:ext cx="4574030" cy="345762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Али Баба: Днепровско-Орельский природный заповед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1" y="3196816"/>
            <a:ext cx="3958471" cy="318451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Озеро Солоне. Дніпровсько-Орільський заповідни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42" y="3419499"/>
            <a:ext cx="4718046" cy="282675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46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171400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8639"/>
            <a:ext cx="4608512" cy="619268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Загальна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фауни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зареєстрованих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становить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2000,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162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6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9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45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найрізноманітнішими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комахи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час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інвентаризації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фауни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відзначено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1500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24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молюсків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92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3 – губок, 3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кишковопорожнинних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акваторій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30 %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загальної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обумовила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багатство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водойм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живуть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як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ялець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бобирець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підуст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синець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чехоня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миньок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колючка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триголкова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входять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Червоного списку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Дніпропетровської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області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трапляється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стерлядь – вид, занесений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Для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умови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оптимальними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живуть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тритон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гребінчастий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жерлянка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червоночерева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часничниця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ропуха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зелена, квакша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жаба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гостроморда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трапляються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черепаха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болотяна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ящірка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прудка,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вуж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водяний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мідянка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гадюка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 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сьогодні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парку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відзначено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До них належать орлан-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білохвіст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скопа,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змієїд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гоголь, чернь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білоока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коловодник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ставковий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кулик-сорока та журавель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сірий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комах: совка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розкішна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бражник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дубовий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ведмедиця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дозорець-імператор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жужелиця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угорська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жук-олень,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ксилокопа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пістрянка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весела,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подалірій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сколія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цератофій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багаторогий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загалом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18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314" name="Picture 2" descr="ЗЕМНОВОДНІ - СВІТ ТВАРИН - Фотоальбом - Сайт Вадима Маню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70838"/>
            <a:ext cx="4155535" cy="295780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АВУКИ. - СВІТ ТВАРИН - Фотоальбом - Сайт Вадима Маню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19500"/>
            <a:ext cx="4155535" cy="310694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5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обои на рабочий стол - зеле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аповідник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Єланецький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степ»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32403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uk-UA" sz="18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/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чарівних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куточків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є на землях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Миколаївщини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Один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таких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60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кілометрах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міста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Миколаєва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займає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цілісну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систему балок та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прилеглих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до них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ділянок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межах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Єланецького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Новоодеського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районів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ландшафтний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державний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Єланецький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степ</a:t>
            </a:r>
            <a:r>
              <a:rPr lang="ru-RU" sz="29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був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організований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охорони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найбільшої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Північно-Західному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Причорномор’ї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ділянки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цілинного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степу і є першим та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поки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єдиним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степовим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заповідником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Правобережній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Україні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збереглися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первозданному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вигляді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ландшафти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рослини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тварини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мешкають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цих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місцях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вже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тисячі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років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  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70-х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років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минулого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століття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лишились зоопарк та «Палац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». Зоопарк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був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створений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заказнику «Роза» 1978 року за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допомогою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фахівців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з «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Асканії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Нова».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огороджена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ділянка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степу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площею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70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гектарів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де в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напіввільному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стані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утримувалися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бізони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кулани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олені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плямисті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29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муфлони</a:t>
            </a:r>
            <a:r>
              <a:rPr lang="ru-RU" sz="29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15366" name="Picture 6" descr="Фотография Еланецкая степь / Найдион Роман / photographers.u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3645024"/>
            <a:ext cx="6552728" cy="305755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0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620688"/>
            <a:ext cx="8229600" cy="302433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рослинність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надзвичайно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різноманітною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проростають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запашних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трав,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переважають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лучно-степові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зареєстровано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29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водоростей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14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зростає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    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 17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ковили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волосиста,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Лессінга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найкрасивіша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вузьколиста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астрагал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шерстистоквітковий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брандушка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різнокольорова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шафран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сітчастий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сон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чорніючий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дрік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скіфський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), 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поширених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–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переліку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(гвоздика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ланцетна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смілка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південнобузька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карагана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скіфська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перлівка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золотолускова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інші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нараховується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33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ендемічних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(астрагал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одеський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зіновать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Скробічевського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гвоздика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прибузька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</a:t>
            </a:r>
          </a:p>
        </p:txBody>
      </p:sp>
      <p:pic>
        <p:nvPicPr>
          <p:cNvPr id="16386" name="Picture 2" descr="http://laginlib.org.ua/mykolaiv/turystychna/foto/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80928"/>
            <a:ext cx="4860032" cy="364502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Девясил мечелистный - Inula ensifolia - Изображение растения - Плантариу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0928"/>
            <a:ext cx="2952328" cy="364502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535118"/>
            <a:ext cx="4968552" cy="656629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представників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фауни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половини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птахи,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120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облаштовує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свої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гнізда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Домінують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жайворонок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польовий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щеврик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польовий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численними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чекан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лучний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славка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вівсянка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садова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припутень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інші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трапляються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сиворакша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кам'янка-танцюристка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шпак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рожевий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лежень.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Ще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одна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особливість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тваринного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світу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полягає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значному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поширенні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хижих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насамперед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дрібних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соколів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лунів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сов.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найближчих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околиць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мешкає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приблизно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1500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з них 158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рідкісними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потребують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третини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 до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    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Загальна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зареєстрованих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хребетних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становить 181 вид: 13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 –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142 –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22 –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З них 20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включено до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(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полози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чотирисмугий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жовточеревий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шпак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рожевий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канюк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лелека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сорокопуд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сірий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борсук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sz="3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 </a:t>
            </a:r>
          </a:p>
        </p:txBody>
      </p:sp>
      <p:pic>
        <p:nvPicPr>
          <p:cNvPr id="17410" name="Picture 2" descr="Заповідник Єланецька степ - Фотогалере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692696"/>
            <a:ext cx="3878089" cy="310515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Визначні місця району - Єланецький рай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797846"/>
            <a:ext cx="3878090" cy="289162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2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Похожие изображения / Изображение 34245 - Природа / Фабрика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8" y="0"/>
            <a:ext cx="9168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12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Казантипський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640960" cy="204482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Казантипський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унікальний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об'єкт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Геологічна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геоморфологічна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своєрідність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багатство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флори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фауни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незвична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рівнинного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Криму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збереженість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еталонних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оригінальних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самобутніх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ландшафтних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флористичних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комплексів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ставлять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один ряд з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найвизначнішими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пам'ятками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Криму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За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схемою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фізико-географічного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районування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територія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входить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Кримського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степового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краю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Південно-степової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підзони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Степової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зони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 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6" name="Picture 4" descr="Природный заповедник Казантип ::: альбом Казантип ::: ПРИРОДА &quot; Горы / море / фото 20730300 800 x 469 io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5"/>
            <a:ext cx="4752528" cy="301290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Пейзаж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276873"/>
            <a:ext cx="4794438" cy="273630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53691"/>
            <a:ext cx="4176464" cy="643111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800" dirty="0" err="1" smtClean="0"/>
              <a:t>Всього</a:t>
            </a:r>
            <a:r>
              <a:rPr lang="ru-RU" sz="3800" dirty="0" smtClean="0"/>
              <a:t> </a:t>
            </a:r>
            <a:r>
              <a:rPr lang="ru-RU" sz="3800" dirty="0"/>
              <a:t>у </a:t>
            </a:r>
            <a:r>
              <a:rPr lang="ru-RU" sz="3800" dirty="0" err="1"/>
              <a:t>флорі</a:t>
            </a:r>
            <a:r>
              <a:rPr lang="ru-RU" sz="3800" dirty="0"/>
              <a:t> </a:t>
            </a:r>
            <a:r>
              <a:rPr lang="ru-RU" sz="3800" dirty="0" err="1"/>
              <a:t>Казантипу</a:t>
            </a:r>
            <a:r>
              <a:rPr lang="ru-RU" sz="3800" dirty="0"/>
              <a:t> </a:t>
            </a:r>
            <a:r>
              <a:rPr lang="ru-RU" sz="3800" dirty="0" err="1"/>
              <a:t>налічується</a:t>
            </a:r>
            <a:r>
              <a:rPr lang="ru-RU" sz="3800" dirty="0"/>
              <a:t> 541 вид </a:t>
            </a:r>
            <a:r>
              <a:rPr lang="ru-RU" sz="3800" dirty="0" err="1"/>
              <a:t>судинних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/>
              <a:t>, </a:t>
            </a:r>
            <a:r>
              <a:rPr lang="ru-RU" sz="3800" dirty="0" err="1"/>
              <a:t>що</a:t>
            </a:r>
            <a:r>
              <a:rPr lang="ru-RU" sz="3800" dirty="0"/>
              <a:t> становить </a:t>
            </a:r>
            <a:r>
              <a:rPr lang="ru-RU" sz="3800" dirty="0" err="1"/>
              <a:t>дещо</a:t>
            </a:r>
            <a:r>
              <a:rPr lang="ru-RU" sz="3800" dirty="0"/>
              <a:t> </a:t>
            </a:r>
            <a:r>
              <a:rPr lang="ru-RU" sz="3800" dirty="0" err="1"/>
              <a:t>більше</a:t>
            </a:r>
            <a:r>
              <a:rPr lang="ru-RU" sz="3800" dirty="0"/>
              <a:t> 40% </a:t>
            </a:r>
            <a:r>
              <a:rPr lang="ru-RU" sz="3800" dirty="0" err="1"/>
              <a:t>флори</a:t>
            </a:r>
            <a:r>
              <a:rPr lang="ru-RU" sz="3800" dirty="0"/>
              <a:t> </a:t>
            </a:r>
            <a:r>
              <a:rPr lang="ru-RU" sz="3800" dirty="0" err="1"/>
              <a:t>рівнинного</a:t>
            </a:r>
            <a:r>
              <a:rPr lang="ru-RU" sz="3800" dirty="0"/>
              <a:t> </a:t>
            </a:r>
            <a:r>
              <a:rPr lang="ru-RU" sz="3800" dirty="0" err="1"/>
              <a:t>Криму</a:t>
            </a:r>
            <a:r>
              <a:rPr lang="ru-RU" sz="3800" dirty="0"/>
              <a:t> </a:t>
            </a:r>
            <a:r>
              <a:rPr lang="ru-RU" sz="3800" dirty="0" err="1"/>
              <a:t>або</a:t>
            </a:r>
            <a:r>
              <a:rPr lang="ru-RU" sz="3800" dirty="0"/>
              <a:t> </a:t>
            </a:r>
            <a:r>
              <a:rPr lang="ru-RU" sz="3800" dirty="0" err="1"/>
              <a:t>біля</a:t>
            </a:r>
            <a:r>
              <a:rPr lang="ru-RU" sz="3800" dirty="0"/>
              <a:t> 60% </a:t>
            </a:r>
            <a:r>
              <a:rPr lang="ru-RU" sz="3800" dirty="0" err="1"/>
              <a:t>флори</a:t>
            </a:r>
            <a:r>
              <a:rPr lang="ru-RU" sz="3800" dirty="0"/>
              <a:t> </a:t>
            </a:r>
            <a:r>
              <a:rPr lang="ru-RU" sz="3800" dirty="0" err="1"/>
              <a:t>Керченського</a:t>
            </a:r>
            <a:r>
              <a:rPr lang="ru-RU" sz="3800" dirty="0"/>
              <a:t> </a:t>
            </a:r>
            <a:r>
              <a:rPr lang="ru-RU" sz="3800" dirty="0" err="1"/>
              <a:t>півострова</a:t>
            </a:r>
            <a:r>
              <a:rPr lang="ru-RU" sz="3800" dirty="0"/>
              <a:t>. З них </a:t>
            </a:r>
            <a:r>
              <a:rPr lang="ru-RU" sz="3800" dirty="0" err="1"/>
              <a:t>відмічено</a:t>
            </a:r>
            <a:r>
              <a:rPr lang="ru-RU" sz="3800" dirty="0"/>
              <a:t> 3 </a:t>
            </a:r>
            <a:r>
              <a:rPr lang="ru-RU" sz="3800" dirty="0" err="1"/>
              <a:t>вузьколокальних</a:t>
            </a:r>
            <a:r>
              <a:rPr lang="ru-RU" sz="3800" dirty="0"/>
              <a:t>, 17 </a:t>
            </a:r>
            <a:r>
              <a:rPr lang="ru-RU" sz="3800" dirty="0" err="1"/>
              <a:t>кримських</a:t>
            </a:r>
            <a:r>
              <a:rPr lang="ru-RU" sz="3800" dirty="0"/>
              <a:t>, 28 </a:t>
            </a:r>
            <a:r>
              <a:rPr lang="ru-RU" sz="3800" dirty="0" err="1"/>
              <a:t>кримсько-новоросійських</a:t>
            </a:r>
            <a:r>
              <a:rPr lang="ru-RU" sz="3800" dirty="0"/>
              <a:t>, 2 </a:t>
            </a:r>
            <a:r>
              <a:rPr lang="ru-RU" sz="3800" dirty="0" err="1"/>
              <a:t>кримсько-таманські</a:t>
            </a:r>
            <a:r>
              <a:rPr lang="ru-RU" sz="3800" dirty="0"/>
              <a:t> та </a:t>
            </a:r>
            <a:r>
              <a:rPr lang="ru-RU" sz="3800" dirty="0" err="1"/>
              <a:t>понад</a:t>
            </a:r>
            <a:r>
              <a:rPr lang="ru-RU" sz="3800" dirty="0"/>
              <a:t> 50 </a:t>
            </a:r>
            <a:r>
              <a:rPr lang="ru-RU" sz="3800" dirty="0" err="1"/>
              <a:t>причорноморських</a:t>
            </a:r>
            <a:r>
              <a:rPr lang="ru-RU" sz="3800" dirty="0"/>
              <a:t> і </a:t>
            </a:r>
            <a:r>
              <a:rPr lang="ru-RU" sz="3800" dirty="0" err="1"/>
              <a:t>приазовських</a:t>
            </a:r>
            <a:r>
              <a:rPr lang="ru-RU" sz="3800" dirty="0"/>
              <a:t> </a:t>
            </a:r>
            <a:r>
              <a:rPr lang="ru-RU" sz="3800" dirty="0" err="1"/>
              <a:t>ендемів</a:t>
            </a:r>
            <a:r>
              <a:rPr lang="ru-RU" sz="3800" dirty="0"/>
              <a:t>. У </a:t>
            </a:r>
            <a:r>
              <a:rPr lang="ru-RU" sz="3800" dirty="0" err="1"/>
              <a:t>флорі</a:t>
            </a:r>
            <a:r>
              <a:rPr lang="ru-RU" sz="3800" dirty="0"/>
              <a:t> </a:t>
            </a:r>
            <a:r>
              <a:rPr lang="ru-RU" sz="3800" dirty="0" err="1"/>
              <a:t>заповідника</a:t>
            </a:r>
            <a:r>
              <a:rPr lang="ru-RU" sz="3800" dirty="0"/>
              <a:t> </a:t>
            </a:r>
            <a:r>
              <a:rPr lang="ru-RU" sz="3800" dirty="0" err="1"/>
              <a:t>зареєстровано</a:t>
            </a:r>
            <a:r>
              <a:rPr lang="ru-RU" sz="3800" dirty="0"/>
              <a:t> </a:t>
            </a:r>
            <a:r>
              <a:rPr lang="ru-RU" sz="3800" dirty="0" err="1"/>
              <a:t>також</a:t>
            </a:r>
            <a:r>
              <a:rPr lang="ru-RU" sz="3800" dirty="0"/>
              <a:t> 30 </a:t>
            </a:r>
            <a:r>
              <a:rPr lang="ru-RU" sz="3800" dirty="0" err="1"/>
              <a:t>видів</a:t>
            </a:r>
            <a:r>
              <a:rPr lang="ru-RU" sz="3800" dirty="0"/>
              <a:t> </a:t>
            </a:r>
            <a:r>
              <a:rPr lang="ru-RU" sz="3800" dirty="0" err="1"/>
              <a:t>мохоподібних</a:t>
            </a:r>
            <a:r>
              <a:rPr lang="ru-RU" sz="3800" dirty="0"/>
              <a:t>, 75 </a:t>
            </a:r>
            <a:r>
              <a:rPr lang="ru-RU" sz="3800" dirty="0" err="1"/>
              <a:t>видів</a:t>
            </a:r>
            <a:r>
              <a:rPr lang="ru-RU" sz="3800" dirty="0"/>
              <a:t> </a:t>
            </a:r>
            <a:r>
              <a:rPr lang="ru-RU" sz="3800" dirty="0" err="1"/>
              <a:t>лишайників</a:t>
            </a:r>
            <a:r>
              <a:rPr lang="ru-RU" sz="3800" dirty="0"/>
              <a:t>, 28 </a:t>
            </a:r>
            <a:r>
              <a:rPr lang="ru-RU" sz="3800" dirty="0" err="1"/>
              <a:t>видів</a:t>
            </a:r>
            <a:r>
              <a:rPr lang="ru-RU" sz="3800" dirty="0"/>
              <a:t> </a:t>
            </a:r>
            <a:r>
              <a:rPr lang="ru-RU" sz="3800" dirty="0" err="1"/>
              <a:t>водоростей</a:t>
            </a:r>
            <a:r>
              <a:rPr lang="ru-RU" sz="3800" dirty="0"/>
              <a:t>. Тут </a:t>
            </a:r>
            <a:r>
              <a:rPr lang="ru-RU" sz="3800" dirty="0" err="1"/>
              <a:t>зростають</a:t>
            </a:r>
            <a:r>
              <a:rPr lang="ru-RU" sz="3800" dirty="0"/>
              <a:t> </a:t>
            </a:r>
            <a:r>
              <a:rPr lang="ru-RU" sz="3800" dirty="0" err="1"/>
              <a:t>також</a:t>
            </a:r>
            <a:r>
              <a:rPr lang="ru-RU" sz="3800" dirty="0"/>
              <a:t> 14 </a:t>
            </a:r>
            <a:r>
              <a:rPr lang="ru-RU" sz="3800" dirty="0" err="1"/>
              <a:t>видів</a:t>
            </a:r>
            <a:r>
              <a:rPr lang="ru-RU" sz="3800" dirty="0"/>
              <a:t> </a:t>
            </a:r>
            <a:r>
              <a:rPr lang="ru-RU" sz="3800" dirty="0" err="1"/>
              <a:t>справжніх</a:t>
            </a:r>
            <a:r>
              <a:rPr lang="ru-RU" sz="3800" dirty="0"/>
              <a:t> </a:t>
            </a:r>
            <a:r>
              <a:rPr lang="ru-RU" sz="3800" dirty="0" err="1"/>
              <a:t>грибів</a:t>
            </a:r>
            <a:r>
              <a:rPr lang="ru-RU" sz="3800" dirty="0"/>
              <a:t>.</a:t>
            </a:r>
          </a:p>
          <a:p>
            <a:pPr marL="0" indent="0">
              <a:buNone/>
            </a:pPr>
            <a:r>
              <a:rPr lang="ru-RU" sz="3800" dirty="0"/>
              <a:t>До </a:t>
            </a:r>
            <a:r>
              <a:rPr lang="ru-RU" sz="3800" dirty="0" err="1"/>
              <a:t>Червоної</a:t>
            </a:r>
            <a:r>
              <a:rPr lang="ru-RU" sz="3800" dirty="0"/>
              <a:t> книги </a:t>
            </a:r>
            <a:r>
              <a:rPr lang="ru-RU" sz="3800" dirty="0" err="1"/>
              <a:t>України</a:t>
            </a:r>
            <a:r>
              <a:rPr lang="ru-RU" sz="3800" dirty="0"/>
              <a:t> </a:t>
            </a:r>
            <a:r>
              <a:rPr lang="ru-RU" sz="3800" dirty="0" err="1"/>
              <a:t>занесені</a:t>
            </a:r>
            <a:r>
              <a:rPr lang="ru-RU" sz="3800" dirty="0"/>
              <a:t> 25 </a:t>
            </a:r>
            <a:r>
              <a:rPr lang="ru-RU" sz="3800" dirty="0" err="1"/>
              <a:t>видів</a:t>
            </a:r>
            <a:r>
              <a:rPr lang="ru-RU" sz="3800" dirty="0"/>
              <a:t>, </a:t>
            </a:r>
            <a:r>
              <a:rPr lang="ru-RU" sz="3800" dirty="0" err="1"/>
              <a:t>що</a:t>
            </a:r>
            <a:r>
              <a:rPr lang="ru-RU" sz="3800" dirty="0"/>
              <a:t> </a:t>
            </a:r>
            <a:r>
              <a:rPr lang="ru-RU" sz="3800" dirty="0" err="1"/>
              <a:t>зростають</a:t>
            </a:r>
            <a:r>
              <a:rPr lang="ru-RU" sz="3800" dirty="0"/>
              <a:t> у </a:t>
            </a:r>
            <a:r>
              <a:rPr lang="ru-RU" sz="3800" dirty="0" err="1"/>
              <a:t>заповіднику</a:t>
            </a:r>
            <a:r>
              <a:rPr lang="ru-RU" sz="3800" dirty="0"/>
              <a:t>: </a:t>
            </a:r>
            <a:r>
              <a:rPr lang="ru-RU" sz="3800" dirty="0" err="1"/>
              <a:t>фіалка</a:t>
            </a:r>
            <a:r>
              <a:rPr lang="ru-RU" sz="3800" dirty="0"/>
              <a:t> </a:t>
            </a:r>
            <a:r>
              <a:rPr lang="ru-RU" sz="3800" dirty="0" err="1"/>
              <a:t>біла</a:t>
            </a:r>
            <a:r>
              <a:rPr lang="ru-RU" sz="3800" dirty="0"/>
              <a:t>, катран </a:t>
            </a:r>
            <a:r>
              <a:rPr lang="ru-RU" sz="3800" dirty="0" err="1"/>
              <a:t>мітрідатський</a:t>
            </a:r>
            <a:r>
              <a:rPr lang="ru-RU" sz="3800" dirty="0"/>
              <a:t>, </a:t>
            </a:r>
            <a:r>
              <a:rPr lang="ru-RU" sz="3800" dirty="0" err="1"/>
              <a:t>чебрець</a:t>
            </a:r>
            <a:r>
              <a:rPr lang="ru-RU" sz="3800" dirty="0"/>
              <a:t> </a:t>
            </a:r>
            <a:r>
              <a:rPr lang="ru-RU" sz="3800" dirty="0" err="1"/>
              <a:t>прибережний</a:t>
            </a:r>
            <a:r>
              <a:rPr lang="ru-RU" sz="3800" dirty="0"/>
              <a:t>, </a:t>
            </a:r>
            <a:r>
              <a:rPr lang="ru-RU" sz="3800" dirty="0" err="1"/>
              <a:t>волошка</a:t>
            </a:r>
            <a:r>
              <a:rPr lang="ru-RU" sz="3800" dirty="0"/>
              <a:t> </a:t>
            </a:r>
            <a:r>
              <a:rPr lang="ru-RU" sz="3800" dirty="0" err="1"/>
              <a:t>Талієва</a:t>
            </a:r>
            <a:r>
              <a:rPr lang="ru-RU" sz="3800" dirty="0"/>
              <a:t>, </a:t>
            </a:r>
            <a:r>
              <a:rPr lang="ru-RU" sz="3800" dirty="0" err="1"/>
              <a:t>офрис</a:t>
            </a:r>
            <a:r>
              <a:rPr lang="ru-RU" sz="3800" dirty="0"/>
              <a:t> </a:t>
            </a:r>
            <a:r>
              <a:rPr lang="ru-RU" sz="3800" dirty="0" err="1"/>
              <a:t>оводоносна</a:t>
            </a:r>
            <a:r>
              <a:rPr lang="ru-RU" sz="3800" dirty="0"/>
              <a:t>; мачок </a:t>
            </a:r>
            <a:r>
              <a:rPr lang="ru-RU" sz="3800" dirty="0" err="1"/>
              <a:t>жовтий</a:t>
            </a:r>
            <a:r>
              <a:rPr lang="ru-RU" sz="3800" dirty="0"/>
              <a:t>, </a:t>
            </a:r>
            <a:r>
              <a:rPr lang="ru-RU" sz="3800" dirty="0" err="1"/>
              <a:t>смілка</a:t>
            </a:r>
            <a:r>
              <a:rPr lang="ru-RU" sz="3800" dirty="0"/>
              <a:t> </a:t>
            </a:r>
            <a:r>
              <a:rPr lang="ru-RU" sz="3800" dirty="0" err="1"/>
              <a:t>Сирейщикова</a:t>
            </a:r>
            <a:r>
              <a:rPr lang="ru-RU" sz="3800" dirty="0"/>
              <a:t>, </a:t>
            </a:r>
            <a:r>
              <a:rPr lang="ru-RU" sz="3800" dirty="0" err="1"/>
              <a:t>півонія</a:t>
            </a:r>
            <a:r>
              <a:rPr lang="ru-RU" sz="3800" dirty="0"/>
              <a:t> тонколиста, астрагал </a:t>
            </a:r>
            <a:r>
              <a:rPr lang="ru-RU" sz="3800" dirty="0" err="1"/>
              <a:t>дніпровський</a:t>
            </a:r>
            <a:r>
              <a:rPr lang="ru-RU" sz="3800" dirty="0"/>
              <a:t>, </a:t>
            </a:r>
            <a:r>
              <a:rPr lang="ru-RU" sz="3800" dirty="0" err="1"/>
              <a:t>чебрець</a:t>
            </a:r>
            <a:r>
              <a:rPr lang="ru-RU" sz="3800" dirty="0"/>
              <a:t> </a:t>
            </a:r>
            <a:r>
              <a:rPr lang="ru-RU" sz="3800" dirty="0" err="1" smtClean="0"/>
              <a:t>несправжньогранітний</a:t>
            </a:r>
            <a:r>
              <a:rPr lang="ru-RU" sz="3800" dirty="0" smtClean="0"/>
              <a:t>. </a:t>
            </a:r>
            <a:r>
              <a:rPr lang="ru-RU" sz="3800" dirty="0"/>
              <a:t>Тут </a:t>
            </a:r>
            <a:r>
              <a:rPr lang="ru-RU" sz="3800" dirty="0" err="1"/>
              <a:t>охороняються</a:t>
            </a:r>
            <a:r>
              <a:rPr lang="ru-RU" sz="3800" dirty="0"/>
              <a:t> </a:t>
            </a:r>
            <a:r>
              <a:rPr lang="ru-RU" sz="3800" dirty="0" err="1"/>
              <a:t>також</a:t>
            </a:r>
            <a:r>
              <a:rPr lang="ru-RU" sz="3800" dirty="0"/>
              <a:t> 4 </a:t>
            </a:r>
            <a:r>
              <a:rPr lang="ru-RU" sz="3800" dirty="0" err="1"/>
              <a:t>види</a:t>
            </a:r>
            <a:r>
              <a:rPr lang="ru-RU" sz="3800" dirty="0"/>
              <a:t> </a:t>
            </a:r>
            <a:r>
              <a:rPr lang="ru-RU" sz="3800" dirty="0" err="1"/>
              <a:t>рослин</a:t>
            </a:r>
            <a:r>
              <a:rPr lang="ru-RU" sz="3800" dirty="0"/>
              <a:t>, </a:t>
            </a:r>
            <a:r>
              <a:rPr lang="ru-RU" sz="3800" dirty="0" err="1"/>
              <a:t>занесені</a:t>
            </a:r>
            <a:r>
              <a:rPr lang="ru-RU" sz="3800" dirty="0"/>
              <a:t> до </a:t>
            </a:r>
            <a:r>
              <a:rPr lang="ru-RU" sz="3800" dirty="0" err="1"/>
              <a:t>Європейського</a:t>
            </a:r>
            <a:r>
              <a:rPr lang="ru-RU" sz="3800" dirty="0"/>
              <a:t> </a:t>
            </a:r>
            <a:r>
              <a:rPr lang="ru-RU" sz="3800" dirty="0" err="1"/>
              <a:t>червоного</a:t>
            </a:r>
            <a:r>
              <a:rPr lang="ru-RU" sz="3800" dirty="0"/>
              <a:t> списку: бурачок </a:t>
            </a:r>
            <a:r>
              <a:rPr lang="ru-RU" sz="3800" dirty="0" err="1"/>
              <a:t>чашечкоплодий</a:t>
            </a:r>
            <a:r>
              <a:rPr lang="ru-RU" sz="3800" dirty="0"/>
              <a:t>, гвоздика </a:t>
            </a:r>
            <a:r>
              <a:rPr lang="ru-RU" sz="3800" dirty="0" err="1"/>
              <a:t>ланцетна</a:t>
            </a:r>
            <a:r>
              <a:rPr lang="ru-RU" sz="3800" dirty="0"/>
              <a:t>, катран </a:t>
            </a:r>
            <a:r>
              <a:rPr lang="ru-RU" sz="3800" dirty="0" err="1"/>
              <a:t>мітрідатський</a:t>
            </a:r>
            <a:r>
              <a:rPr lang="ru-RU" sz="3800" dirty="0"/>
              <a:t> та </a:t>
            </a:r>
            <a:r>
              <a:rPr lang="ru-RU" sz="3800" dirty="0" err="1"/>
              <a:t>чебрець</a:t>
            </a:r>
            <a:r>
              <a:rPr lang="ru-RU" sz="3800" dirty="0"/>
              <a:t> </a:t>
            </a:r>
            <a:r>
              <a:rPr lang="ru-RU" sz="3800" dirty="0" err="1"/>
              <a:t>Дзевановського</a:t>
            </a:r>
            <a:r>
              <a:rPr lang="ru-RU" sz="3800" dirty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 descr="Щирица тёмная - Amaranthus hypochondriacus - Изображение растения - Плантариу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64" y="2996952"/>
            <a:ext cx="2752475" cy="366996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Хвойник двухколосковый - Ephedra distachya - Изображение растения - Плантари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20687"/>
            <a:ext cx="3335334" cy="259522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79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805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План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804" y="836712"/>
            <a:ext cx="8276659" cy="554461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-Нова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Горгани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Дніпровсько-Орільський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«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Єланецький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степ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Казантипський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Канівський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Луганський </a:t>
            </a:r>
            <a:r>
              <a:rPr lang="uk-UA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природний 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заповідник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Поліський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20688"/>
            <a:ext cx="9001000" cy="34849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менш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різноманітною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і фауна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За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попередніми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даними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зареєстровано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4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19 -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павукоподібних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429 - комах.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відмічено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188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з них 80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 вид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81 -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22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охороняються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6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списку, 35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50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підлягають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особливій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Бернською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конвенцією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червонокнижних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мізиди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аномальна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зубчаста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кріт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морський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крабтрав'яний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ембія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реліктова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ліксус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катрановий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зегрис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Евфема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пістрянка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весела, махаон,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подалірій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аврора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шовкопряд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Балліона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мегалодонт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середній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арге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Беккера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хордових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жовтопуз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полози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жовточеревий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чотирисмугий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гадюка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ходулочник, кулик-сорока,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огар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боривітер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лунь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польовий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підковоніс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великий,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тхір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світлий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482" name="Picture 2" descr="Казантипский природ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17032"/>
            <a:ext cx="370715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marussia-tour Каталог тур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3"/>
            <a:ext cx="386873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9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а листок, цветок, белые, природа, весна, лепестки, зе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Канівський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9073008" cy="24768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Ка́нівський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приро́дний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запові́дник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створений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1923 року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площею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2027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гектарів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неподалік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Канева, на правому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березі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заплавних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островах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річки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об`єднує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три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особливостями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надзаплавну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нагірну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вкриті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лісом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яри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пагорби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правому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березі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всесвітньовідомі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Канівські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геологічні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дислокації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два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заплавні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Круглик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Шелестів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Зміїні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Канівському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водосховищі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 </a:t>
            </a:r>
          </a:p>
        </p:txBody>
      </p:sp>
      <p:pic>
        <p:nvPicPr>
          <p:cNvPr id="22532" name="Picture 4" descr="Каневский природный заповед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3888431" cy="374441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96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" y="-387424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48680"/>
            <a:ext cx="504056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флорі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нараховується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990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становить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20%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флори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виявлено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170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138 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1232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справжніх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зростають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списку, 29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6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Додатку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Бернської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конвенції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9460" name="Picture 4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31249"/>
            <a:ext cx="4860031" cy="364502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Канів. Тарасова гора - Канівський запові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9177"/>
            <a:ext cx="3635895" cy="256171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Гвоздика ложнорастопыренная - Dianthus pseudosquarrosus - Изображение растения - Плантариу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7" y="4204461"/>
            <a:ext cx="3456384" cy="247181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52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983"/>
            <a:ext cx="2748045" cy="330012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311" y="147796"/>
            <a:ext cx="5052822" cy="331236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Гвоздика - род Dianthus - Изображение растения - Плантариу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41696"/>
            <a:ext cx="3456384" cy="280909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685" y="3626457"/>
            <a:ext cx="4032448" cy="302433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10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33128" y="645631"/>
            <a:ext cx="5819391" cy="623731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Багатою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фауна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районі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Канівських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дислокацій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виявлено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понад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 тис.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всього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нараховується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25 тис.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Тільки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комах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8000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36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 до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(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дибка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красотіл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пахучий, жук-олень,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вусач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великий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дубовий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джміль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бджола-тесляр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сколія-гігант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ктир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гігантський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бражник мертва голова,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ведмедиця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Гера, махаон,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поліксена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охороняється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понад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павукоподібних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200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молюсків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130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49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багатоніжок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у тому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числі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вид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полідесмус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233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53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11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8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37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1 вид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круглоротих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у тому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числі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чимало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Щороку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Дніпрі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зимує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14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особин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орлана-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білохвоста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 з 1996 року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птах почав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гніздитись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Трапляється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прольоті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лелека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Неодноразово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зустрічались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змієїд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балабан.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Круглик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велика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колонія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чаплі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 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150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гнізд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прольоті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порівняно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великій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кількості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бувають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островах велика та мала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чаплі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3556" name="Picture 4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3" y="908720"/>
            <a:ext cx="3172691" cy="237951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2" y="3645024"/>
            <a:ext cx="3207173" cy="265377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" y="4265713"/>
            <a:ext cx="2967549" cy="238946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74" y="4241304"/>
            <a:ext cx="2891545" cy="238946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66" y="107860"/>
            <a:ext cx="2896354" cy="220058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3" y="116632"/>
            <a:ext cx="2976682" cy="220941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935" y="107860"/>
            <a:ext cx="3110739" cy="220935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46" y="2325984"/>
            <a:ext cx="3177401" cy="193972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5" y="2317212"/>
            <a:ext cx="2945880" cy="19485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2" name="Picture 16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70" y="4265713"/>
            <a:ext cx="3160395" cy="238063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 descr="Канівський природний заповідни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674" y="2317212"/>
            <a:ext cx="2891545" cy="193966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Природа &quot; Страница 161 &quot; Rylik.ru - сайт графики и дизайна. Скачать клипарт, футажи, журналы, программы, скрап-наборы, уроки, в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23328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центральній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Головної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гряди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гір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До складу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входять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лісництв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Роздольненська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орнітологічна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філія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Лебедячі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".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Загальна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становить 44 175 га,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9 612 га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акваторія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Каркінітської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затоки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моря, в тому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числі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- 52 га,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безпосередньо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прилягають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орнітологічної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філії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Лебедячі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острови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". 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природного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перебуває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Каркінітський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орнітологічний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заказник водно-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болотних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угідь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загальнодержавного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значення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площею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акваторії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24 646 га.</a:t>
            </a:r>
          </a:p>
        </p:txBody>
      </p:sp>
      <p:pic>
        <p:nvPicPr>
          <p:cNvPr id="26628" name="Picture 4" descr="Крымский природный заповедник - Мир интересные места - досто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2936"/>
            <a:ext cx="5222354" cy="360040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59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79031"/>
            <a:ext cx="4680520" cy="60486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ростуть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1165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183 -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341 -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138 -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водоростей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190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справжніх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флорі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налічується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89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ендеміків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них: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аденофора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приворотні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найжорстковолосий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Стевена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цибуля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збільшена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романи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яйлинський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однокошиковий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неплідний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волошки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напівзаконна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наслідувальна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кизильник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глоди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рогоплідний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крупка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витягнутостовпчикова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охороняються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29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зокрема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еремур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кизильник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соболевскія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сибірська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чебрець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Дзевановського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лагозерис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пурпуровий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червоноголовий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прангос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трироздільний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9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охороняються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Бернською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конвенцією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ростуть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надбородник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безлистий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астранція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булатки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великоквіткова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довголиста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білоцвіт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літній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гронянка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півмісяцева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дельфіній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Палласа,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зозулинці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блощичний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блідий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пурпуровий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салеповий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чоловічий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волосиста,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каменелюбна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найкрасивіша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любка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зеленоцвітна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смілка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яйлинська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сон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холодок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прибережний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тис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ягідний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шафрани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вузьколистий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гарний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яловець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смердючий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грифола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листянолісова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спарасис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кучерявий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рижик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22" name="Picture 2" descr="Крымский природный заповедник - Мир интересные места - достопримечательности - О ТУРИЗМЕ - Заметки - stav-g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21246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Крымский природный запове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212468" cy="273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08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Крымский природный заповед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39"/>
            <a:ext cx="42295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Крымский природный запове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625503"/>
            <a:ext cx="4025682" cy="29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Крымский природный заповедн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88640"/>
            <a:ext cx="4025681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Крымский природный заповедни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4" y="3625503"/>
            <a:ext cx="4212468" cy="297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Крымский природный заповедни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81" y="1848123"/>
            <a:ext cx="2369840" cy="35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6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7"/>
            <a:ext cx="9036496" cy="36004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списку, і 52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Фауна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надзвичайно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різноманітна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налічує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близько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8000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проте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повна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інвентаризація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здійснена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гірсько-лісовій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безхребетних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абсолютна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більшість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належить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класу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комах.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великих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ракоподібних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верхів'ях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річок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прісноводний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краб.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хребетних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160 -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10 -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6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аборигенних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річках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водяться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форель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струмкова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марена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пічкур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головень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бистрянка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Особливо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цінною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марена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ендемічний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вид,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річках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висоті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300-500 м над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рівнем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моря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гірсько-лісовій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кажанів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популяції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кримського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підвиду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оленя благородного. За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минулі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десятиліття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розселено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метою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акліматизації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1000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особин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цього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виду.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Поширені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козуля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акліматизовані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муфлон і кабан дикий.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9698" name="Picture 2" descr="Крымский природный заповед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9501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Life on Photo - Part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248" y="3419502"/>
            <a:ext cx="446449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3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Листья, растение, зеленый, фон, размытость обои, фото, картинк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9" y="0"/>
            <a:ext cx="9165349" cy="68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Асканія</a:t>
            </a:r>
            <a:r>
              <a:rPr lang="ru-RU" sz="4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-Нова</a:t>
            </a:r>
            <a:endParaRPr lang="ru-RU" sz="48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3402630" cy="5940361"/>
          </a:xfrm>
        </p:spPr>
        <p:txBody>
          <a:bodyPr>
            <a:normAutofit fontScale="70000" lnSpcReduction="20000"/>
          </a:bodyPr>
          <a:lstStyle/>
          <a:p>
            <a:pPr marL="0" indent="0" fontAlgn="base">
              <a:buNone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-Нова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"—держа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вний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заснова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ний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 1874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році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Фрідріхом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Фальц-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Фейном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 fontAlgn="base"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смт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-Нова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Чаплинсь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кого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району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Херсонської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області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відкіля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колишня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назва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Чаплі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").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 fontAlgn="base">
              <a:buNone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Площа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складає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33 307,6 га, з них 11 054 га — "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абсолю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тно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степова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зона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 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Територія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відника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розділена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три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великі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нерізко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відокремлені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одна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одної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: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Північну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Ве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ликий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Чапельський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 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28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Південну</a:t>
            </a: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sz="28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4" name="Picture 6" descr="Заповедник &quot;Аскания-Нова&quot;: Зверинец без клеток Online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42" y="908720"/>
            <a:ext cx="4032449" cy="302433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олшебная Аскания-Нова - Весна - Украина. Фотофакты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4079456" cy="288031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артины - Фоны и узоры - Зеленая свежесть - Печать фотообоев в Северодвинске, Архангельс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19"/>
            <a:ext cx="9144000" cy="68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Луганський природний заповідник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33843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dirty="0" smtClean="0"/>
              <a:t>	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Луганський природний заповідник (до 1992 р. — Луганський державний заповідник) розташований у Луганській області і скла дається з чотирьох філіалів:</a:t>
            </a:r>
            <a:r>
              <a:rPr lang="uk-UA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Станично-Луганський</a:t>
            </a:r>
            <a:r>
              <a:rPr lang="uk-UA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Стрільцівський степ</a:t>
            </a:r>
            <a:r>
              <a:rPr lang="uk-UA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Провальський степ</a:t>
            </a:r>
            <a:r>
              <a:rPr lang="uk-UA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Трьохізбенський степ</a:t>
            </a:r>
          </a:p>
          <a:p>
            <a:pPr marL="0" indent="0">
              <a:buNone/>
            </a:pPr>
            <a:r>
              <a:rPr lang="uk-UA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3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 площа заповідника 5403,0 га. Філіали заповідника репрезентують усі основні типи ландшафтів, рослинності і фауністичних комплексів та являються ключовими об ́єктами збереження та дослідження природних комплексів сходу України. Заповідник підпорядковується Національній академії наук України.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2772" name="Picture 4" descr="TuristUA.com : Достопримечательности в Луганске, Украина - о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2" y="3284984"/>
            <a:ext cx="5667375" cy="335280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4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Рослини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4752528" cy="633670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Загальна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флори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нараховує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1862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з них флора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- 1135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мохоподібних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- 30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зелених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водоростей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- 178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- 25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зростають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494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флорі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нараховується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186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ендемічних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Луганському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природному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охороняються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15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списку, 41 вид, занесений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4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Додатку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1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Бернської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конвенції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Зеленої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занесено 15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рослинних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угруповань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з них - 12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степових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3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водних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8676" name="Picture 4" descr="Солончаковая астра паннонская - Tripolium pannonicum - Изображение растения - Плантариу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91" y="3549171"/>
            <a:ext cx="3411748" cy="314930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Синеголовник плоский - Eryngium planum - Изображение растения - Плантари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83396"/>
            <a:ext cx="3024336" cy="306866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Тварини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760" y="692696"/>
            <a:ext cx="8784976" cy="233285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Загальна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кількість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фауни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нараховує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приблизно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2634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у тому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числі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павукоподібних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орієнтовно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250, комах - 2000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З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хребетних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тут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мешкають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1 вид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круглоротих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46 -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9 -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10 -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245 -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66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З них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списку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віднесено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28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до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- 102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196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належать до тих,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підлягають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особливій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охороні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згідно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Бернською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конвенцією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7650" name="Picture 2" descr="О ЗАПОВЕДНИ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14383"/>
            <a:ext cx="4896544" cy="276417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Синеголовник плоский - Eryngium planum - Изображение растения - Плантари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08920"/>
            <a:ext cx="3327090" cy="331236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5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Разрешение 1136x640, абстракция, Зеленый фон, нежность, уже 5610-я картинка в базе zwalls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Поліський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117" y="1025352"/>
            <a:ext cx="4392488" cy="583264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Поліський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північно-західній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частині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Центрального,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Житомирського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Полісся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типо­вим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і разом з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тим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унікальним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куточком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мальовничої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поліської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межиріччі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річки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Уборті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притоки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Болотниці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Створений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постановою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Уряду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в 1968 р.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Територія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простяглася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площі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20 104 га на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межі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Українського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кристалічного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щита та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Прип’ятської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низо­вини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 </a:t>
            </a:r>
          </a:p>
        </p:txBody>
      </p:sp>
      <p:pic>
        <p:nvPicPr>
          <p:cNvPr id="33796" name="Picture 4" descr="Полесский природный заповедник Explore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69" y="827616"/>
            <a:ext cx="3920974" cy="280831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Полесский природный заповедник, Селез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69" y="3625731"/>
            <a:ext cx="3920974" cy="294073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7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315416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873" y="476673"/>
            <a:ext cx="5155207" cy="38884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Флора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налічує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604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вищих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139 -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десятки -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лишайників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водоростей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Надзвичайне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значення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Поліський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збереження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фітогенофонду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В межах резервату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зростає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вищих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два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козельці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смілка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литовська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Червоного Списку.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найчисленнішими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представники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родин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орхідних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плаунових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гудайєра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повзуча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пальчатокорінники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Фукса,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Траунштейнера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травневий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любка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дволиста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діфазіаструм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сплюснутий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плаун колючий,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лікоподієла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заплавна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6878" name="Picture 14" descr="Полесский природный заповедник - Автотур - Украина. Фотофакт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14660"/>
            <a:ext cx="3816424" cy="260870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0" name="Picture 16" descr="Поліський природний заповідник: Фотогалере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4638"/>
            <a:ext cx="2808312" cy="374441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2" name="Picture 18" descr="Полесский природный заповедник - Автотур - Украина. Фотофакты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14660"/>
            <a:ext cx="4464496" cy="260870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2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15469"/>
            <a:ext cx="4320480" cy="630932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занесено;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лелеку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журавля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сову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бородату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сича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волохатого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сичика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горобця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глухаря,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підорлика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малого,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змієїда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борсука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горностая,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рись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європей­ську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річкову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зайця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біляка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риб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міногу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для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зайця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біляка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регіон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крайньою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південною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межею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поширення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то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гніздування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лелеки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чорного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глухаря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свідчить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про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наявність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тут глухих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лісових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масивів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куточків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справді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дикої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Є 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Європейського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списку.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Зокрема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вовчок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ліщиновий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вовк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видра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рись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деркач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мінога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мурашка руда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лісова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5842" name="Picture 2" descr="Полесский природный заповедник - Автотур - Украина. Фотофакты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592769"/>
            <a:ext cx="3168352" cy="235151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Поліський природний заповідник: Фотогалере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986" y="2095136"/>
            <a:ext cx="2448451" cy="326460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Полесский заповедник: путешествие в затерянный мир : Феер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4535777"/>
            <a:ext cx="3330205" cy="220778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Тваринний світ Поліського заповідника Полісс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075" y="2919097"/>
            <a:ext cx="2454454" cy="161668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Фільм про вовків в зоні відчуження ЧАЕС, знятий в 2011 році в Україні та Білорусі Чернобыль, Припять, зона отчуждения ЧАЭС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17" y="132364"/>
            <a:ext cx="3488904" cy="232025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Полесский государственный радиационно-экологический заповед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8" y="3894131"/>
            <a:ext cx="3672408" cy="275430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Полесский природный заповедник So-far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07" y="35337"/>
            <a:ext cx="3418995" cy="251431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Поліський природний заповідник: Тваринний світ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74" y="2275363"/>
            <a:ext cx="3501370" cy="224963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8" name="Picture 12" descr="Полесский природный заповедник : фотографии Украины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01" y="4532850"/>
            <a:ext cx="2991688" cy="204930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0" name="Picture 14" descr="ua_travels: Хижаки Поліського заповідника (є картинки не для…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17" y="4077072"/>
            <a:ext cx="2165170" cy="257136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2" name="Picture 16" descr="ua_travels: Хижаки Поліського заповідника (є картинки не для…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44" y="2060849"/>
            <a:ext cx="1663973" cy="247200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polis_jastr2.jpg Украина Инкогнита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02" y="82232"/>
            <a:ext cx="1999415" cy="242051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Полесский природный заповедник - Автотур - Украина. Фотофакты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18" y="2316874"/>
            <a:ext cx="3435152" cy="221597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71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448" y="-171400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Джерела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768" y="1052736"/>
            <a:ext cx="8640960" cy="51845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ukrainaincognita.com/mykolaivska-oblast/novoodeskyi-raion/pryrodnyi-zapovidnyk-elanetskyi-step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ukrainaincognita.com/pryrodno-zapovidnyi-fond/dniprovsko-orilskyi-pryrodnyi-zapovidnyk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5"/>
              </a:rPr>
              <a:t>http://</a:t>
            </a:r>
            <a:r>
              <a:rPr lang="en-US" sz="2000" dirty="0" smtClean="0">
                <a:hlinkClick r:id="rId5"/>
              </a:rPr>
              <a:t>ukrainaincognita.com/ivano-frankivska-oblast/nadvirnyanskyi-raion/nadvirna/pryrodnyi-zapovidnyk-gorgany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6"/>
              </a:rPr>
              <a:t>http://</a:t>
            </a:r>
            <a:r>
              <a:rPr lang="en-US" sz="2000" dirty="0" smtClean="0">
                <a:hlinkClick r:id="rId6"/>
              </a:rPr>
              <a:t>uateka.com/uk/article/geography/nature/964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7"/>
              </a:rPr>
              <a:t>http://pryroda.in.ua/lugansk-region/pryrodni-zapovidnyky/luhanskyy-pryrodnyy-zapovidnyk</a:t>
            </a:r>
            <a:r>
              <a:rPr lang="en-US" sz="2000" dirty="0" smtClean="0">
                <a:hlinkClick r:id="rId7"/>
              </a:rPr>
              <a:t>/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8"/>
              </a:rPr>
              <a:t>http://kanivbiosfera.at.ua</a:t>
            </a:r>
            <a:r>
              <a:rPr lang="en-US" sz="2000" dirty="0" smtClean="0">
                <a:hlinkClick r:id="rId8"/>
              </a:rPr>
              <a:t>/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9"/>
              </a:rPr>
              <a:t>http://</a:t>
            </a:r>
            <a:r>
              <a:rPr lang="en-US" sz="2000" dirty="0" smtClean="0">
                <a:hlinkClick r:id="rId9"/>
              </a:rPr>
              <a:t>reftrend.ru/20386.html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10"/>
              </a:rPr>
              <a:t>http://</a:t>
            </a:r>
            <a:r>
              <a:rPr lang="en-US" sz="2000" dirty="0" smtClean="0">
                <a:hlinkClick r:id="rId10"/>
              </a:rPr>
              <a:t>ukrainaincognita.com/pryroda/zapovidnyky/kazantypskyi-pryrodnyi-zapovidnyk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11"/>
              </a:rPr>
              <a:t>http://allrefs.net/c12/3ur25/p81</a:t>
            </a:r>
            <a:r>
              <a:rPr lang="en-US" sz="2000" dirty="0" smtClean="0">
                <a:hlinkClick r:id="rId11"/>
              </a:rPr>
              <a:t>/</a:t>
            </a: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sz="2000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 smtClean="0"/>
          </a:p>
          <a:p>
            <a:pPr>
              <a:buFont typeface="Wingdings" panose="05000000000000000000" pitchFamily="2" charset="2"/>
              <a:buChar char="§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6632"/>
            <a:ext cx="3456384" cy="319044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Асканії-Новій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розта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шовані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один з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найбіль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півдні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штучно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вирощених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лі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старий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ботанічний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сад,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акліматизаційний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зоологічний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парк,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орні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топарк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Суха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мова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тистики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відмічає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зро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стання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тут 478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вищих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</a:p>
        </p:txBody>
      </p:sp>
      <p:pic>
        <p:nvPicPr>
          <p:cNvPr id="5130" name="Picture 10" descr="Украина, Аскания-Нова: Биосферный заповедник &quot;Аскания-Нова&quot; - любимое детище и дело всей жизни Фридриха Фальц-Фейна / Мировые Д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32" y="152722"/>
            <a:ext cx="5333476" cy="327627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94909" y="3429000"/>
            <a:ext cx="2684230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Але вона не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може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передати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різноманіття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всіх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проявів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букету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запахів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притаманних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лише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дикому степу.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Наукове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означення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досить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просте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коротке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посушливий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кострицево-ковиловий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Та степ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постійно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змінює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своє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забарвлення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 </a:t>
            </a:r>
          </a:p>
          <a:p>
            <a:endParaRPr lang="ru-RU" sz="1750" dirty="0"/>
          </a:p>
        </p:txBody>
      </p:sp>
      <p:pic>
        <p:nvPicPr>
          <p:cNvPr id="5124" name="Picture 4" descr="Аскания Нова - одно из 7 чудес Украины! / О путешествиях - Б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5"/>
            <a:ext cx="5988171" cy="346680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51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25454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6057" y="-35846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4464496" cy="597666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Переважають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тут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багаторічні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трави (51 %). До "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" занесено 13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вищих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карагана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скіфська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зіркоплідник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частуховид-ний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ковили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Лессінга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волосиста,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тюльпани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Шренка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скіфсь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-кий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волошка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Талієва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цибу-лі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Регеля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скіфська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рябчик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шаховий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зозулинець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рідкоквітковий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дворя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  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дник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крейдяний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; 3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     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ди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грибів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4 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– лишай-    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ників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Шість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квіт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кових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асканійської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авто-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хтонної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флори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занесені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   до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міжнародних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34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</a:t>
            </a:r>
            <a:r>
              <a:rPr lang="ru-RU" sz="34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    них </a:t>
            </a:r>
            <a:r>
              <a:rPr lang="ru-RU" sz="34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списків</a:t>
            </a:r>
            <a:r>
              <a:rPr lang="ru-RU" sz="34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102" name="Picture 6" descr="Надо Зна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57" y="692696"/>
            <a:ext cx="4051208" cy="303840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Украина, Аскания-Нова: Биосферный заповедник &quot;Аскания-Нова&quot; - любимое детище и дело всей жизни Фридриха Фальц-Фейна / Мировые Д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1048"/>
            <a:ext cx="4856129" cy="278671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14602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88" y="-243408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738986"/>
            <a:ext cx="4104456" cy="6002382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ru-RU" dirty="0"/>
              <a:t>	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Тваринний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світ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степу, в основному,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зберіг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свою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аборигенну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фауну, за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винятком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великих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Тут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типові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мешканці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степового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ландшафту: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малий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ховрашок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байбак, тушканчик великий,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заєць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-русак,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мишоподібні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гризуни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також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дрібні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хижаки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звичайна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лисиця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степовий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тхір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ласка.</a:t>
            </a:r>
          </a:p>
          <a:p>
            <a:pPr marL="0" indent="0" fontAlgn="base">
              <a:buNone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У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густому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травостої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мешкають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менше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1155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членистоногих, 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земноводних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плазунів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18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ссавців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в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різні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пори року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зустрічається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більше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270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з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107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залишаються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гніздування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Путешествие по Украи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9" y="738986"/>
            <a:ext cx="4488467" cy="323169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Заповедник Аскания-Нова в Украине: фото, видео, карта, история и животные Аскании-Новой. Украи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2" y="3476214"/>
            <a:ext cx="4504344" cy="304913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14602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Аскания-Нова - Хочу в пох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5313"/>
            <a:ext cx="4504418" cy="323696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Аскания Нова Поездки по Украине Коллективные поездки Главная - туристическая компания Лидер-тур, горящие тур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32275"/>
            <a:ext cx="4320480" cy="3392378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Заповедник Аскания-Нова в Украине: фото, видео, карта, история и животные Аскании-Новой. Украин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461"/>
            <a:ext cx="4032448" cy="357219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Аскания-Нов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6" y="3604464"/>
            <a:ext cx="4151658" cy="312018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0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Цветы - Одуванчик на зеленом фоне - Коллекция обоев для рабо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Горгани</a:t>
            </a:r>
            <a:endParaRPr lang="ru-RU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92697"/>
            <a:ext cx="8964488" cy="259228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</a:t>
            </a:r>
            <a:r>
              <a:rPr lang="ru-RU" sz="4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Горгани</a:t>
            </a: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 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природний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 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розташований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Надвірнянському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районі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Івано-Франківської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області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 В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адміністративно-господарському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відношенні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територія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розділена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на два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природоохоронних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науково-дослідних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відділення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Горганське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 і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Черниківське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4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Площа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: 5344,2 га,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охоронної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зони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довкола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– 3713,6 га</a:t>
            </a: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його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увійшли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ландшафтні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заказники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загальнодержавного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значення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Джурджі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 та "Садки",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урочища "Черник",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Гниляк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",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Новобудова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",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Ельми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",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Довжинець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",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Столи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".</a:t>
            </a:r>
          </a:p>
          <a:p>
            <a:pPr marL="0" indent="0">
              <a:buNone/>
            </a:pP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4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Підпорядкування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Міністерство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екології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природних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ресурсів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42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Заповідник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"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Горгани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" —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передовсім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еталонні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ділянки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зберігаються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в природному,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незміненому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вигляді</a:t>
            </a:r>
            <a:r>
              <a:rPr lang="ru-RU" sz="4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6" name="Picture 4" descr="Заповедник &quot;Горганы&quot; - уникальный уголок Карпат - цветочный портал Ваш Сад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4" y="3258941"/>
            <a:ext cx="4464496" cy="3348372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ятнистый фон, зеленый цвет на рабочий стол &quot; Тексту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3" y="-19000"/>
            <a:ext cx="9146023" cy="68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315416"/>
            <a:ext cx="82296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Рослини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548680"/>
            <a:ext cx="4752528" cy="616530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Рослинність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надає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горам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чарівної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краси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Навесні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вони  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ніжно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смарагдові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влітку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густо-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зелені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восени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всіх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відтінків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золота,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взимку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сіро-брунатні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У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заповіднику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росте 459вид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вищих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належать до 5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відділів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79родин, 270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родів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Значна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частина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ендемічні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поширені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незначній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 і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реліктові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залишки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флор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минулих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геологічних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часів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). На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заповідній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території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виявлено34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занесених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Червоної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книги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України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Загалом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раритетна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флора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заповідника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налічує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67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судинних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рослин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– 17,1%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раритетної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компоненти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Українських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Карпат і 63% – району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Ґорґан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</a:p>
          <a:p>
            <a:pPr marL="0" indent="0">
              <a:buNone/>
            </a:pP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Найбільш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рідкісними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з них є: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зозулинці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чоловічий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та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шоломоносний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зозулині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сльози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яйцевидні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язичок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зелений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лунарія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оживаюча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Із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реліктів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зустрічаються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гронянка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багатороздільна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(</a:t>
            </a:r>
            <a:r>
              <a:rPr lang="en-US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Botrychium</a:t>
            </a:r>
            <a:r>
              <a:rPr lang="en-US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multifidum</a:t>
            </a:r>
            <a:r>
              <a:rPr lang="en-US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),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страусове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перо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звичайне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блехнум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колосистий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баранець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звичайний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вовче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лико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звичайне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Серед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ендемічних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видів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-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королиця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круглолиста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тоція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карпатська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волошки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мармароська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карпатська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гвоздика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карпатська</a:t>
            </a:r>
            <a:r>
              <a:rPr lang="en-US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фіалка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4200" dirty="0" err="1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відхилена</a:t>
            </a:r>
            <a:r>
              <a:rPr lang="ru-RU" sz="4200" dirty="0" smtClean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4200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інші</a:t>
            </a:r>
            <a:r>
              <a:rPr lang="ru-RU" sz="4200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220" name="Picture 4" descr="Колокольчик раскидистый - Campanula patula - Изображение рас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7"/>
            <a:ext cx="3980096" cy="3024337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Купена мутовчатая - Polygonatum verticillatum - Изображение растения - Плантариу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1008"/>
            <a:ext cx="3384375" cy="3228124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298</Words>
  <Application>Microsoft Office PowerPoint</Application>
  <PresentationFormat>Экран (4:3)</PresentationFormat>
  <Paragraphs>101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Заповідники України</vt:lpstr>
      <vt:lpstr>План</vt:lpstr>
      <vt:lpstr>Асканія-Нова</vt:lpstr>
      <vt:lpstr>Презентация PowerPoint</vt:lpstr>
      <vt:lpstr>Рослини</vt:lpstr>
      <vt:lpstr>Тварини</vt:lpstr>
      <vt:lpstr>Презентация PowerPoint</vt:lpstr>
      <vt:lpstr>Горгани</vt:lpstr>
      <vt:lpstr>Рослини</vt:lpstr>
      <vt:lpstr>Тварини</vt:lpstr>
      <vt:lpstr>Дніпровсько-Орільський заповідник</vt:lpstr>
      <vt:lpstr>Рослини</vt:lpstr>
      <vt:lpstr>Презентация PowerPoint</vt:lpstr>
      <vt:lpstr>Тварини</vt:lpstr>
      <vt:lpstr>Заповідник «Єланецький степ»</vt:lpstr>
      <vt:lpstr>Рослини</vt:lpstr>
      <vt:lpstr>Тварини</vt:lpstr>
      <vt:lpstr>Казантипський природний заповідник</vt:lpstr>
      <vt:lpstr>Рослини</vt:lpstr>
      <vt:lpstr>Тварини</vt:lpstr>
      <vt:lpstr>Канівський природний заповідник</vt:lpstr>
      <vt:lpstr>Рослини</vt:lpstr>
      <vt:lpstr>Презентация PowerPoint</vt:lpstr>
      <vt:lpstr>Тварини</vt:lpstr>
      <vt:lpstr>Презентация PowerPoint</vt:lpstr>
      <vt:lpstr>Кримський природний заповідник</vt:lpstr>
      <vt:lpstr>Рослини</vt:lpstr>
      <vt:lpstr>Презентация PowerPoint</vt:lpstr>
      <vt:lpstr>Тварини</vt:lpstr>
      <vt:lpstr>Луганський природний заповідник</vt:lpstr>
      <vt:lpstr>Рослини</vt:lpstr>
      <vt:lpstr>Тварини</vt:lpstr>
      <vt:lpstr>Поліський природний заповідник </vt:lpstr>
      <vt:lpstr>Рослини</vt:lpstr>
      <vt:lpstr>Тварини</vt:lpstr>
      <vt:lpstr>Презентация PowerPoint</vt:lpstr>
      <vt:lpstr>Джерела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28</cp:revision>
  <dcterms:created xsi:type="dcterms:W3CDTF">2015-03-08T12:13:36Z</dcterms:created>
  <dcterms:modified xsi:type="dcterms:W3CDTF">2015-03-17T19:11:26Z</dcterms:modified>
</cp:coreProperties>
</file>