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8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F710B8-8D29-4CFD-A433-8CC58111E84A}" type="doc">
      <dgm:prSet loTypeId="urn:diagrams.loki3.com/TabbedArc+Icon" loCatId="officeonline" qsTypeId="urn:microsoft.com/office/officeart/2009/2/quickstyle/3d8" qsCatId="3D" csTypeId="urn:microsoft.com/office/officeart/2005/8/colors/accent3_2" csCatId="accent3" phldr="1"/>
      <dgm:spPr/>
      <dgm:t>
        <a:bodyPr/>
        <a:lstStyle/>
        <a:p>
          <a:endParaRPr lang="uk-UA"/>
        </a:p>
      </dgm:t>
    </dgm:pt>
    <dgm:pt modelId="{2F5EE431-BF23-4EC7-A736-1A743DA0FC25}">
      <dgm:prSet phldrT="[Текст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uk-UA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Дякую</a:t>
          </a:r>
          <a:endParaRPr lang="uk-UA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9F4B4505-AD23-41A5-8238-CDD3F135B60E}" type="parTrans" cxnId="{093EFDC1-B53F-458B-99C0-A240906E9BEC}">
      <dgm:prSet/>
      <dgm:spPr/>
      <dgm:t>
        <a:bodyPr/>
        <a:lstStyle/>
        <a:p>
          <a:endParaRPr lang="uk-UA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48C80F10-DE43-4A0C-BA66-A4FC5EF27723}" type="sibTrans" cxnId="{093EFDC1-B53F-458B-99C0-A240906E9BEC}">
      <dgm:prSet/>
      <dgm:spPr/>
      <dgm:t>
        <a:bodyPr/>
        <a:lstStyle/>
        <a:p>
          <a:endParaRPr lang="uk-UA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02290FD6-89F9-4927-A701-B607E9D0D900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uk-UA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за</a:t>
          </a:r>
          <a:endParaRPr lang="uk-UA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FDA7E57A-19DA-423E-AD69-F798927BCDFD}" type="parTrans" cxnId="{5D2E6325-E3F2-409E-AB76-2E4A55BF085C}">
      <dgm:prSet/>
      <dgm:spPr/>
      <dgm:t>
        <a:bodyPr/>
        <a:lstStyle/>
        <a:p>
          <a:endParaRPr lang="uk-UA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186DEB9D-C4F6-451A-9143-AEAB7F60FE9C}" type="sibTrans" cxnId="{5D2E6325-E3F2-409E-AB76-2E4A55BF085C}">
      <dgm:prSet/>
      <dgm:spPr/>
      <dgm:t>
        <a:bodyPr/>
        <a:lstStyle/>
        <a:p>
          <a:endParaRPr lang="uk-UA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8418A1F3-426E-43C2-8ABB-1A5DCAFDC958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uk-UA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увагу </a:t>
          </a:r>
          <a:r>
            <a:rPr lang="uk-UA" b="0" i="0" dirty="0" smtClean="0"/>
            <a:t>!</a:t>
          </a:r>
          <a:r>
            <a:rPr lang="uk-UA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 </a:t>
          </a:r>
          <a:r>
            <a:rPr lang="en-US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 </a:t>
          </a:r>
          <a:endParaRPr lang="uk-UA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D70BF216-4214-4726-86E2-8E86E21B081F}" type="parTrans" cxnId="{4C362B04-1DB4-4C0C-AA34-D2C06B19BF41}">
      <dgm:prSet/>
      <dgm:spPr/>
      <dgm:t>
        <a:bodyPr/>
        <a:lstStyle/>
        <a:p>
          <a:endParaRPr lang="uk-UA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C06CFED0-7849-4D96-A4EB-B9706CA5CF4C}" type="sibTrans" cxnId="{4C362B04-1DB4-4C0C-AA34-D2C06B19BF41}">
      <dgm:prSet/>
      <dgm:spPr/>
      <dgm:t>
        <a:bodyPr/>
        <a:lstStyle/>
        <a:p>
          <a:endParaRPr lang="uk-UA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6D5D2ED8-1478-4404-ACDD-7E25F2ED1E3D}" type="pres">
      <dgm:prSet presAssocID="{53F710B8-8D29-4CFD-A433-8CC58111E8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38583CA-0DAC-46E5-B640-4F42C1E7AF6F}" type="pres">
      <dgm:prSet presAssocID="{2F5EE431-BF23-4EC7-A736-1A743DA0FC25}" presName="twoplus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64E888E-8E59-42D2-8B6D-E9C7B50269CE}" type="pres">
      <dgm:prSet presAssocID="{02290FD6-89F9-4927-A701-B607E9D0D900}" presName="twoplu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182542B-94D1-4847-857D-E3DB19F26DB3}" type="pres">
      <dgm:prSet presAssocID="{8418A1F3-426E-43C2-8ABB-1A5DCAFDC958}" presName="twoplu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93EFDC1-B53F-458B-99C0-A240906E9BEC}" srcId="{53F710B8-8D29-4CFD-A433-8CC58111E84A}" destId="{2F5EE431-BF23-4EC7-A736-1A743DA0FC25}" srcOrd="0" destOrd="0" parTransId="{9F4B4505-AD23-41A5-8238-CDD3F135B60E}" sibTransId="{48C80F10-DE43-4A0C-BA66-A4FC5EF27723}"/>
    <dgm:cxn modelId="{5D2E6325-E3F2-409E-AB76-2E4A55BF085C}" srcId="{53F710B8-8D29-4CFD-A433-8CC58111E84A}" destId="{02290FD6-89F9-4927-A701-B607E9D0D900}" srcOrd="1" destOrd="0" parTransId="{FDA7E57A-19DA-423E-AD69-F798927BCDFD}" sibTransId="{186DEB9D-C4F6-451A-9143-AEAB7F60FE9C}"/>
    <dgm:cxn modelId="{4C362B04-1DB4-4C0C-AA34-D2C06B19BF41}" srcId="{53F710B8-8D29-4CFD-A433-8CC58111E84A}" destId="{8418A1F3-426E-43C2-8ABB-1A5DCAFDC958}" srcOrd="2" destOrd="0" parTransId="{D70BF216-4214-4726-86E2-8E86E21B081F}" sibTransId="{C06CFED0-7849-4D96-A4EB-B9706CA5CF4C}"/>
    <dgm:cxn modelId="{8E953581-3C26-42A2-B9E8-E19E9731DEB8}" type="presOf" srcId="{8418A1F3-426E-43C2-8ABB-1A5DCAFDC958}" destId="{2182542B-94D1-4847-857D-E3DB19F26DB3}" srcOrd="0" destOrd="0" presId="urn:diagrams.loki3.com/TabbedArc+Icon"/>
    <dgm:cxn modelId="{362993BF-F406-440E-9046-DED9AF655D76}" type="presOf" srcId="{53F710B8-8D29-4CFD-A433-8CC58111E84A}" destId="{6D5D2ED8-1478-4404-ACDD-7E25F2ED1E3D}" srcOrd="0" destOrd="0" presId="urn:diagrams.loki3.com/TabbedArc+Icon"/>
    <dgm:cxn modelId="{91FC594E-390F-4DBA-B9C0-FE917F1A3FB7}" type="presOf" srcId="{2F5EE431-BF23-4EC7-A736-1A743DA0FC25}" destId="{938583CA-0DAC-46E5-B640-4F42C1E7AF6F}" srcOrd="0" destOrd="0" presId="urn:diagrams.loki3.com/TabbedArc+Icon"/>
    <dgm:cxn modelId="{16A1F790-EED9-4C52-BC09-62F2D5A6DD38}" type="presOf" srcId="{02290FD6-89F9-4927-A701-B607E9D0D900}" destId="{B64E888E-8E59-42D2-8B6D-E9C7B50269CE}" srcOrd="0" destOrd="0" presId="urn:diagrams.loki3.com/TabbedArc+Icon"/>
    <dgm:cxn modelId="{09FE2DB3-6EAC-4B6E-9007-3E3C81BCF947}" type="presParOf" srcId="{6D5D2ED8-1478-4404-ACDD-7E25F2ED1E3D}" destId="{938583CA-0DAC-46E5-B640-4F42C1E7AF6F}" srcOrd="0" destOrd="0" presId="urn:diagrams.loki3.com/TabbedArc+Icon"/>
    <dgm:cxn modelId="{301B27C5-9FF8-4645-88E7-149521A789D7}" type="presParOf" srcId="{6D5D2ED8-1478-4404-ACDD-7E25F2ED1E3D}" destId="{B64E888E-8E59-42D2-8B6D-E9C7B50269CE}" srcOrd="1" destOrd="0" presId="urn:diagrams.loki3.com/TabbedArc+Icon"/>
    <dgm:cxn modelId="{C29A06CC-2B9B-4B7F-9E96-BB7891F391E4}" type="presParOf" srcId="{6D5D2ED8-1478-4404-ACDD-7E25F2ED1E3D}" destId="{2182542B-94D1-4847-857D-E3DB19F26DB3}" srcOrd="2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8583CA-0DAC-46E5-B640-4F42C1E7AF6F}">
      <dsp:nvSpPr>
        <dsp:cNvPr id="0" name=""/>
        <dsp:cNvSpPr/>
      </dsp:nvSpPr>
      <dsp:spPr>
        <a:xfrm rot="19200000">
          <a:off x="3020" y="1768668"/>
          <a:ext cx="2426196" cy="1577027"/>
        </a:xfrm>
        <a:prstGeom prst="round2Same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73660" rIns="22098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800" kern="120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Дякую</a:t>
          </a:r>
          <a:endParaRPr lang="uk-UA" sz="5800" kern="1200" dirty="0">
            <a:solidFill>
              <a:schemeClr val="accent3">
                <a:lumMod val="20000"/>
                <a:lumOff val="80000"/>
              </a:schemeClr>
            </a:solidFill>
          </a:endParaRPr>
        </a:p>
      </dsp:txBody>
      <dsp:txXfrm>
        <a:off x="104746" y="1836647"/>
        <a:ext cx="2272228" cy="1500043"/>
      </dsp:txXfrm>
    </dsp:sp>
    <dsp:sp modelId="{B64E888E-8E59-42D2-8B6D-E9C7B50269CE}">
      <dsp:nvSpPr>
        <dsp:cNvPr id="0" name=""/>
        <dsp:cNvSpPr/>
      </dsp:nvSpPr>
      <dsp:spPr>
        <a:xfrm>
          <a:off x="2749301" y="769103"/>
          <a:ext cx="2426196" cy="1577027"/>
        </a:xfrm>
        <a:prstGeom prst="round2Same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73660" rIns="22098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800" kern="120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за</a:t>
          </a:r>
          <a:endParaRPr lang="uk-UA" sz="5800" kern="1200" dirty="0">
            <a:solidFill>
              <a:schemeClr val="accent3">
                <a:lumMod val="20000"/>
                <a:lumOff val="80000"/>
              </a:schemeClr>
            </a:solidFill>
          </a:endParaRPr>
        </a:p>
      </dsp:txBody>
      <dsp:txXfrm>
        <a:off x="2826285" y="846087"/>
        <a:ext cx="2272228" cy="1500043"/>
      </dsp:txXfrm>
    </dsp:sp>
    <dsp:sp modelId="{2182542B-94D1-4847-857D-E3DB19F26DB3}">
      <dsp:nvSpPr>
        <dsp:cNvPr id="0" name=""/>
        <dsp:cNvSpPr/>
      </dsp:nvSpPr>
      <dsp:spPr>
        <a:xfrm rot="2400000">
          <a:off x="5495583" y="1768668"/>
          <a:ext cx="2426196" cy="1577027"/>
        </a:xfrm>
        <a:prstGeom prst="round2Same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73660" rIns="22098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800" kern="120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увагу </a:t>
          </a:r>
          <a:r>
            <a:rPr lang="uk-UA" sz="5800" b="0" i="0" kern="1200" dirty="0" smtClean="0"/>
            <a:t>!</a:t>
          </a:r>
          <a:r>
            <a:rPr lang="uk-UA" sz="5800" kern="120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 </a:t>
          </a:r>
          <a:r>
            <a:rPr lang="en-US" sz="5800" kern="120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 </a:t>
          </a:r>
          <a:endParaRPr lang="uk-UA" sz="5800" kern="1200" dirty="0">
            <a:solidFill>
              <a:schemeClr val="accent3">
                <a:lumMod val="20000"/>
                <a:lumOff val="80000"/>
              </a:schemeClr>
            </a:solidFill>
          </a:endParaRPr>
        </a:p>
      </dsp:txBody>
      <dsp:txXfrm>
        <a:off x="5547825" y="1836647"/>
        <a:ext cx="2272228" cy="15000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TabbedArc+Icon">
  <dgm:title val="Дуга из ярлычков"/>
  <dgm:desc val="Служит для отображения набора связанных элементов, расположенных дугой над общей областью. Лучше всего подходит для размещения небольшого количества текста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7A0A4-9C60-4FE4-B2C0-8819AEC0C496}" type="datetimeFigureOut">
              <a:rPr lang="uk-UA" smtClean="0"/>
              <a:t>10.12.2012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18DD3-38DC-405D-BDE9-4D9F76830F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1022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18DD3-38DC-405D-BDE9-4D9F76830F07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0448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18DD3-38DC-405D-BDE9-4D9F76830F07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1615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4DC8-9C8E-40A7-8D56-5C01B338341F}" type="datetimeFigureOut">
              <a:rPr lang="uk-UA" smtClean="0"/>
              <a:t>10.12.2012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579B2-FBC5-488A-8397-29BDB646C4DE}" type="slidenum">
              <a:rPr lang="uk-UA" smtClean="0"/>
              <a:t>‹#›</a:t>
            </a:fld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4DC8-9C8E-40A7-8D56-5C01B338341F}" type="datetimeFigureOut">
              <a:rPr lang="uk-UA" smtClean="0"/>
              <a:t>10.12.2012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579B2-FBC5-488A-8397-29BDB646C4D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4DC8-9C8E-40A7-8D56-5C01B338341F}" type="datetimeFigureOut">
              <a:rPr lang="uk-UA" smtClean="0"/>
              <a:t>10.12.2012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579B2-FBC5-488A-8397-29BDB646C4D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4DC8-9C8E-40A7-8D56-5C01B338341F}" type="datetimeFigureOut">
              <a:rPr lang="uk-UA" smtClean="0"/>
              <a:t>10.12.2012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579B2-FBC5-488A-8397-29BDB646C4DE}" type="slidenum">
              <a:rPr lang="uk-UA" smtClean="0"/>
              <a:t>‹#›</a:t>
            </a:fld>
            <a:endParaRPr lang="uk-U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4DC8-9C8E-40A7-8D56-5C01B338341F}" type="datetimeFigureOut">
              <a:rPr lang="uk-UA" smtClean="0"/>
              <a:t>10.12.2012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579B2-FBC5-488A-8397-29BDB646C4D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4DC8-9C8E-40A7-8D56-5C01B338341F}" type="datetimeFigureOut">
              <a:rPr lang="uk-UA" smtClean="0"/>
              <a:t>10.12.2012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579B2-FBC5-488A-8397-29BDB646C4D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4DC8-9C8E-40A7-8D56-5C01B338341F}" type="datetimeFigureOut">
              <a:rPr lang="uk-UA" smtClean="0"/>
              <a:t>10.12.2012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579B2-FBC5-488A-8397-29BDB646C4D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4DC8-9C8E-40A7-8D56-5C01B338341F}" type="datetimeFigureOut">
              <a:rPr lang="uk-UA" smtClean="0"/>
              <a:t>10.12.2012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579B2-FBC5-488A-8397-29BDB646C4D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4DC8-9C8E-40A7-8D56-5C01B338341F}" type="datetimeFigureOut">
              <a:rPr lang="uk-UA" smtClean="0"/>
              <a:t>10.12.2012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579B2-FBC5-488A-8397-29BDB646C4D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4DC8-9C8E-40A7-8D56-5C01B338341F}" type="datetimeFigureOut">
              <a:rPr lang="uk-UA" smtClean="0"/>
              <a:t>10.12.2012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579B2-FBC5-488A-8397-29BDB646C4D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4DC8-9C8E-40A7-8D56-5C01B338341F}" type="datetimeFigureOut">
              <a:rPr lang="uk-UA" smtClean="0"/>
              <a:t>10.12.2012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579B2-FBC5-488A-8397-29BDB646C4D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ACE4DC8-9C8E-40A7-8D56-5C01B338341F}" type="datetimeFigureOut">
              <a:rPr lang="uk-UA" smtClean="0"/>
              <a:t>10.12.2012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D579B2-FBC5-488A-8397-29BDB646C4DE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audio" Target="NULL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r>
              <a:rPr lang="uk-UA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Підготував:</a:t>
            </a:r>
          </a:p>
          <a:p>
            <a:pPr algn="r"/>
            <a:r>
              <a:rPr lang="uk-UA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Учень  10-А </a:t>
            </a:r>
            <a:r>
              <a:rPr lang="uk-UA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класу</a:t>
            </a:r>
          </a:p>
          <a:p>
            <a:pPr algn="r"/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Луцько</a:t>
            </a:r>
            <a:r>
              <a:rPr lang="uk-UA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ї ЗОШ № 25 </a:t>
            </a:r>
            <a:endParaRPr lang="uk-UA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uk-UA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Матвійчук Роман</a:t>
            </a:r>
            <a:endParaRPr lang="uk-UA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i="1" dirty="0" smtClean="0">
                <a:cs typeface="Angsana New" pitchFamily="18" charset="-34"/>
              </a:rPr>
              <a:t>Презентація на тему:                      </a:t>
            </a:r>
            <a:r>
              <a:rPr lang="en-US" i="1" dirty="0" smtClean="0">
                <a:latin typeface="Angsana New" pitchFamily="18" charset="-34"/>
                <a:cs typeface="Angsana New" pitchFamily="18" charset="-34"/>
              </a:rPr>
              <a:t>“</a:t>
            </a:r>
            <a:r>
              <a:rPr lang="uk-UA" i="1" dirty="0" smtClean="0">
                <a:cs typeface="Angsana New" pitchFamily="18" charset="-34"/>
              </a:rPr>
              <a:t>Історія святкування нового року</a:t>
            </a:r>
            <a:r>
              <a:rPr lang="en-US" i="1" dirty="0" smtClean="0">
                <a:latin typeface="Angsana New" pitchFamily="18" charset="-34"/>
                <a:cs typeface="Angsana New" pitchFamily="18" charset="-34"/>
              </a:rPr>
              <a:t>”</a:t>
            </a:r>
            <a:endParaRPr lang="uk-UA" i="1" dirty="0">
              <a:cs typeface="Angsana New" pitchFamily="18" charset="-34"/>
            </a:endParaRPr>
          </a:p>
        </p:txBody>
      </p:sp>
      <p:pic>
        <p:nvPicPr>
          <p:cNvPr id="4" name="Grustnaya_spokoynaya_krasivaya_muzika_bez_slov_-_Neskolko_minut_chtobi_zadumatsya_o_tom_chto_poteryali_(get-tune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182310.71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536" y="594928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505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838">
        <p14:reveal/>
      </p:transition>
    </mc:Choice>
    <mc:Fallback xmlns="">
      <p:transition spd="slow" advTm="108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  <p:extLst mod="1">
    <p:ext uri="{E180D4A7-C9FB-4DFB-919C-405C955672EB}">
      <p14:showEvtLst xmlns:p14="http://schemas.microsoft.com/office/powerpoint/2010/main">
        <p14:playEvt time="9232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4800" cy="1152128"/>
          </a:xfrm>
        </p:spPr>
        <p:txBody>
          <a:bodyPr/>
          <a:lstStyle/>
          <a:p>
            <a:pPr algn="ctr"/>
            <a:r>
              <a:rPr lang="uk-UA" cap="none" dirty="0" smtClean="0"/>
              <a:t>Зміст</a:t>
            </a:r>
            <a:endParaRPr lang="uk-UA" cap="none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1) Свято для всіх.</a:t>
            </a:r>
          </a:p>
          <a:p>
            <a:pPr marL="0" indent="0">
              <a:buNone/>
            </a:pPr>
            <a:r>
              <a:rPr lang="uk-UA" dirty="0"/>
              <a:t>2</a:t>
            </a:r>
            <a:r>
              <a:rPr lang="uk-UA" dirty="0" smtClean="0"/>
              <a:t>) </a:t>
            </a:r>
            <a:r>
              <a:rPr lang="uk-UA" sz="1800" dirty="0"/>
              <a:t>Історія та прикмети Нового </a:t>
            </a:r>
            <a:r>
              <a:rPr lang="uk-UA" sz="1800" dirty="0" smtClean="0"/>
              <a:t>Року.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3</a:t>
            </a:r>
            <a:r>
              <a:rPr lang="uk-UA" dirty="0" smtClean="0"/>
              <a:t>) Святкування на Русі.</a:t>
            </a:r>
          </a:p>
          <a:p>
            <a:pPr marL="0" indent="0">
              <a:buNone/>
            </a:pPr>
            <a:r>
              <a:rPr lang="uk-UA" dirty="0"/>
              <a:t>4</a:t>
            </a:r>
            <a:r>
              <a:rPr lang="uk-UA" dirty="0" smtClean="0"/>
              <a:t>) Святковий стіл.</a:t>
            </a:r>
          </a:p>
          <a:p>
            <a:pPr marL="0" indent="0">
              <a:buNone/>
            </a:pPr>
            <a:r>
              <a:rPr lang="uk-UA" dirty="0"/>
              <a:t>5</a:t>
            </a:r>
            <a:r>
              <a:rPr lang="uk-UA" dirty="0" smtClean="0"/>
              <a:t>) </a:t>
            </a:r>
            <a:r>
              <a:rPr lang="uk-UA" dirty="0" err="1"/>
              <a:t>З</a:t>
            </a:r>
            <a:r>
              <a:rPr lang="uk-UA" dirty="0" err="1" smtClean="0"/>
              <a:t>аключення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2957">
            <a:off x="4423239" y="2715122"/>
            <a:ext cx="2028654" cy="27503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50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1201">
        <p14:vortex dir="r"/>
      </p:transition>
    </mc:Choice>
    <mc:Fallback xmlns="">
      <p:transition spd="slow" advTm="212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5825">
            <a:off x="5554744" y="2333057"/>
            <a:ext cx="2857500" cy="2143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7251">
            <a:off x="893470" y="3451752"/>
            <a:ext cx="2721501" cy="23042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itchFamily="34" charset="0"/>
              </a:rPr>
              <a:t>Свято для всіх</a:t>
            </a:r>
            <a:endParaRPr lang="uk-UA" i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Vrind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Важко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, яка не любила б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. З </a:t>
            </a:r>
            <a:r>
              <a:rPr lang="ru-RU" dirty="0" err="1"/>
              <a:t>раннього</a:t>
            </a:r>
            <a:r>
              <a:rPr lang="ru-RU" dirty="0"/>
              <a:t> </a:t>
            </a:r>
            <a:r>
              <a:rPr lang="ru-RU" dirty="0" err="1"/>
              <a:t>дитинства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 є </a:t>
            </a:r>
            <a:r>
              <a:rPr lang="ru-RU" dirty="0" err="1"/>
              <a:t>найулюбленішим</a:t>
            </a:r>
            <a:r>
              <a:rPr lang="ru-RU" dirty="0"/>
              <a:t> </a:t>
            </a:r>
            <a:r>
              <a:rPr lang="ru-RU" dirty="0" err="1"/>
              <a:t>домашнім</a:t>
            </a:r>
            <a:r>
              <a:rPr lang="ru-RU" dirty="0"/>
              <a:t> і теплим святом для кожного з нас. Але не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знають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традиція</a:t>
            </a:r>
            <a:r>
              <a:rPr lang="ru-RU" dirty="0"/>
              <a:t> </a:t>
            </a:r>
            <a:r>
              <a:rPr lang="ru-RU" dirty="0" err="1"/>
              <a:t>святкувати</a:t>
            </a:r>
            <a:r>
              <a:rPr lang="ru-RU" dirty="0"/>
              <a:t> початок нового року </a:t>
            </a:r>
            <a:r>
              <a:rPr lang="ru-RU" dirty="0" err="1"/>
              <a:t>дійшла</a:t>
            </a:r>
            <a:r>
              <a:rPr lang="ru-RU" dirty="0"/>
              <a:t> до нас з </a:t>
            </a:r>
            <a:r>
              <a:rPr lang="ru-RU" dirty="0" err="1"/>
              <a:t>глибокої</a:t>
            </a:r>
            <a:r>
              <a:rPr lang="ru-RU" dirty="0"/>
              <a:t> </a:t>
            </a:r>
            <a:r>
              <a:rPr lang="ru-RU" dirty="0" err="1"/>
              <a:t>давнини</a:t>
            </a:r>
            <a:r>
              <a:rPr lang="ru-RU" dirty="0"/>
              <a:t>.</a:t>
            </a:r>
            <a:br>
              <a:rPr lang="ru-RU" dirty="0"/>
            </a:br>
            <a:endParaRPr lang="uk-UA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324">
            <a:off x="3707904" y="3140968"/>
            <a:ext cx="2160240" cy="21183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542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8570">
        <p14:gallery dir="l"/>
      </p:transition>
    </mc:Choice>
    <mc:Fallback xmlns="">
      <p:transition spd="slow" advTm="185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uk-UA" sz="3200" cap="none" dirty="0" smtClean="0"/>
              <a:t>Історія та прикмети Нового Року</a:t>
            </a:r>
            <a:endParaRPr lang="uk-UA" sz="3200" cap="none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484784"/>
            <a:ext cx="7924800" cy="4230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У традиційного Нового року було декілька попередників. Найпершим зимовим святом, яке почало відзначати людство, було Різдво. Як випливає зі стародавніх джерел, перші згадки про святкування Різдва Христового з'явилися ще в </a:t>
            </a:r>
            <a:r>
              <a:rPr lang="en-US" dirty="0"/>
              <a:t>II </a:t>
            </a:r>
            <a:r>
              <a:rPr lang="uk-UA" dirty="0"/>
              <a:t>столітті нашої ери. Спочатку і в Римській Імперії, і на Сході Різдво співпадало за часом з іншим релігійним святом – Хрещенням, вони відзначалися в один день.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 </a:t>
            </a:r>
            <a:r>
              <a:rPr lang="ru-RU" dirty="0" err="1"/>
              <a:t>Святкування</a:t>
            </a:r>
            <a:r>
              <a:rPr lang="ru-RU" dirty="0"/>
              <a:t> Нового року у </a:t>
            </a:r>
            <a:r>
              <a:rPr lang="ru-RU" dirty="0" err="1"/>
              <a:t>стародавніх</a:t>
            </a:r>
            <a:r>
              <a:rPr lang="ru-RU" dirty="0"/>
              <a:t> </a:t>
            </a:r>
            <a:r>
              <a:rPr lang="ru-RU" dirty="0" err="1"/>
              <a:t>народів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співпадало</a:t>
            </a:r>
            <a:r>
              <a:rPr lang="ru-RU" dirty="0"/>
              <a:t> з початком </a:t>
            </a:r>
            <a:r>
              <a:rPr lang="ru-RU" dirty="0" err="1"/>
              <a:t>відродження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 і в основному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приурочене</a:t>
            </a:r>
            <a:r>
              <a:rPr lang="ru-RU" dirty="0"/>
              <a:t> до </a:t>
            </a:r>
            <a:r>
              <a:rPr lang="ru-RU" dirty="0" err="1"/>
              <a:t>березня</a:t>
            </a:r>
            <a:r>
              <a:rPr lang="ru-RU" dirty="0"/>
              <a:t>. 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uk-UA" dirty="0"/>
              <a:t>Якщо сталося щось з людиною на Новий рік, то ж буде з ним всі дванадцять місяців;</a:t>
            </a:r>
          </a:p>
          <a:p>
            <a:pPr>
              <a:buFont typeface="Wingdings" pitchFamily="2" charset="2"/>
              <a:buChar char="Ø"/>
            </a:pPr>
            <a:r>
              <a:rPr lang="uk-UA" dirty="0"/>
              <a:t>Не роби важку і брудну роботу - інакше весь рік буде в тяжкій праці без відпочинку;</a:t>
            </a:r>
          </a:p>
          <a:p>
            <a:pPr>
              <a:buFont typeface="Wingdings" pitchFamily="2" charset="2"/>
              <a:buChar char="Ø"/>
            </a:pPr>
            <a:r>
              <a:rPr lang="uk-UA" dirty="0"/>
              <a:t>Не віддасте боргів - весь рік розплачуватися будете</a:t>
            </a:r>
            <a:r>
              <a:rPr lang="uk-UA" dirty="0" smtClean="0"/>
              <a:t>.</a:t>
            </a:r>
            <a:endParaRPr lang="uk-UA" dirty="0"/>
          </a:p>
          <a:p>
            <a:pPr marL="0" indent="0">
              <a:buNone/>
            </a:pPr>
            <a:endParaRPr lang="uk-UA" dirty="0"/>
          </a:p>
          <a:p>
            <a:pPr>
              <a:buFont typeface="Wingdings" pitchFamily="2" charset="2"/>
              <a:buChar char="Ø"/>
            </a:pPr>
            <a:endParaRPr lang="uk-U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4435119"/>
      </p:ext>
    </p:extLst>
  </p:cSld>
  <p:clrMapOvr>
    <a:masterClrMapping/>
  </p:clrMapOvr>
  <p:transition spd="slow" advTm="3378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cap="none" dirty="0" smtClean="0"/>
              <a:t>Святкування на Русі</a:t>
            </a:r>
            <a:endParaRPr lang="uk-UA" cap="none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Новий Рік на Русі завжди </a:t>
            </a:r>
            <a:r>
              <a:rPr lang="uk-UA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святували</a:t>
            </a:r>
            <a:r>
              <a:rPr lang="uk-U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з розмахом. В звичаї Нового Року неодмінно входили  гуляння – </a:t>
            </a:r>
            <a:r>
              <a:rPr lang="uk-UA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ярмакові</a:t>
            </a:r>
            <a:r>
              <a:rPr lang="uk-U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балагани і катання з крижаних гірок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весел</a:t>
            </a:r>
            <a:r>
              <a:rPr lang="uk-U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і каруселі та будівництво снігових містечок.</a:t>
            </a:r>
            <a:endParaRPr lang="uk-UA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708920"/>
            <a:ext cx="5715000" cy="30963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45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1987">
        <p14:glitter pattern="hexagon"/>
      </p:transition>
    </mc:Choice>
    <mc:Fallback xmlns="">
      <p:transition spd="slow" advTm="119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0827">
            <a:off x="3816934" y="2947639"/>
            <a:ext cx="4291661" cy="23095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cap="none" dirty="0" smtClean="0"/>
              <a:t>Святковий стіл</a:t>
            </a:r>
            <a:endParaRPr lang="uk-UA" cap="none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За </a:t>
            </a: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традицією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кожен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член </a:t>
            </a: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родини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цей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вечір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повинен бути </a:t>
            </a: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вдома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причому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можна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спізнюватись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святкового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столу, </a:t>
            </a: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бо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будеш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весь </a:t>
            </a: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рік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блукати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Під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час </a:t>
            </a: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цієї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вечері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можна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виходити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з-за столу та </a:t>
            </a: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голосно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розмовляти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Святковий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стіл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повинен </a:t>
            </a: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вражати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своїм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різноманіттям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, але не треба </a:t>
            </a: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забувати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що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ще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триває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піст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, тому любителям чарки </a:t>
            </a: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доведеться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трохи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зачекати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  <a:b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endParaRPr lang="uk-UA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012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3681">
        <p14:prism/>
      </p:transition>
    </mc:Choice>
    <mc:Fallback xmlns="">
      <p:transition spd="slow" advTm="236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Заключення</a:t>
            </a:r>
            <a:endParaRPr lang="uk-UA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628800"/>
            <a:ext cx="7924800" cy="411480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Вступаючи</a:t>
            </a:r>
            <a:r>
              <a:rPr lang="ru-RU" dirty="0"/>
              <a:t> до нового року, кожному з нас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озирнутися</a:t>
            </a:r>
            <a:r>
              <a:rPr lang="ru-RU" dirty="0"/>
              <a:t> назад, </a:t>
            </a:r>
            <a:r>
              <a:rPr lang="ru-RU" dirty="0" err="1"/>
              <a:t>оцінити</a:t>
            </a:r>
            <a:r>
              <a:rPr lang="ru-RU" dirty="0"/>
              <a:t>, як ми </a:t>
            </a:r>
            <a:r>
              <a:rPr lang="ru-RU" dirty="0" err="1"/>
              <a:t>поводилися</a:t>
            </a:r>
            <a:r>
              <a:rPr lang="ru-RU" dirty="0"/>
              <a:t> </a:t>
            </a:r>
            <a:r>
              <a:rPr lang="ru-RU" dirty="0" err="1"/>
              <a:t>минулого</a:t>
            </a:r>
            <a:r>
              <a:rPr lang="ru-RU" dirty="0"/>
              <a:t> року, </a:t>
            </a:r>
            <a:r>
              <a:rPr lang="ru-RU" dirty="0" err="1"/>
              <a:t>що</a:t>
            </a:r>
            <a:r>
              <a:rPr lang="ru-RU" dirty="0"/>
              <a:t> доброго та </a:t>
            </a:r>
            <a:r>
              <a:rPr lang="ru-RU" dirty="0" err="1"/>
              <a:t>приємного</a:t>
            </a:r>
            <a:r>
              <a:rPr lang="ru-RU" dirty="0"/>
              <a:t> </a:t>
            </a:r>
            <a:r>
              <a:rPr lang="ru-RU" dirty="0" err="1"/>
              <a:t>встигли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спогади</a:t>
            </a:r>
            <a:r>
              <a:rPr lang="ru-RU" dirty="0"/>
              <a:t> </a:t>
            </a:r>
            <a:r>
              <a:rPr lang="ru-RU" dirty="0" err="1"/>
              <a:t>беремо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собою до року </a:t>
            </a:r>
            <a:r>
              <a:rPr lang="ru-RU" dirty="0" err="1"/>
              <a:t>наступного</a:t>
            </a:r>
            <a:r>
              <a:rPr lang="ru-RU" dirty="0"/>
              <a:t>. І </a:t>
            </a:r>
            <a:r>
              <a:rPr lang="ru-RU" dirty="0" err="1"/>
              <a:t>дійти</a:t>
            </a:r>
            <a:r>
              <a:rPr lang="ru-RU" dirty="0"/>
              <a:t> </a:t>
            </a:r>
            <a:r>
              <a:rPr lang="ru-RU" dirty="0" err="1"/>
              <a:t>висновків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залишилося</a:t>
            </a:r>
            <a:r>
              <a:rPr lang="ru-RU" dirty="0"/>
              <a:t> </a:t>
            </a:r>
            <a:r>
              <a:rPr lang="ru-RU" dirty="0" err="1"/>
              <a:t>виконати</a:t>
            </a:r>
            <a:r>
              <a:rPr lang="ru-RU" dirty="0"/>
              <a:t> </a:t>
            </a:r>
            <a:r>
              <a:rPr lang="ru-RU" dirty="0" err="1"/>
              <a:t>наступного</a:t>
            </a:r>
            <a:r>
              <a:rPr lang="ru-RU" dirty="0"/>
              <a:t> року. </a:t>
            </a:r>
            <a:br>
              <a:rPr lang="ru-RU" dirty="0"/>
            </a:br>
            <a:endParaRPr lang="uk-U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153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35"/>
    </mc:Choice>
    <mc:Fallback xmlns="">
      <p:transition spd="slow" advTm="354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uk-UA" cap="none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29878620"/>
              </p:ext>
            </p:extLst>
          </p:nvPr>
        </p:nvGraphicFramePr>
        <p:xfrm>
          <a:off x="609600" y="1600200"/>
          <a:ext cx="7924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592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901">
        <p14:ripple/>
      </p:transition>
    </mc:Choice>
    <mc:Fallback xmlns="">
      <p:transition spd="slow" advTm="290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1|2.3|2.1|2.2|2.8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7|2.7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9.7|3.5|3.8|2.8|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8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2|3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6.9"/>
</p:tagLst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220</TotalTime>
  <Words>347</Words>
  <Application>Microsoft Office PowerPoint</Application>
  <PresentationFormat>Экран (4:3)</PresentationFormat>
  <Paragraphs>32</Paragraphs>
  <Slides>8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Горизонт</vt:lpstr>
      <vt:lpstr>Презентація на тему:                      “Історія святкування нового року”</vt:lpstr>
      <vt:lpstr>Зміст</vt:lpstr>
      <vt:lpstr>Свято для всіх</vt:lpstr>
      <vt:lpstr>Історія та прикмети Нового Року</vt:lpstr>
      <vt:lpstr>Святкування на Русі</vt:lpstr>
      <vt:lpstr>Святковий стіл</vt:lpstr>
      <vt:lpstr>Заключення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“Історія святкування нового року”</dc:title>
  <dc:creator>Роман</dc:creator>
  <cp:lastModifiedBy>Роман</cp:lastModifiedBy>
  <cp:revision>26</cp:revision>
  <dcterms:created xsi:type="dcterms:W3CDTF">2012-12-05T15:17:07Z</dcterms:created>
  <dcterms:modified xsi:type="dcterms:W3CDTF">2012-12-10T15:27:08Z</dcterms:modified>
</cp:coreProperties>
</file>