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5400" dirty="0" smtClean="0"/>
              <a:t>(1898-1956)  </a:t>
            </a:r>
            <a:endParaRPr lang="uk-UA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229600" cy="985846"/>
          </a:xfrm>
        </p:spPr>
        <p:txBody>
          <a:bodyPr/>
          <a:lstStyle/>
          <a:p>
            <a:r>
              <a:rPr lang="uk-UA" sz="7200" dirty="0" err="1" smtClean="0"/>
              <a:t>Бертольт</a:t>
            </a:r>
            <a:r>
              <a:rPr lang="uk-UA" sz="7200" dirty="0" smtClean="0"/>
              <a:t> Брехт</a:t>
            </a:r>
            <a:endParaRPr lang="uk-UA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857232"/>
            <a:ext cx="8358246" cy="5072098"/>
          </a:xfrm>
        </p:spPr>
        <p:txBody>
          <a:bodyPr/>
          <a:lstStyle/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удома</a:t>
            </a:r>
            <a:r>
              <a:rPr lang="ru-RU" dirty="0" smtClean="0"/>
              <a:t>, </a:t>
            </a:r>
            <a:r>
              <a:rPr lang="ru-RU" dirty="0" err="1" smtClean="0"/>
              <a:t>переглядаючи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рукописи, а 14 </a:t>
            </a:r>
            <a:r>
              <a:rPr lang="ru-RU" dirty="0" err="1" smtClean="0"/>
              <a:t>серпня</a:t>
            </a:r>
            <a:r>
              <a:rPr lang="ru-RU" dirty="0" smtClean="0"/>
              <a:t> </a:t>
            </a:r>
            <a:r>
              <a:rPr lang="ru-RU" dirty="0" err="1" smtClean="0"/>
              <a:t>пішов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тлі</a:t>
            </a:r>
            <a:r>
              <a:rPr lang="ru-RU" dirty="0" smtClean="0"/>
              <a:t> </a:t>
            </a:r>
            <a:r>
              <a:rPr lang="ru-RU" dirty="0" err="1" smtClean="0"/>
              <a:t>інтенсивної</a:t>
            </a:r>
            <a:r>
              <a:rPr lang="ru-RU" dirty="0" smtClean="0"/>
              <a:t> </a:t>
            </a:r>
            <a:r>
              <a:rPr lang="ru-RU" dirty="0" err="1" smtClean="0"/>
              <a:t>режисерської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погіршилося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.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засвідчили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хворе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зупинитися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хвилини</a:t>
            </a:r>
            <a:r>
              <a:rPr lang="ru-RU" dirty="0" smtClean="0"/>
              <a:t>. Попри </a:t>
            </a:r>
            <a:r>
              <a:rPr lang="ru-RU" dirty="0" err="1" smtClean="0"/>
              <a:t>патологічну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думки про </a:t>
            </a:r>
            <a:r>
              <a:rPr lang="ru-RU" dirty="0" err="1" smtClean="0"/>
              <a:t>близьку</a:t>
            </a:r>
            <a:r>
              <a:rPr lang="ru-RU" dirty="0" smtClean="0"/>
              <a:t> смерть, Брехт до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. 10 </a:t>
            </a:r>
            <a:r>
              <a:rPr lang="ru-RU" dirty="0" err="1" smtClean="0"/>
              <a:t>серпня</a:t>
            </a:r>
            <a:r>
              <a:rPr lang="ru-RU" dirty="0" smtClean="0"/>
              <a:t> 1956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/>
              <a:t>репетицію</a:t>
            </a:r>
            <a:r>
              <a:rPr lang="ru-RU" dirty="0" smtClean="0"/>
              <a:t> у "</a:t>
            </a:r>
            <a:r>
              <a:rPr lang="ru-RU" dirty="0" err="1" smtClean="0"/>
              <a:t>Берлінському</a:t>
            </a:r>
            <a:r>
              <a:rPr lang="ru-RU" dirty="0" smtClean="0"/>
              <a:t> </a:t>
            </a:r>
            <a:r>
              <a:rPr lang="ru-RU" dirty="0" err="1" smtClean="0"/>
              <a:t>Ансамблі</a:t>
            </a:r>
            <a:r>
              <a:rPr lang="ru-RU" dirty="0" smtClean="0"/>
              <a:t>". </a:t>
            </a:r>
            <a:r>
              <a:rPr lang="ru-RU" dirty="0" err="1" smtClean="0"/>
              <a:t>Втім</a:t>
            </a:r>
            <a:r>
              <a:rPr lang="ru-RU" dirty="0" smtClean="0"/>
              <a:t>, </a:t>
            </a:r>
            <a:r>
              <a:rPr lang="ru-RU" dirty="0" err="1" smtClean="0"/>
              <a:t>погане</a:t>
            </a:r>
            <a:r>
              <a:rPr lang="ru-RU" dirty="0" smtClean="0"/>
              <a:t> </a:t>
            </a:r>
            <a:r>
              <a:rPr lang="ru-RU" dirty="0" err="1" smtClean="0"/>
              <a:t>самопочуття</a:t>
            </a:r>
            <a:r>
              <a:rPr lang="ru-RU" dirty="0" smtClean="0"/>
              <a:t> </a:t>
            </a:r>
            <a:r>
              <a:rPr lang="ru-RU" dirty="0" err="1" smtClean="0"/>
              <a:t>змусило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залу. </a:t>
            </a:r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0"/>
            <a:ext cx="242918" cy="15240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5007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Брехт </a:t>
            </a:r>
            <a:r>
              <a:rPr lang="ru-RU" dirty="0" err="1" smtClean="0"/>
              <a:t>бажав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театр,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спонукав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глядача</a:t>
            </a:r>
            <a:r>
              <a:rPr lang="ru-RU" dirty="0" smtClean="0"/>
              <a:t> до </a:t>
            </a:r>
            <a:r>
              <a:rPr lang="ru-RU" dirty="0" err="1" smtClean="0"/>
              <a:t>роздумів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розмірковувань</a:t>
            </a:r>
            <a:r>
              <a:rPr lang="ru-RU" dirty="0" smtClean="0"/>
              <a:t>, а не до </a:t>
            </a:r>
            <a:r>
              <a:rPr lang="ru-RU" dirty="0" err="1" smtClean="0"/>
              <a:t>співвідчуття</a:t>
            </a:r>
            <a:r>
              <a:rPr lang="ru-RU" dirty="0" smtClean="0"/>
              <a:t>.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«</a:t>
            </a:r>
            <a:r>
              <a:rPr lang="ru-RU" dirty="0" err="1" smtClean="0"/>
              <a:t>відчужив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дезілюзіонував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схожою</a:t>
            </a:r>
            <a:r>
              <a:rPr lang="ru-RU" dirty="0" smtClean="0"/>
              <a:t> на </a:t>
            </a:r>
            <a:r>
              <a:rPr lang="ru-RU" dirty="0" err="1" smtClean="0"/>
              <a:t>звичайне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(Брехт </a:t>
            </a:r>
            <a:r>
              <a:rPr lang="ru-RU" dirty="0" err="1" smtClean="0"/>
              <a:t>називав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«</a:t>
            </a:r>
            <a:r>
              <a:rPr lang="ru-RU" dirty="0" err="1" smtClean="0"/>
              <a:t>ефектом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», </a:t>
            </a:r>
            <a:r>
              <a:rPr lang="ru-RU" dirty="0" err="1" smtClean="0"/>
              <a:t>нім</a:t>
            </a:r>
            <a:r>
              <a:rPr lang="ru-RU" dirty="0" smtClean="0"/>
              <a:t>. </a:t>
            </a:r>
            <a:r>
              <a:rPr lang="de-DE" i="1" dirty="0" smtClean="0"/>
              <a:t>Verfremdungseffekt</a:t>
            </a:r>
            <a:r>
              <a:rPr lang="ru-RU" dirty="0" smtClean="0"/>
              <a:t>). </a:t>
            </a:r>
            <a:r>
              <a:rPr lang="ru-RU" dirty="0" err="1" smtClean="0"/>
              <a:t>Актори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б </a:t>
            </a:r>
            <a:r>
              <a:rPr lang="ru-RU" dirty="0" err="1" smtClean="0"/>
              <a:t>аналізувати</a:t>
            </a:r>
            <a:r>
              <a:rPr lang="ru-RU" dirty="0" smtClean="0"/>
              <a:t> та </a:t>
            </a:r>
            <a:r>
              <a:rPr lang="ru-RU" dirty="0" err="1" smtClean="0"/>
              <a:t>синтезувати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дивитись</a:t>
            </a:r>
            <a:r>
              <a:rPr lang="ru-RU" dirty="0" smtClean="0"/>
              <a:t> на роль </a:t>
            </a:r>
            <a:r>
              <a:rPr lang="ru-RU" dirty="0" err="1" smtClean="0"/>
              <a:t>іззовні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точно так, як </a:t>
            </a:r>
            <a:r>
              <a:rPr lang="ru-RU" dirty="0" err="1" smtClean="0"/>
              <a:t>діяв</a:t>
            </a:r>
            <a:r>
              <a:rPr lang="ru-RU" dirty="0" smtClean="0"/>
              <a:t> </a:t>
            </a:r>
            <a:r>
              <a:rPr lang="ru-RU" dirty="0" err="1" smtClean="0"/>
              <a:t>їхний</a:t>
            </a:r>
            <a:r>
              <a:rPr lang="ru-RU" dirty="0" smtClean="0"/>
              <a:t> персонаж.</a:t>
            </a:r>
          </a:p>
          <a:p>
            <a:r>
              <a:rPr lang="ru-RU" dirty="0" err="1" smtClean="0"/>
              <a:t>Спочатку</a:t>
            </a:r>
            <a:r>
              <a:rPr lang="ru-RU" dirty="0" smtClean="0"/>
              <a:t> Брехт дав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епічний</a:t>
            </a:r>
            <a:r>
              <a:rPr lang="ru-RU" dirty="0" smtClean="0"/>
              <a:t> театр»,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діалектичний</a:t>
            </a:r>
            <a:r>
              <a:rPr lang="ru-RU" dirty="0" smtClean="0"/>
              <a:t> </a:t>
            </a:r>
            <a:r>
              <a:rPr lang="ru-RU" dirty="0" err="1" smtClean="0"/>
              <a:t>театр</a:t>
            </a:r>
            <a:r>
              <a:rPr lang="ru-RU" dirty="0" smtClean="0"/>
              <a:t>». </a:t>
            </a:r>
            <a:r>
              <a:rPr lang="ru-RU" dirty="0" err="1" smtClean="0"/>
              <a:t>Діалектичність</a:t>
            </a:r>
            <a:r>
              <a:rPr lang="ru-RU" dirty="0" smtClean="0"/>
              <a:t> театру Брехта </a:t>
            </a:r>
            <a:r>
              <a:rPr lang="ru-RU" dirty="0" err="1" smtClean="0"/>
              <a:t>полягає</a:t>
            </a:r>
            <a:r>
              <a:rPr lang="ru-RU" dirty="0" smtClean="0"/>
              <a:t> на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спонукає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розважанням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навчанням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знищувати</a:t>
            </a:r>
            <a:r>
              <a:rPr lang="ru-RU" dirty="0" smtClean="0"/>
              <a:t> «</a:t>
            </a:r>
            <a:r>
              <a:rPr lang="ru-RU" dirty="0" err="1" smtClean="0"/>
              <a:t>емоціональну</a:t>
            </a:r>
            <a:r>
              <a:rPr lang="ru-RU" dirty="0" smtClean="0"/>
              <a:t> </a:t>
            </a:r>
            <a:r>
              <a:rPr lang="ru-RU" dirty="0" err="1" smtClean="0"/>
              <a:t>причетність</a:t>
            </a:r>
            <a:r>
              <a:rPr lang="ru-RU" dirty="0" smtClean="0"/>
              <a:t>» у </a:t>
            </a:r>
            <a:r>
              <a:rPr lang="ru-RU" dirty="0" err="1" smtClean="0"/>
              <a:t>глядачів</a:t>
            </a:r>
            <a:r>
              <a:rPr lang="ru-RU" dirty="0" smtClean="0"/>
              <a:t>, </a:t>
            </a:r>
            <a:r>
              <a:rPr lang="ru-RU" dirty="0" err="1" smtClean="0"/>
              <a:t>досягаючи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«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відчуження</a:t>
            </a:r>
            <a:r>
              <a:rPr lang="ru-RU" dirty="0" smtClean="0"/>
              <a:t>».</a:t>
            </a:r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447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Внесок</a:t>
            </a:r>
            <a:r>
              <a:rPr lang="ru-RU" b="1" dirty="0" smtClean="0"/>
              <a:t> у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світового</a:t>
            </a:r>
            <a:r>
              <a:rPr lang="ru-RU" b="1" dirty="0" smtClean="0"/>
              <a:t> театру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38570"/>
          </a:xfrm>
        </p:spPr>
        <p:txBody>
          <a:bodyPr/>
          <a:lstStyle/>
          <a:p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епічного</a:t>
            </a:r>
            <a:r>
              <a:rPr lang="ru-RU" dirty="0" smtClean="0"/>
              <a:t> («</a:t>
            </a:r>
            <a:r>
              <a:rPr lang="ru-RU" dirty="0" err="1" smtClean="0"/>
              <a:t>діалектичного</a:t>
            </a:r>
            <a:r>
              <a:rPr lang="ru-RU" dirty="0" smtClean="0"/>
              <a:t>») театру.</a:t>
            </a:r>
          </a:p>
          <a:p>
            <a:r>
              <a:rPr lang="ru-RU" dirty="0" smtClean="0"/>
              <a:t>Член </a:t>
            </a:r>
            <a:r>
              <a:rPr lang="ru-RU" dirty="0" err="1" smtClean="0"/>
              <a:t>Всесвітньої</a:t>
            </a:r>
            <a:r>
              <a:rPr lang="ru-RU" dirty="0" smtClean="0"/>
              <a:t> Ради Миру.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Сталінська</a:t>
            </a:r>
            <a:r>
              <a:rPr lang="ru-RU" dirty="0" smtClean="0"/>
              <a:t> </a:t>
            </a:r>
            <a:r>
              <a:rPr lang="ru-RU" dirty="0" err="1" smtClean="0"/>
              <a:t>премія</a:t>
            </a:r>
            <a:r>
              <a:rPr lang="ru-RU" dirty="0" smtClean="0"/>
              <a:t> «За </a:t>
            </a:r>
            <a:r>
              <a:rPr lang="ru-RU" dirty="0" err="1" smtClean="0"/>
              <a:t>зміцнення</a:t>
            </a:r>
            <a:r>
              <a:rPr lang="ru-RU" dirty="0" smtClean="0"/>
              <a:t> миру </a:t>
            </a:r>
            <a:r>
              <a:rPr lang="ru-RU" dirty="0" err="1" smtClean="0"/>
              <a:t>між</a:t>
            </a:r>
            <a:r>
              <a:rPr lang="ru-RU" dirty="0" smtClean="0"/>
              <a:t> народами» (1954)</a:t>
            </a:r>
          </a:p>
          <a:p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Бе́ртольт</a:t>
            </a:r>
            <a:r>
              <a:rPr lang="ru-RU" sz="2800" b="1" dirty="0" smtClean="0"/>
              <a:t> Брехт</a:t>
            </a:r>
            <a:r>
              <a:rPr lang="ru-RU" sz="2800" dirty="0" smtClean="0"/>
              <a:t> (</a:t>
            </a:r>
            <a:r>
              <a:rPr lang="ru-RU" sz="2800" dirty="0" err="1" smtClean="0"/>
              <a:t>нім</a:t>
            </a:r>
            <a:r>
              <a:rPr lang="ru-RU" sz="2800" dirty="0" smtClean="0"/>
              <a:t>. </a:t>
            </a:r>
            <a:r>
              <a:rPr lang="de-DE" sz="2800" i="1" dirty="0" smtClean="0"/>
              <a:t>Bertolt Brecht</a:t>
            </a:r>
            <a:r>
              <a:rPr lang="ru-RU" sz="2800" dirty="0" smtClean="0"/>
              <a:t>; * 10 лютого 1898, Аугсбург, </a:t>
            </a:r>
            <a:r>
              <a:rPr lang="ru-RU" sz="2800" dirty="0" err="1" smtClean="0"/>
              <a:t>Баварія</a:t>
            </a:r>
            <a:r>
              <a:rPr lang="ru-RU" sz="2800" dirty="0" smtClean="0"/>
              <a:t> — † 14 </a:t>
            </a:r>
            <a:r>
              <a:rPr lang="ru-RU" sz="2800" dirty="0" err="1" smtClean="0"/>
              <a:t>серпня</a:t>
            </a:r>
            <a:r>
              <a:rPr lang="ru-RU" sz="2800" dirty="0" smtClean="0"/>
              <a:t> 1956, </a:t>
            </a:r>
            <a:r>
              <a:rPr lang="ru-RU" sz="2800" dirty="0" err="1" smtClean="0"/>
              <a:t>Берлін</a:t>
            </a:r>
            <a:r>
              <a:rPr lang="ru-RU" sz="2800" dirty="0" smtClean="0"/>
              <a:t>) — </a:t>
            </a:r>
            <a:r>
              <a:rPr lang="ru-RU" sz="2800" dirty="0" err="1" smtClean="0"/>
              <a:t>німецький</a:t>
            </a:r>
            <a:r>
              <a:rPr lang="ru-RU" sz="2800" dirty="0" smtClean="0"/>
              <a:t> драматург </a:t>
            </a:r>
            <a:r>
              <a:rPr lang="ru-RU" sz="2800" dirty="0" err="1" smtClean="0"/>
              <a:t>і</a:t>
            </a:r>
            <a:r>
              <a:rPr lang="ru-RU" sz="2800" dirty="0" smtClean="0"/>
              <a:t> поет. </a:t>
            </a:r>
            <a:endParaRPr lang="uk-U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f65a577ca5905bf5cfcf422db49980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3429024" cy="4286250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143372" y="1142984"/>
            <a:ext cx="4643470" cy="535785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Народився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заможній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буржуазній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родині</a:t>
            </a:r>
            <a:r>
              <a:rPr lang="ru-RU" sz="2000" dirty="0" smtClean="0"/>
              <a:t>. </a:t>
            </a:r>
            <a:r>
              <a:rPr lang="ru-RU" sz="2000" dirty="0" err="1" smtClean="0"/>
              <a:t>Закінчив</a:t>
            </a:r>
            <a:r>
              <a:rPr lang="ru-RU" sz="2000" dirty="0" smtClean="0"/>
              <a:t> </a:t>
            </a:r>
            <a:r>
              <a:rPr lang="ru-RU" sz="2000" dirty="0" err="1" smtClean="0"/>
              <a:t>Мюнхенський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Літературну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почав 1918 року.</a:t>
            </a:r>
          </a:p>
          <a:p>
            <a:r>
              <a:rPr lang="ru-RU" sz="2000" dirty="0" smtClean="0"/>
              <a:t>1920-ті </a:t>
            </a:r>
            <a:r>
              <a:rPr lang="ru-RU" sz="2000" dirty="0" err="1" smtClean="0"/>
              <a:t>рр</a:t>
            </a:r>
            <a:r>
              <a:rPr lang="ru-RU" sz="2000" dirty="0" smtClean="0"/>
              <a:t>. —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театральним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режисером</a:t>
            </a:r>
            <a:r>
              <a:rPr lang="ru-RU" sz="2000" dirty="0" smtClean="0"/>
              <a:t>. </a:t>
            </a:r>
            <a:r>
              <a:rPr lang="ru-RU" sz="2000" dirty="0" err="1" smtClean="0"/>
              <a:t>Розробив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концепцію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новаторської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опробував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в </a:t>
            </a:r>
            <a:r>
              <a:rPr lang="ru-RU" sz="2000" dirty="0" err="1" smtClean="0"/>
              <a:t>низці</a:t>
            </a:r>
            <a:r>
              <a:rPr lang="ru-RU" sz="2000" dirty="0" smtClean="0"/>
              <a:t> </a:t>
            </a:r>
            <a:r>
              <a:rPr lang="ru-RU" sz="2000" dirty="0" err="1" smtClean="0"/>
              <a:t>п'єс</a:t>
            </a:r>
            <a:r>
              <a:rPr lang="ru-RU" sz="2000" dirty="0" smtClean="0"/>
              <a:t>. Б.Брехт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Гелена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Вайґель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блискуче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 в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драмах, стали знаменитостями.</a:t>
            </a:r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72132" y="457200"/>
            <a:ext cx="2643206" cy="68578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Біографія</a:t>
            </a:r>
            <a:endParaRPr lang="uk-U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recht_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3385512" cy="464347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7620" y="142852"/>
            <a:ext cx="5072098" cy="6500858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Починаючи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другої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половини</a:t>
            </a:r>
            <a:r>
              <a:rPr lang="ru-RU" sz="2000" dirty="0" smtClean="0"/>
              <a:t> 1920-х </a:t>
            </a:r>
            <a:r>
              <a:rPr lang="ru-RU" sz="2000" dirty="0" err="1" smtClean="0"/>
              <a:t>рр</a:t>
            </a:r>
            <a:r>
              <a:rPr lang="ru-RU" sz="2000" dirty="0" smtClean="0"/>
              <a:t>., у </a:t>
            </a:r>
            <a:r>
              <a:rPr lang="ru-RU" sz="2000" dirty="0" err="1" smtClean="0"/>
              <a:t>творчому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Брехта </a:t>
            </a:r>
            <a:r>
              <a:rPr lang="ru-RU" sz="2000" dirty="0" err="1" smtClean="0"/>
              <a:t>намітився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злам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охопив</a:t>
            </a:r>
            <a:r>
              <a:rPr lang="ru-RU" sz="2000" dirty="0" smtClean="0"/>
              <a:t> </a:t>
            </a:r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духовного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студіював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Карла Маркса, </a:t>
            </a:r>
            <a:r>
              <a:rPr lang="ru-RU" sz="2000" dirty="0" err="1" smtClean="0"/>
              <a:t>знаходячи</a:t>
            </a:r>
            <a:r>
              <a:rPr lang="ru-RU" sz="2000" dirty="0" smtClean="0"/>
              <a:t> в них </a:t>
            </a:r>
            <a:r>
              <a:rPr lang="ru-RU" sz="2000" dirty="0" err="1" smtClean="0"/>
              <a:t>раціонально</a:t>
            </a:r>
            <a:r>
              <a:rPr lang="ru-RU" sz="2000" dirty="0" smtClean="0"/>
              <a:t> (до того ж </a:t>
            </a:r>
            <a:r>
              <a:rPr lang="ru-RU" sz="2000" dirty="0" err="1" smtClean="0"/>
              <a:t>економічно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політичне</a:t>
            </a:r>
            <a:r>
              <a:rPr lang="ru-RU" sz="2000" dirty="0" smtClean="0"/>
              <a:t>) </a:t>
            </a:r>
            <a:r>
              <a:rPr lang="ru-RU" sz="2000" dirty="0" err="1" smtClean="0"/>
              <a:t>аргументоване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підґрунтя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власного</a:t>
            </a:r>
            <a:r>
              <a:rPr lang="ru-RU" sz="2000" dirty="0" smtClean="0"/>
              <a:t> бунту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капіталізму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позитивну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думку, </a:t>
            </a:r>
            <a:r>
              <a:rPr lang="ru-RU" sz="2000" dirty="0" err="1" smtClean="0"/>
              <a:t>програму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зблизився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КПН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залучився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відповідної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пропаганди</a:t>
            </a:r>
            <a:r>
              <a:rPr lang="ru-RU" sz="2000" dirty="0" smtClean="0"/>
              <a:t>,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самим </a:t>
            </a:r>
            <a:r>
              <a:rPr lang="ru-RU" sz="2000" dirty="0" err="1" smtClean="0"/>
              <a:t>повторюючи</a:t>
            </a:r>
            <a:r>
              <a:rPr lang="ru-RU" sz="2000" dirty="0" smtClean="0"/>
              <a:t> шлях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авангардистів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починали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тотального </a:t>
            </a:r>
            <a:r>
              <a:rPr lang="ru-RU" sz="2000" dirty="0" err="1" smtClean="0"/>
              <a:t>заперечення</a:t>
            </a:r>
            <a:r>
              <a:rPr lang="ru-RU" sz="2000" dirty="0" smtClean="0"/>
              <a:t> "старого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",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приходили до </a:t>
            </a:r>
            <a:r>
              <a:rPr lang="ru-RU" sz="2000" dirty="0" err="1" smtClean="0"/>
              <a:t>утвердження</a:t>
            </a:r>
            <a:r>
              <a:rPr lang="ru-RU" sz="2000" dirty="0" smtClean="0"/>
              <a:t> нового </a:t>
            </a:r>
            <a:r>
              <a:rPr lang="ru-RU" sz="2000" dirty="0" err="1" smtClean="0"/>
              <a:t>тоталітарного</a:t>
            </a:r>
            <a:r>
              <a:rPr lang="ru-RU" sz="2000" dirty="0" smtClean="0"/>
              <a:t> режиму.</a:t>
            </a:r>
          </a:p>
          <a:p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a00d83451947569e2010536d92dba970c-250w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714356"/>
            <a:ext cx="3629054" cy="4964546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4810" y="142852"/>
            <a:ext cx="4714908" cy="6500858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п`єси</a:t>
            </a:r>
            <a:r>
              <a:rPr lang="ru-RU" sz="2000" dirty="0" smtClean="0"/>
              <a:t> тих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позначені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експресіонізму</a:t>
            </a:r>
            <a:r>
              <a:rPr lang="ru-RU" sz="2000" dirty="0" smtClean="0"/>
              <a:t>. Брехт </a:t>
            </a:r>
            <a:r>
              <a:rPr lang="ru-RU" sz="2000" dirty="0" err="1" smtClean="0"/>
              <a:t>розробляв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теорію</a:t>
            </a:r>
            <a:r>
              <a:rPr lang="ru-RU" sz="2000" dirty="0" smtClean="0"/>
              <a:t> «</a:t>
            </a:r>
            <a:r>
              <a:rPr lang="ru-RU" sz="2000" dirty="0" err="1" smtClean="0"/>
              <a:t>епічного</a:t>
            </a:r>
            <a:r>
              <a:rPr lang="ru-RU" sz="2000" dirty="0" smtClean="0"/>
              <a:t> театру»,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меті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виховання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свідомості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Виходячи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теорії</a:t>
            </a:r>
            <a:r>
              <a:rPr lang="ru-RU" sz="2000" dirty="0" smtClean="0"/>
              <a:t>, поставив за </a:t>
            </a:r>
            <a:r>
              <a:rPr lang="ru-RU" sz="2000" dirty="0" err="1" smtClean="0"/>
              <a:t>однойменним</a:t>
            </a:r>
            <a:r>
              <a:rPr lang="ru-RU" sz="2000" dirty="0" smtClean="0"/>
              <a:t> романом Максима Горького </a:t>
            </a:r>
            <a:r>
              <a:rPr lang="ru-RU" sz="2000" dirty="0" err="1" smtClean="0"/>
              <a:t>п'єсу</a:t>
            </a:r>
            <a:r>
              <a:rPr lang="ru-RU" sz="2000" dirty="0" smtClean="0"/>
              <a:t> «</a:t>
            </a:r>
            <a:r>
              <a:rPr lang="ru-RU" sz="2000" dirty="0" err="1" smtClean="0"/>
              <a:t>Мати</a:t>
            </a:r>
            <a:r>
              <a:rPr lang="ru-RU" sz="2000" dirty="0" smtClean="0"/>
              <a:t>» (1932)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 1933—1948 — </a:t>
            </a:r>
            <a:r>
              <a:rPr lang="ru-RU" sz="2000" dirty="0" err="1" smtClean="0"/>
              <a:t>перебував</a:t>
            </a:r>
            <a:r>
              <a:rPr lang="ru-RU" sz="2000" dirty="0" smtClean="0"/>
              <a:t> в </a:t>
            </a:r>
            <a:r>
              <a:rPr lang="ru-RU" sz="2000" dirty="0" err="1" smtClean="0"/>
              <a:t>еміграції</a:t>
            </a:r>
            <a:r>
              <a:rPr lang="ru-RU" sz="2000" dirty="0" smtClean="0"/>
              <a:t> за межами </a:t>
            </a:r>
            <a:r>
              <a:rPr lang="ru-RU" sz="2000" dirty="0" err="1" smtClean="0"/>
              <a:t>Німеччини</a:t>
            </a:r>
            <a:r>
              <a:rPr lang="ru-RU" sz="2000" dirty="0" smtClean="0"/>
              <a:t>. В </a:t>
            </a:r>
            <a:r>
              <a:rPr lang="ru-RU" sz="2000" dirty="0" err="1" smtClean="0"/>
              <a:t>ті</a:t>
            </a:r>
            <a:r>
              <a:rPr lang="ru-RU" sz="2000" dirty="0" smtClean="0"/>
              <a:t> роки написав твори, </a:t>
            </a:r>
            <a:r>
              <a:rPr lang="ru-RU" sz="2000" dirty="0" err="1" smtClean="0"/>
              <a:t>спрямовані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мілітаризму</a:t>
            </a:r>
            <a:r>
              <a:rPr lang="ru-RU" sz="2000" dirty="0" smtClean="0"/>
              <a:t> та фашизму («</a:t>
            </a:r>
            <a:r>
              <a:rPr lang="ru-RU" sz="2000" dirty="0" err="1" smtClean="0"/>
              <a:t>Трьохкопійчаний</a:t>
            </a:r>
            <a:r>
              <a:rPr lang="ru-RU" sz="2000" dirty="0" smtClean="0"/>
              <a:t> роман», 1934; «</a:t>
            </a:r>
            <a:r>
              <a:rPr lang="ru-RU" sz="2000" dirty="0" err="1" smtClean="0"/>
              <a:t>Гвинтівки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Тереси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Каррар</a:t>
            </a:r>
            <a:r>
              <a:rPr lang="ru-RU" sz="2000" dirty="0" smtClean="0"/>
              <a:t>», 1937; </a:t>
            </a:r>
            <a:r>
              <a:rPr lang="ru-RU" sz="2000" dirty="0" err="1" smtClean="0"/>
              <a:t>п'єси</a:t>
            </a:r>
            <a:r>
              <a:rPr lang="ru-RU" sz="2000" dirty="0" smtClean="0"/>
              <a:t>: «</a:t>
            </a:r>
            <a:r>
              <a:rPr lang="ru-RU" sz="2000" dirty="0" err="1" smtClean="0"/>
              <a:t>Матінка</a:t>
            </a:r>
            <a:r>
              <a:rPr lang="ru-RU" sz="2000" dirty="0" smtClean="0"/>
              <a:t> Кураж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діти</a:t>
            </a:r>
            <a:r>
              <a:rPr lang="ru-RU" sz="2000" dirty="0" smtClean="0"/>
              <a:t>», 1938; «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Галілея</a:t>
            </a:r>
            <a:r>
              <a:rPr lang="ru-RU" sz="2000" dirty="0" smtClean="0"/>
              <a:t>», 1939; «Страх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відчай</a:t>
            </a:r>
            <a:r>
              <a:rPr lang="ru-RU" sz="2000" dirty="0" smtClean="0"/>
              <a:t> у </a:t>
            </a:r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імперії</a:t>
            </a:r>
            <a:r>
              <a:rPr lang="ru-RU" sz="2000" dirty="0" smtClean="0"/>
              <a:t>», 1939; «Швейк у </a:t>
            </a:r>
            <a:r>
              <a:rPr lang="ru-RU" sz="2000" dirty="0" err="1" smtClean="0"/>
              <a:t>Другій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війні</a:t>
            </a:r>
            <a:r>
              <a:rPr lang="ru-RU" sz="2000" dirty="0" smtClean="0"/>
              <a:t>», 1944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28" y="457200"/>
            <a:ext cx="190472" cy="18571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1436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Талант опального на </a:t>
            </a:r>
            <a:r>
              <a:rPr lang="ru-RU" dirty="0" err="1" smtClean="0"/>
              <a:t>батьківщині</a:t>
            </a:r>
            <a:r>
              <a:rPr lang="ru-RU" dirty="0" smtClean="0"/>
              <a:t> Брехта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за кордоном.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шанувальників</a:t>
            </a:r>
            <a:r>
              <a:rPr lang="ru-RU" dirty="0" smtClean="0"/>
              <a:t>;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ставили на сценах Парижа, Амстердама, Копенгагена. Але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затишній</a:t>
            </a:r>
            <a:r>
              <a:rPr lang="ru-RU" dirty="0" smtClean="0"/>
              <a:t> </a:t>
            </a:r>
            <a:r>
              <a:rPr lang="ru-RU" dirty="0" err="1" smtClean="0"/>
              <a:t>Данії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відчував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данські</a:t>
            </a:r>
            <a:r>
              <a:rPr lang="ru-RU" dirty="0" smtClean="0"/>
              <a:t> </a:t>
            </a:r>
            <a:r>
              <a:rPr lang="ru-RU" dirty="0" err="1" smtClean="0"/>
              <a:t>нацисти</a:t>
            </a:r>
            <a:r>
              <a:rPr lang="ru-RU" dirty="0" smtClean="0"/>
              <a:t> час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публікували</a:t>
            </a:r>
            <a:r>
              <a:rPr lang="ru-RU" dirty="0" smtClean="0"/>
              <a:t> списки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іменами</a:t>
            </a:r>
            <a:r>
              <a:rPr lang="ru-RU" dirty="0" smtClean="0"/>
              <a:t> </a:t>
            </a:r>
            <a:r>
              <a:rPr lang="ru-RU" dirty="0" err="1" smtClean="0"/>
              <a:t>найвідоміших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</a:t>
            </a:r>
            <a:r>
              <a:rPr lang="ru-RU" dirty="0" err="1" smtClean="0"/>
              <a:t>еміґрантів</a:t>
            </a:r>
            <a:r>
              <a:rPr lang="ru-RU" dirty="0" smtClean="0"/>
              <a:t>, а </a:t>
            </a:r>
            <a:r>
              <a:rPr lang="ru-RU" dirty="0" err="1" smtClean="0"/>
              <a:t>данська</a:t>
            </a:r>
            <a:r>
              <a:rPr lang="ru-RU" dirty="0" smtClean="0"/>
              <a:t> </a:t>
            </a:r>
            <a:r>
              <a:rPr lang="ru-RU" dirty="0" err="1" smtClean="0"/>
              <a:t>поліція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інформувала</a:t>
            </a:r>
            <a:r>
              <a:rPr lang="ru-RU" dirty="0" smtClean="0"/>
              <a:t> про них </a:t>
            </a:r>
            <a:r>
              <a:rPr lang="ru-RU" dirty="0" err="1" smtClean="0"/>
              <a:t>нацистську</a:t>
            </a:r>
            <a:r>
              <a:rPr lang="ru-RU" dirty="0" smtClean="0"/>
              <a:t> службу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закордонний</a:t>
            </a:r>
            <a:r>
              <a:rPr lang="ru-RU" dirty="0" smtClean="0"/>
              <a:t> </a:t>
            </a:r>
            <a:r>
              <a:rPr lang="ru-RU" dirty="0" err="1" smtClean="0"/>
              <a:t>відділ</a:t>
            </a:r>
            <a:r>
              <a:rPr lang="ru-RU" dirty="0" smtClean="0"/>
              <a:t> гестапо. У перший же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в </a:t>
            </a:r>
            <a:r>
              <a:rPr lang="ru-RU" dirty="0" err="1" smtClean="0"/>
              <a:t>Данії</a:t>
            </a:r>
            <a:r>
              <a:rPr lang="ru-RU" dirty="0" smtClean="0"/>
              <a:t> Брехт </a:t>
            </a:r>
            <a:r>
              <a:rPr lang="ru-RU" dirty="0" err="1" smtClean="0"/>
              <a:t>довідався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газет,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данці</a:t>
            </a:r>
            <a:r>
              <a:rPr lang="ru-RU" dirty="0" smtClean="0"/>
              <a:t> передали </a:t>
            </a:r>
            <a:r>
              <a:rPr lang="ru-RU" dirty="0" err="1" smtClean="0"/>
              <a:t>німецькій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</a:t>
            </a:r>
            <a:r>
              <a:rPr lang="ru-RU" dirty="0" err="1" smtClean="0"/>
              <a:t>активіста</a:t>
            </a:r>
            <a:r>
              <a:rPr lang="ru-RU" dirty="0" smtClean="0"/>
              <a:t> КПН </a:t>
            </a:r>
            <a:r>
              <a:rPr lang="ru-RU" dirty="0" err="1" smtClean="0"/>
              <a:t>Функе</a:t>
            </a:r>
            <a:r>
              <a:rPr lang="ru-RU" dirty="0" smtClean="0"/>
              <a:t>, </a:t>
            </a:r>
            <a:r>
              <a:rPr lang="ru-RU" dirty="0" err="1" smtClean="0"/>
              <a:t>знаючи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Батьківщині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потрапить</a:t>
            </a:r>
            <a:r>
              <a:rPr lang="ru-RU" dirty="0" smtClean="0"/>
              <a:t> до </a:t>
            </a:r>
            <a:r>
              <a:rPr lang="ru-RU" dirty="0" err="1" smtClean="0"/>
              <a:t>концтабору</a:t>
            </a:r>
            <a:r>
              <a:rPr lang="ru-RU" dirty="0" smtClean="0"/>
              <a:t>. До того ж,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еміґрантів</a:t>
            </a:r>
            <a:r>
              <a:rPr lang="ru-RU" dirty="0" smtClean="0"/>
              <a:t>, Брехт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письмову</a:t>
            </a:r>
            <a:r>
              <a:rPr lang="ru-RU" dirty="0" smtClean="0"/>
              <a:t> </a:t>
            </a:r>
            <a:r>
              <a:rPr lang="ru-RU" dirty="0" err="1" smtClean="0"/>
              <a:t>обіцянку</a:t>
            </a:r>
            <a:r>
              <a:rPr lang="ru-RU" dirty="0" smtClean="0"/>
              <a:t> не </a:t>
            </a:r>
            <a:r>
              <a:rPr lang="ru-RU" dirty="0" err="1" smtClean="0"/>
              <a:t>долучатися</a:t>
            </a:r>
            <a:r>
              <a:rPr lang="ru-RU" dirty="0" smtClean="0"/>
              <a:t> до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8686800" y="152400"/>
            <a:ext cx="457200" cy="1562088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595958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Двічі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упродовж</a:t>
            </a:r>
            <a:r>
              <a:rPr lang="ru-RU" sz="2000" dirty="0" smtClean="0"/>
              <a:t> 1930-х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відвідав</a:t>
            </a:r>
            <a:r>
              <a:rPr lang="ru-RU" sz="2000" dirty="0" smtClean="0"/>
              <a:t> Москву, де як член </a:t>
            </a:r>
            <a:r>
              <a:rPr lang="ru-RU" sz="2000" dirty="0" err="1" smtClean="0"/>
              <a:t>редколегії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залучився</a:t>
            </a:r>
            <a:r>
              <a:rPr lang="ru-RU" sz="2000" dirty="0" smtClean="0"/>
              <a:t> разом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Ліоном</a:t>
            </a:r>
            <a:r>
              <a:rPr lang="ru-RU" sz="2000" dirty="0" smtClean="0"/>
              <a:t> </a:t>
            </a:r>
            <a:r>
              <a:rPr lang="ru-RU" sz="2000" dirty="0" err="1" smtClean="0"/>
              <a:t>Фейхтванґером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німецькомовного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часопису</a:t>
            </a:r>
            <a:r>
              <a:rPr lang="ru-RU" sz="2000" dirty="0" smtClean="0"/>
              <a:t> </a:t>
            </a:r>
            <a:r>
              <a:rPr lang="ru-RU" sz="2000" i="1" dirty="0" err="1" smtClean="0"/>
              <a:t>Das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Wort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Утім</a:t>
            </a:r>
            <a:r>
              <a:rPr lang="ru-RU" sz="2000" dirty="0" smtClean="0"/>
              <a:t>, попри свою </a:t>
            </a:r>
            <a:r>
              <a:rPr lang="ru-RU" sz="2000" dirty="0" err="1" smtClean="0"/>
              <a:t>прокомуністичну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орієнтацію</a:t>
            </a:r>
            <a:r>
              <a:rPr lang="ru-RU" sz="2000" dirty="0" smtClean="0"/>
              <a:t>, </a:t>
            </a:r>
            <a:r>
              <a:rPr lang="ru-RU" sz="2000" dirty="0" err="1" smtClean="0"/>
              <a:t>місцем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подальшого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обрав</a:t>
            </a:r>
            <a:r>
              <a:rPr lang="ru-RU" sz="2000" dirty="0" smtClean="0"/>
              <a:t> не СРСР, а США. Тут </a:t>
            </a:r>
            <a:r>
              <a:rPr lang="ru-RU" sz="2000" dirty="0" err="1" smtClean="0"/>
              <a:t>продовжив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інтенсивно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 — </a:t>
            </a:r>
            <a:r>
              <a:rPr lang="ru-RU" sz="2000" dirty="0" err="1" smtClean="0"/>
              <a:t>і</a:t>
            </a:r>
            <a:r>
              <a:rPr lang="ru-RU" sz="2000" dirty="0" smtClean="0"/>
              <a:t> як драматург, </a:t>
            </a:r>
            <a:r>
              <a:rPr lang="ru-RU" sz="2000" dirty="0" err="1" smtClean="0"/>
              <a:t>і</a:t>
            </a:r>
            <a:r>
              <a:rPr lang="ru-RU" sz="2000" dirty="0" smtClean="0"/>
              <a:t> як </a:t>
            </a:r>
            <a:r>
              <a:rPr lang="ru-RU" sz="2000" dirty="0" err="1" smtClean="0"/>
              <a:t>кіносценарист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як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режисер-постановник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умов для </a:t>
            </a:r>
            <a:r>
              <a:rPr lang="ru-RU" sz="2000" dirty="0" err="1" smtClean="0"/>
              <a:t>повноцінної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 </a:t>
            </a:r>
            <a:r>
              <a:rPr lang="ru-RU" sz="2000" dirty="0" err="1" smtClean="0"/>
              <a:t>Америці</a:t>
            </a:r>
            <a:r>
              <a:rPr lang="ru-RU" sz="2000" dirty="0" smtClean="0"/>
              <a:t>, </a:t>
            </a:r>
            <a:r>
              <a:rPr lang="ru-RU" sz="2000" dirty="0" err="1" smtClean="0"/>
              <a:t>бо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тут </a:t>
            </a:r>
            <a:r>
              <a:rPr lang="ru-RU" sz="2000" dirty="0" err="1" smtClean="0"/>
              <a:t>маловідомим</a:t>
            </a:r>
            <a:r>
              <a:rPr lang="ru-RU" sz="2000" dirty="0" smtClean="0"/>
              <a:t> драматургом, до того ж — </a:t>
            </a:r>
            <a:r>
              <a:rPr lang="ru-RU" sz="2000" dirty="0" err="1" smtClean="0"/>
              <a:t>підозрілим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свої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симпатії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комуністичного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. </a:t>
            </a:r>
            <a:r>
              <a:rPr lang="ru-RU" sz="2000" dirty="0" err="1" smtClean="0"/>
              <a:t>Деякий</a:t>
            </a:r>
            <a:r>
              <a:rPr lang="ru-RU" sz="2000" dirty="0" smtClean="0"/>
              <a:t> час Брехт </a:t>
            </a:r>
            <a:r>
              <a:rPr lang="ru-RU" sz="2000" dirty="0" err="1" smtClean="0"/>
              <a:t>працював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Голлівуда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вписався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тодішню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кіноіндустрію</a:t>
            </a:r>
            <a:r>
              <a:rPr lang="ru-RU" sz="2000" dirty="0" smtClean="0"/>
              <a:t>, </a:t>
            </a:r>
            <a:r>
              <a:rPr lang="ru-RU" sz="2000" dirty="0" err="1" smtClean="0"/>
              <a:t>орієнтованої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сенсаційних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бойовиків</a:t>
            </a:r>
            <a:r>
              <a:rPr lang="ru-RU" sz="2000" dirty="0" smtClean="0"/>
              <a:t>.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брехтівських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сценаріїв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брутально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спотворений</a:t>
            </a:r>
            <a:r>
              <a:rPr lang="ru-RU" sz="2000" dirty="0" smtClean="0"/>
              <a:t>. </a:t>
            </a:r>
            <a:r>
              <a:rPr lang="ru-RU" sz="2000" dirty="0" err="1" smtClean="0"/>
              <a:t>Обурений</a:t>
            </a:r>
            <a:r>
              <a:rPr lang="ru-RU" sz="2000" dirty="0" smtClean="0"/>
              <a:t> драматург </a:t>
            </a:r>
            <a:r>
              <a:rPr lang="ru-RU" sz="2000" dirty="0" err="1" smtClean="0"/>
              <a:t>розірвав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фірмою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перекривши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 шляхи до </a:t>
            </a:r>
            <a:r>
              <a:rPr lang="ru-RU" sz="2000" dirty="0" err="1" smtClean="0"/>
              <a:t>участі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, </a:t>
            </a:r>
            <a:r>
              <a:rPr lang="ru-RU" sz="2000" dirty="0" err="1" smtClean="0"/>
              <a:t>цікавих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кінопроектах</a:t>
            </a:r>
            <a:r>
              <a:rPr lang="ru-RU" sz="2000" dirty="0" smtClean="0"/>
              <a:t>. За 6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перебування</a:t>
            </a:r>
            <a:r>
              <a:rPr lang="ru-RU" sz="2000" dirty="0" smtClean="0"/>
              <a:t> в США </a:t>
            </a:r>
            <a:r>
              <a:rPr lang="ru-RU" sz="2000" dirty="0" err="1" smtClean="0"/>
              <a:t>з'явилися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публікацій</a:t>
            </a:r>
            <a:r>
              <a:rPr lang="ru-RU" sz="2000" dirty="0" smtClean="0"/>
              <a:t> у газетах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журналах. </a:t>
            </a:r>
            <a:r>
              <a:rPr lang="ru-RU" sz="2000" dirty="0" err="1" smtClean="0"/>
              <a:t>Жодної</a:t>
            </a:r>
            <a:r>
              <a:rPr lang="ru-RU" sz="2000" dirty="0" smtClean="0"/>
              <a:t> книжки Брехт тут не видав.</a:t>
            </a:r>
            <a:endParaRPr lang="uk-UA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8686800" y="-1000156"/>
            <a:ext cx="1028736" cy="1152556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49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000108"/>
            <a:ext cx="3581425" cy="4572032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00496" y="214290"/>
            <a:ext cx="5143504" cy="635798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 </a:t>
            </a:r>
            <a:r>
              <a:rPr lang="ru-RU" sz="2000" dirty="0" err="1" smtClean="0"/>
              <a:t>завершенні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Другої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Брехт </a:t>
            </a:r>
            <a:r>
              <a:rPr lang="ru-RU" sz="2000" dirty="0" err="1" smtClean="0"/>
              <a:t>переїхав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Берліна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сподіваючись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у </a:t>
            </a:r>
            <a:r>
              <a:rPr lang="ru-RU" sz="2000" dirty="0" err="1" smtClean="0"/>
              <a:t>соціалістичній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матиме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найкращі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творчості</a:t>
            </a:r>
            <a:r>
              <a:rPr lang="ru-RU" sz="2000" dirty="0" smtClean="0"/>
              <a:t>. Та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справді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дружина </a:t>
            </a:r>
            <a:r>
              <a:rPr lang="ru-RU" sz="2000" dirty="0" err="1" smtClean="0"/>
              <a:t>вперше</a:t>
            </a:r>
            <a:r>
              <a:rPr lang="ru-RU" sz="2000" dirty="0" smtClean="0"/>
              <a:t> у </a:t>
            </a:r>
            <a:r>
              <a:rPr lang="ru-RU" sz="2000" dirty="0" err="1" smtClean="0"/>
              <a:t>житті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власний</a:t>
            </a:r>
            <a:r>
              <a:rPr lang="ru-RU" sz="2000" dirty="0" smtClean="0"/>
              <a:t> театр — </a:t>
            </a:r>
            <a:r>
              <a:rPr lang="ru-RU" sz="2000" i="1" dirty="0" err="1" smtClean="0"/>
              <a:t>Berliner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Ensemble</a:t>
            </a:r>
            <a:r>
              <a:rPr lang="ru-RU" sz="2000" dirty="0" smtClean="0"/>
              <a:t> («</a:t>
            </a:r>
            <a:r>
              <a:rPr lang="ru-RU" sz="2000" dirty="0" err="1" smtClean="0"/>
              <a:t>Берлінський</a:t>
            </a:r>
            <a:r>
              <a:rPr lang="ru-RU" sz="2000" dirty="0" smtClean="0"/>
              <a:t> ансамбль», 1949),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завоював</a:t>
            </a:r>
            <a:r>
              <a:rPr lang="ru-RU" sz="2000" dirty="0" smtClean="0"/>
              <a:t> славу </a:t>
            </a:r>
            <a:r>
              <a:rPr lang="ru-RU" sz="2000" dirty="0" err="1" smtClean="0"/>
              <a:t>новаторського</a:t>
            </a:r>
            <a:r>
              <a:rPr lang="ru-RU" sz="2000" dirty="0" smtClean="0"/>
              <a:t>. </a:t>
            </a:r>
            <a:r>
              <a:rPr lang="ru-RU" sz="2000" dirty="0" err="1" smtClean="0"/>
              <a:t>Втім</a:t>
            </a:r>
            <a:r>
              <a:rPr lang="ru-RU" sz="2000" dirty="0" smtClean="0"/>
              <a:t>,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«</a:t>
            </a:r>
            <a:r>
              <a:rPr lang="ru-RU" sz="2000" dirty="0" err="1" smtClean="0"/>
              <a:t>неортодоксальний</a:t>
            </a:r>
            <a:r>
              <a:rPr lang="ru-RU" sz="2000" dirty="0" smtClean="0"/>
              <a:t> марксист» </a:t>
            </a:r>
            <a:r>
              <a:rPr lang="ru-RU" sz="2000" dirty="0" err="1" smtClean="0"/>
              <a:t>і</a:t>
            </a:r>
            <a:r>
              <a:rPr lang="ru-RU" sz="2000" dirty="0" smtClean="0"/>
              <a:t> тут </a:t>
            </a:r>
            <a:r>
              <a:rPr lang="ru-RU" sz="2000" dirty="0" err="1" smtClean="0"/>
              <a:t>прагнув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комуністичної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. Тому </a:t>
            </a:r>
            <a:r>
              <a:rPr lang="ru-RU" sz="2000" dirty="0" err="1" smtClean="0"/>
              <a:t>й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прийняв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громадянства</a:t>
            </a:r>
            <a:r>
              <a:rPr lang="ru-RU" sz="2000" dirty="0" smtClean="0"/>
              <a:t> НДР, а </a:t>
            </a:r>
            <a:r>
              <a:rPr lang="ru-RU" sz="2000" dirty="0" err="1" smtClean="0"/>
              <a:t>продовжував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Батьківщині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закордонним</a:t>
            </a:r>
            <a:r>
              <a:rPr lang="ru-RU" sz="2000" dirty="0" smtClean="0"/>
              <a:t> (</a:t>
            </a:r>
            <a:r>
              <a:rPr lang="ru-RU" sz="2000" dirty="0" err="1" smtClean="0"/>
              <a:t>австрійським</a:t>
            </a:r>
            <a:r>
              <a:rPr lang="ru-RU" sz="2000" dirty="0" smtClean="0"/>
              <a:t>) паспортом, </a:t>
            </a:r>
            <a:r>
              <a:rPr lang="ru-RU" sz="2000" dirty="0" err="1" smtClean="0"/>
              <a:t>готовий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миті</a:t>
            </a:r>
            <a:r>
              <a:rPr lang="ru-RU" sz="2000" dirty="0" smtClean="0"/>
              <a:t> </a:t>
            </a:r>
            <a:r>
              <a:rPr lang="ru-RU" sz="2000" dirty="0" err="1" smtClean="0"/>
              <a:t>опинитися</a:t>
            </a:r>
            <a:r>
              <a:rPr lang="ru-RU" sz="2000" dirty="0" smtClean="0"/>
              <a:t> по той </a:t>
            </a:r>
            <a:r>
              <a:rPr lang="ru-RU" sz="2000" dirty="0" err="1" smtClean="0"/>
              <a:t>бік</a:t>
            </a:r>
            <a:r>
              <a:rPr lang="ru-RU" sz="2000" dirty="0" smtClean="0"/>
              <a:t> «</a:t>
            </a:r>
            <a:r>
              <a:rPr lang="ru-RU" sz="2000" dirty="0" err="1" smtClean="0"/>
              <a:t>залізної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завіси</a:t>
            </a:r>
            <a:r>
              <a:rPr lang="ru-RU" sz="2000" dirty="0" smtClean="0"/>
              <a:t>».</a:t>
            </a:r>
          </a:p>
          <a:p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 flipV="1">
            <a:off x="8763000" y="285728"/>
            <a:ext cx="381000" cy="17147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1082_m0mst1w454h300q75v63063_xio-fcmsimage-20100908100234-017935-4c87431a40462.31-1655413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00562" y="1643050"/>
            <a:ext cx="4470303" cy="3303179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14290"/>
            <a:ext cx="4214842" cy="6357982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/>
              <a:t>Твори </a:t>
            </a:r>
            <a:r>
              <a:rPr lang="ru-RU" sz="2000" b="1" i="1" dirty="0" err="1" smtClean="0"/>
              <a:t>останніх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років</a:t>
            </a:r>
            <a:r>
              <a:rPr lang="ru-RU" sz="2000" b="1" i="1" dirty="0" smtClean="0"/>
              <a:t>: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віршований</a:t>
            </a:r>
            <a:r>
              <a:rPr lang="ru-RU" sz="2000" dirty="0" smtClean="0"/>
              <a:t> памфлет «„Свобода“ </a:t>
            </a:r>
            <a:r>
              <a:rPr lang="ru-RU" sz="2000" dirty="0" err="1" smtClean="0"/>
              <a:t>і</a:t>
            </a:r>
            <a:r>
              <a:rPr lang="ru-RU" sz="2000" dirty="0" smtClean="0"/>
              <a:t> „</a:t>
            </a:r>
            <a:r>
              <a:rPr lang="ru-RU" sz="2000" dirty="0" err="1" smtClean="0"/>
              <a:t>демократія</a:t>
            </a:r>
            <a:r>
              <a:rPr lang="ru-RU" sz="2000" dirty="0" smtClean="0"/>
              <a:t>“» (1947), </a:t>
            </a:r>
            <a:r>
              <a:rPr lang="ru-RU" sz="2000" dirty="0" err="1" smtClean="0"/>
              <a:t>п'єса</a:t>
            </a:r>
            <a:r>
              <a:rPr lang="ru-RU" sz="2000" dirty="0" smtClean="0"/>
              <a:t> «</a:t>
            </a:r>
            <a:r>
              <a:rPr lang="ru-RU" sz="2000" dirty="0" err="1" smtClean="0"/>
              <a:t>Кавказьке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крейдяне</a:t>
            </a:r>
            <a:r>
              <a:rPr lang="ru-RU" sz="2000" dirty="0" smtClean="0"/>
              <a:t> коло» (1949), </a:t>
            </a:r>
            <a:r>
              <a:rPr lang="ru-RU" sz="2000" dirty="0" err="1" smtClean="0"/>
              <a:t>збірка</a:t>
            </a:r>
            <a:r>
              <a:rPr lang="ru-RU" sz="2000" dirty="0" smtClean="0"/>
              <a:t> «Сто </a:t>
            </a:r>
            <a:r>
              <a:rPr lang="ru-RU" sz="2000" dirty="0" err="1" smtClean="0"/>
              <a:t>віршів</a:t>
            </a:r>
            <a:r>
              <a:rPr lang="ru-RU" sz="2000" dirty="0" smtClean="0"/>
              <a:t>. 1918–1950» (1952)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 </a:t>
            </a:r>
            <a:r>
              <a:rPr lang="ru-RU" sz="2000" dirty="0" err="1" smtClean="0"/>
              <a:t>останній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визнання</a:t>
            </a:r>
            <a:r>
              <a:rPr lang="ru-RU" sz="2000" dirty="0" smtClean="0"/>
              <a:t> Брехта </a:t>
            </a:r>
            <a:r>
              <a:rPr lang="ru-RU" sz="2000" dirty="0" err="1" smtClean="0"/>
              <a:t>стрімко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зростала</a:t>
            </a:r>
            <a:r>
              <a:rPr lang="ru-RU" sz="2000" dirty="0" smtClean="0"/>
              <a:t>: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став лауреатом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премій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обрали</a:t>
            </a:r>
            <a:r>
              <a:rPr lang="ru-RU" sz="2000" dirty="0" smtClean="0"/>
              <a:t> членом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</a:t>
            </a:r>
            <a:r>
              <a:rPr lang="ru-RU" sz="2000" dirty="0" smtClean="0"/>
              <a:t> НДР </a:t>
            </a:r>
            <a:r>
              <a:rPr lang="ru-RU" sz="2000" dirty="0" err="1" smtClean="0"/>
              <a:t>й</a:t>
            </a:r>
            <a:r>
              <a:rPr lang="ru-RU" sz="2000" dirty="0" smtClean="0"/>
              <a:t> президентом </a:t>
            </a:r>
            <a:r>
              <a:rPr lang="ru-RU" sz="2000" dirty="0" err="1" smtClean="0"/>
              <a:t>німецького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ПЕН-центру</a:t>
            </a:r>
            <a:r>
              <a:rPr lang="ru-RU" sz="2000" dirty="0" smtClean="0"/>
              <a:t>;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книжки </a:t>
            </a:r>
            <a:r>
              <a:rPr lang="ru-RU" sz="2000" dirty="0" err="1" smtClean="0"/>
              <a:t>виходили</a:t>
            </a:r>
            <a:r>
              <a:rPr lang="ru-RU" sz="2000" dirty="0" smtClean="0"/>
              <a:t> великими накладами;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щораз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популярності</a:t>
            </a:r>
            <a:r>
              <a:rPr lang="ru-RU" sz="2000" dirty="0" smtClean="0"/>
              <a:t>.</a:t>
            </a:r>
          </a:p>
          <a:p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950</Words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Бертольт Брехт</vt:lpstr>
      <vt:lpstr>Бе́ртольт Брехт (нім. Bertolt Brecht; * 10 лютого 1898, Аугсбург, Баварія — † 14 серпня 1956, Берлін) — німецький драматург і поет. </vt:lpstr>
      <vt:lpstr>Біографія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Внесок у розвиток світового театру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Бертольт Брехт</dc:title>
  <dc:creator>киця</dc:creator>
  <cp:lastModifiedBy>киця</cp:lastModifiedBy>
  <cp:revision>5</cp:revision>
  <dcterms:created xsi:type="dcterms:W3CDTF">2014-01-11T15:40:41Z</dcterms:created>
  <dcterms:modified xsi:type="dcterms:W3CDTF">2014-01-11T16:18:34Z</dcterms:modified>
</cp:coreProperties>
</file>