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59" r:id="rId8"/>
    <p:sldId id="263" r:id="rId9"/>
    <p:sldId id="264" r:id="rId10"/>
    <p:sldId id="265" r:id="rId11"/>
    <p:sldId id="267" r:id="rId12"/>
    <p:sldId id="266" r:id="rId13"/>
    <p:sldId id="269" r:id="rId14"/>
    <p:sldId id="270"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1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userDrawn="1"/>
        </p:nvSpPr>
        <p:spPr bwMode="gray">
          <a:xfrm>
            <a:off x="8211312" y="2788920"/>
            <a:ext cx="932688" cy="1005840"/>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0" y="2130552"/>
            <a:ext cx="8458200" cy="91440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gray">
          <a:xfrm>
            <a:off x="2496312" y="0"/>
            <a:ext cx="1709928" cy="235915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bwMode="gray">
          <a:xfrm>
            <a:off x="0" y="0"/>
            <a:ext cx="2788920" cy="235915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20624" y="3118104"/>
            <a:ext cx="7781544" cy="1470025"/>
          </a:xfrm>
        </p:spPr>
        <p:txBody>
          <a:bodyPr vert="horz" lIns="91440" tIns="45720" rIns="91440" bIns="45720" rtlCol="0" anchor="t">
            <a:normAutofit/>
          </a:bodyPr>
          <a:lstStyle>
            <a:lvl1pPr algn="r" defTabSz="914400" rtl="0" eaLnBrk="1" latinLnBrk="0" hangingPunct="1">
              <a:spcBef>
                <a:spcPct val="0"/>
              </a:spcBef>
              <a:buNone/>
              <a:defRPr lang="en-US" sz="4800" b="1" kern="1200" smtClean="0">
                <a:solidFill>
                  <a:schemeClr val="tx2"/>
                </a:solidFill>
                <a:latin typeface="+mj-lt"/>
                <a:ea typeface="+mj-ea"/>
                <a:cs typeface="+mj-cs"/>
              </a:defRPr>
            </a:lvl1pPr>
          </a:lstStyle>
          <a:p>
            <a:r>
              <a:rPr lang="ru-RU" smtClean="0"/>
              <a:t>Образец заголовка</a:t>
            </a:r>
            <a:endParaRPr lang="en-US"/>
          </a:p>
        </p:txBody>
      </p:sp>
      <p:sp>
        <p:nvSpPr>
          <p:cNvPr id="3" name="Subtitle 2"/>
          <p:cNvSpPr>
            <a:spLocks noGrp="1"/>
          </p:cNvSpPr>
          <p:nvPr>
            <p:ph type="subTitle" idx="1"/>
          </p:nvPr>
        </p:nvSpPr>
        <p:spPr>
          <a:xfrm>
            <a:off x="0" y="2359152"/>
            <a:ext cx="8211312" cy="685800"/>
          </a:xfrm>
        </p:spPr>
        <p:txBody>
          <a:bodyPr vert="horz" lIns="91440" tIns="45720" rIns="91440" bIns="45720" rtlCol="0" anchor="b">
            <a:normAutofit/>
          </a:bodyPr>
          <a:lstStyle>
            <a:lvl1pPr marL="0" indent="0" algn="r" defTabSz="914400" rtl="0" eaLnBrk="1" latinLnBrk="0" hangingPunct="1">
              <a:spcBef>
                <a:spcPct val="20000"/>
              </a:spcBef>
              <a:buClr>
                <a:schemeClr val="accent1"/>
              </a:buClr>
              <a:buSzPct val="90000"/>
              <a:buFont typeface="Wingdings 3" pitchFamily="18" charset="2"/>
              <a:buNone/>
              <a:defRPr lang="en-US" sz="2000" kern="1200" smtClean="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600200"/>
            <a:ext cx="7693074" cy="4525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userDrawn="1"/>
        </p:nvSpPr>
        <p:spPr bwMode="gray">
          <a:xfrm rot="5400000">
            <a:off x="4572000" y="2350008"/>
            <a:ext cx="6519672" cy="1810512"/>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553200" y="6135624"/>
            <a:ext cx="987552" cy="722376"/>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gray">
          <a:xfrm>
            <a:off x="8606181" y="1379355"/>
            <a:ext cx="539496" cy="1463040"/>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bwMode="gray">
          <a:xfrm>
            <a:off x="8604504" y="0"/>
            <a:ext cx="539496" cy="18288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931152" y="274637"/>
            <a:ext cx="1673352" cy="585216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327648"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11296" y="3044952"/>
            <a:ext cx="4690872" cy="740664"/>
          </a:xfrm>
        </p:spPr>
        <p:txBody>
          <a:bodyPr vert="horz" lIns="91440" tIns="45720" rIns="91440" bIns="45720" rtlCol="0" anchor="ctr">
            <a:normAutofit/>
          </a:bodyPr>
          <a:lstStyle>
            <a:lvl1pPr marL="0" indent="0">
              <a:buNone/>
              <a:defRPr lang="en-US" sz="24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r" defTabSz="914400" rtl="0" eaLnBrk="1" latinLnBrk="0" hangingPunct="1">
              <a:spcBef>
                <a:spcPct val="20000"/>
              </a:spcBef>
              <a:buClr>
                <a:schemeClr val="accent1"/>
              </a:buClr>
              <a:buSzPct val="90000"/>
              <a:buFont typeface="Wingdings 3" pitchFamily="18" charset="2"/>
              <a:buNone/>
            </a:pPr>
            <a:r>
              <a:rPr lang="ru-RU" smtClean="0"/>
              <a:t>Образец текста</a:t>
            </a:r>
          </a:p>
        </p:txBody>
      </p:sp>
      <p:sp>
        <p:nvSpPr>
          <p:cNvPr id="4" name="Date Placeholder 3"/>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792EC-8174-4020-A3B7-CC1E92DAEF84}" type="slidenum">
              <a:rPr lang="en-US" smtClean="0"/>
              <a:pPr/>
              <a:t>‹#›</a:t>
            </a:fld>
            <a:endParaRPr lang="en-US" dirty="0"/>
          </a:p>
        </p:txBody>
      </p:sp>
      <p:sp>
        <p:nvSpPr>
          <p:cNvPr id="7" name="Rectangle 6"/>
          <p:cNvSpPr/>
          <p:nvPr userDrawn="1"/>
        </p:nvSpPr>
        <p:spPr bwMode="gray">
          <a:xfrm>
            <a:off x="8211312" y="2788920"/>
            <a:ext cx="932688" cy="1005840"/>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0" y="2130552"/>
            <a:ext cx="8458200" cy="91440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gray">
          <a:xfrm>
            <a:off x="2496312" y="0"/>
            <a:ext cx="1709928" cy="235915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bwMode="gray">
          <a:xfrm>
            <a:off x="0" y="0"/>
            <a:ext cx="2788920" cy="267004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3813048"/>
            <a:ext cx="7772400" cy="1143000"/>
          </a:xfrm>
        </p:spPr>
        <p:txBody>
          <a:bodyPr vert="horz" lIns="91440" tIns="45720" rIns="91440" bIns="45720" rtlCol="0" anchor="ctr">
            <a:normAutofit/>
          </a:bodyPr>
          <a:lstStyle>
            <a:lvl1pPr algn="r" defTabSz="914400" rtl="0" eaLnBrk="1" latinLnBrk="0" hangingPunct="1">
              <a:spcBef>
                <a:spcPct val="0"/>
              </a:spcBef>
              <a:buNone/>
              <a:defRPr lang="en-US" sz="4400" kern="1200" smtClean="0">
                <a:solidFill>
                  <a:schemeClr val="tx2"/>
                </a:solidFill>
                <a:latin typeface="+mj-lt"/>
                <a:ea typeface="+mj-ea"/>
                <a:cs typeface="+mj-cs"/>
              </a:defRPr>
            </a:lvl1pPr>
          </a:lstStyle>
          <a:p>
            <a:r>
              <a:rPr lang="ru-RU" smtClean="0"/>
              <a:t>Образец заголовка</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80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780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bwMode="gray">
          <a:xfrm>
            <a:off x="457200" y="1627632"/>
            <a:ext cx="4040188" cy="639762"/>
          </a:xfrm>
        </p:spPr>
        <p:txBody>
          <a:bodyPr vert="horz" lIns="91440" tIns="45720" rIns="91440" bIns="45720" rtlCol="0" anchor="b">
            <a:normAutofit/>
          </a:bodyPr>
          <a:lstStyle>
            <a:lvl1pPr marL="0" indent="0">
              <a:buNone/>
              <a:defRPr lang="en-US" sz="24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90000"/>
              <a:buFont typeface="Wingdings 3" pitchFamily="18" charset="2"/>
              <a:buNone/>
            </a:pPr>
            <a:r>
              <a:rPr lang="ru-RU" smtClean="0"/>
              <a:t>Образец текста</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bwMode="gray">
          <a:xfrm>
            <a:off x="4645025" y="1627632"/>
            <a:ext cx="4041775" cy="639762"/>
          </a:xfrm>
        </p:spPr>
        <p:txBody>
          <a:bodyPr vert="horz" lIns="91440" tIns="45720" rIns="91440" bIns="45720" rtlCol="0" anchor="b">
            <a:normAutofit/>
          </a:bodyPr>
          <a:lstStyle>
            <a:lvl1pPr marL="0" indent="0">
              <a:buNone/>
              <a:defRPr lang="en-US" sz="24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90000"/>
              <a:buFont typeface="Wingdings 3" pitchFamily="18" charset="2"/>
              <a:buNone/>
            </a:pPr>
            <a:r>
              <a:rPr lang="ru-RU" smtClean="0"/>
              <a:t>Образец текста</a:t>
            </a:r>
          </a:p>
        </p:txBody>
      </p:sp>
      <p:sp>
        <p:nvSpPr>
          <p:cNvPr id="6" name="Content Placeholder 5"/>
          <p:cNvSpPr>
            <a:spLocks noGrp="1"/>
          </p:cNvSpPr>
          <p:nvPr>
            <p:ph sz="quarter" idx="4"/>
          </p:nvPr>
        </p:nvSpPr>
        <p:spPr>
          <a:xfrm>
            <a:off x="4645025"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6" name="Rectangle 5"/>
          <p:cNvSpPr/>
          <p:nvPr userDrawn="1"/>
        </p:nvSpPr>
        <p:spPr>
          <a:xfrm>
            <a:off x="0" y="6501384"/>
            <a:ext cx="9144000" cy="356616"/>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0" y="0"/>
            <a:ext cx="9144000" cy="301752"/>
          </a:xfrm>
          <a:prstGeom prst="rect">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0" y="0"/>
            <a:ext cx="2432304" cy="530352"/>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gray">
          <a:xfrm>
            <a:off x="1426464" y="0"/>
            <a:ext cx="1572768" cy="43891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n-US" sz="4400" kern="1200" smtClean="0">
                <a:solidFill>
                  <a:schemeClr val="tx2"/>
                </a:solidFill>
                <a:latin typeface="+mj-lt"/>
                <a:ea typeface="+mj-ea"/>
                <a:cs typeface="+mj-cs"/>
              </a:defRPr>
            </a:lvl1p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1" name="Rectangle 10"/>
          <p:cNvSpPr/>
          <p:nvPr userDrawn="1"/>
        </p:nvSpPr>
        <p:spPr bwMode="gray">
          <a:xfrm>
            <a:off x="0" y="6501384"/>
            <a:ext cx="9144000" cy="356616"/>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bwMode="gray">
          <a:xfrm>
            <a:off x="0" y="0"/>
            <a:ext cx="9144000" cy="301752"/>
          </a:xfrm>
          <a:prstGeom prst="rect">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bwMode="gray">
          <a:xfrm>
            <a:off x="0" y="0"/>
            <a:ext cx="301752" cy="6858000"/>
          </a:xfrm>
          <a:prstGeom prst="rect">
            <a:avLst/>
          </a:prstGeom>
          <a:solidFill>
            <a:srgbClr val="9BBB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bwMode="gray">
          <a:xfrm>
            <a:off x="0" y="0"/>
            <a:ext cx="2432304" cy="530352"/>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bwMode="gray">
          <a:xfrm>
            <a:off x="1426464" y="0"/>
            <a:ext cx="1572768" cy="43891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bwMode="gray">
          <a:xfrm>
            <a:off x="8842248" y="0"/>
            <a:ext cx="301752" cy="6858000"/>
          </a:xfrm>
          <a:prstGeom prst="rect">
            <a:avLst/>
          </a:prstGeom>
          <a:solidFill>
            <a:srgbClr val="9BBB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199" y="548640"/>
            <a:ext cx="7699248" cy="932688"/>
          </a:xfrm>
        </p:spPr>
        <p:txBody>
          <a:bodyPr vert="horz" lIns="91440" tIns="45720" rIns="91440" bIns="45720" rtlCol="0" anchor="ctr">
            <a:normAutofit/>
          </a:bodyPr>
          <a:lstStyle>
            <a:lvl1pPr algn="l" defTabSz="914400" rtl="0" eaLnBrk="1" latinLnBrk="0" hangingPunct="1">
              <a:spcBef>
                <a:spcPct val="0"/>
              </a:spcBef>
              <a:buNone/>
              <a:defRPr lang="en-US" sz="3200" b="1" kern="1200" smtClean="0">
                <a:solidFill>
                  <a:schemeClr val="tx2"/>
                </a:solidFill>
                <a:latin typeface="+mj-lt"/>
                <a:ea typeface="+mj-ea"/>
                <a:cs typeface="+mj-cs"/>
              </a:defRPr>
            </a:lvl1pPr>
          </a:lstStyle>
          <a:p>
            <a:r>
              <a:rPr lang="ru-RU" smtClean="0"/>
              <a:t>Образец заголовка</a:t>
            </a:r>
            <a:endParaRPr lang="en-US"/>
          </a:p>
        </p:txBody>
      </p:sp>
      <p:sp>
        <p:nvSpPr>
          <p:cNvPr id="4" name="Text Placeholder 3"/>
          <p:cNvSpPr>
            <a:spLocks noGrp="1"/>
          </p:cNvSpPr>
          <p:nvPr>
            <p:ph type="body" sz="half" idx="2"/>
          </p:nvPr>
        </p:nvSpPr>
        <p:spPr>
          <a:xfrm>
            <a:off x="5330952" y="1645920"/>
            <a:ext cx="2816352" cy="4480560"/>
          </a:xfrm>
        </p:spPr>
        <p:txBody>
          <a:bodyPr vert="horz" lIns="91440" tIns="45720" rIns="91440" bIns="45720" rtlCol="0">
            <a:normAutofit/>
          </a:bodyPr>
          <a:lstStyle>
            <a:lvl1pPr marL="0" indent="0">
              <a:buNone/>
              <a:defRPr lang="en-US" sz="14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ct val="20000"/>
              </a:spcBef>
              <a:buClr>
                <a:schemeClr val="accent1"/>
              </a:buClr>
              <a:buSzPct val="90000"/>
              <a:buFont typeface="Wingdings 3" pitchFamily="18" charset="2"/>
              <a:buNone/>
            </a:pPr>
            <a:r>
              <a:rPr lang="ru-RU" smtClean="0"/>
              <a:t>Образец текста</a:t>
            </a:r>
          </a:p>
        </p:txBody>
      </p:sp>
      <p:sp>
        <p:nvSpPr>
          <p:cNvPr id="5" name="Date Placeholder 4"/>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792EC-8174-4020-A3B7-CC1E92DAEF84}" type="slidenum">
              <a:rPr lang="en-US" smtClean="0"/>
              <a:pPr/>
              <a:t>‹#›</a:t>
            </a:fld>
            <a:endParaRPr lang="en-US" dirty="0"/>
          </a:p>
        </p:txBody>
      </p:sp>
      <p:sp>
        <p:nvSpPr>
          <p:cNvPr id="9" name="Content Placeholder 8"/>
          <p:cNvSpPr>
            <a:spLocks noGrp="1"/>
          </p:cNvSpPr>
          <p:nvPr>
            <p:ph sz="quarter" idx="13"/>
          </p:nvPr>
        </p:nvSpPr>
        <p:spPr>
          <a:xfrm>
            <a:off x="457200" y="1645920"/>
            <a:ext cx="4800600" cy="44805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801368" y="658368"/>
            <a:ext cx="5486400" cy="822960"/>
          </a:xfrm>
        </p:spPr>
        <p:txBody>
          <a:bodyPr vert="horz" lIns="91440" tIns="45720" rIns="91440" bIns="45720" rtlCol="0" anchor="b">
            <a:normAutofit/>
          </a:bodyPr>
          <a:lstStyle>
            <a:lvl1pPr algn="ctr" defTabSz="914400" rtl="0" eaLnBrk="1" latinLnBrk="0" hangingPunct="1">
              <a:spcBef>
                <a:spcPct val="0"/>
              </a:spcBef>
              <a:buNone/>
              <a:defRPr lang="en-US" sz="2800" b="1" kern="1200" smtClean="0">
                <a:solidFill>
                  <a:schemeClr val="tx2"/>
                </a:solidFill>
                <a:latin typeface="+mj-lt"/>
                <a:ea typeface="+mj-ea"/>
                <a:cs typeface="+mj-cs"/>
              </a:defRPr>
            </a:lvl1pPr>
          </a:lstStyle>
          <a:p>
            <a:r>
              <a:rPr lang="ru-RU" smtClean="0"/>
              <a:t>Образец заголовка</a:t>
            </a:r>
            <a:endParaRPr lang="en-US"/>
          </a:p>
        </p:txBody>
      </p:sp>
      <p:sp>
        <p:nvSpPr>
          <p:cNvPr id="3" name="Picture Placeholder 2"/>
          <p:cNvSpPr>
            <a:spLocks noGrp="1"/>
          </p:cNvSpPr>
          <p:nvPr>
            <p:ph type="pic" idx="1"/>
          </p:nvPr>
        </p:nvSpPr>
        <p:spPr bwMode="gray">
          <a:xfrm>
            <a:off x="1792224" y="1618488"/>
            <a:ext cx="5486400" cy="3639312"/>
          </a:xfrm>
          <a:solidFill>
            <a:srgbClr val="F8F8F8"/>
          </a:solidFill>
          <a:ln w="76200" cmpd="sng">
            <a:solidFill>
              <a:srgbClr val="FFFFFF"/>
            </a:solidFill>
          </a:ln>
          <a:effectLst>
            <a:outerShdw blurRad="50800" dist="38100" dir="5400000" algn="t" rotWithShape="0">
              <a:prstClr val="black">
                <a:alpha val="40000"/>
              </a:prstClr>
            </a:outerShdw>
          </a:effectLst>
        </p:spPr>
        <p:txBody>
          <a:bodyPr vert="horz" lIns="91440" tIns="45720" rIns="91440" bIns="45720" rtlCol="0">
            <a:normAutofit/>
          </a:bodyPr>
          <a:lstStyle>
            <a:lvl1pPr marL="0" indent="0" algn="l" defTabSz="914400" rtl="0" eaLnBrk="1" latinLnBrk="0" hangingPunct="1">
              <a:spcBef>
                <a:spcPct val="20000"/>
              </a:spcBef>
              <a:buClr>
                <a:schemeClr val="accent1"/>
              </a:buClr>
              <a:buSzPct val="90000"/>
              <a:buFont typeface="Wingdings 3" pitchFamily="18" charset="2"/>
              <a:buNone/>
              <a:defRPr lang="en-US" sz="3200" kern="120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792224" y="5413248"/>
            <a:ext cx="5486400" cy="987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6E70C3-0867-4119-BCBD-AB49558914A9}" type="datetimeFigureOut">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792EC-8174-4020-A3B7-CC1E92DAEF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0" y="402336"/>
            <a:ext cx="8686800" cy="109728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bwMode="gray">
          <a:xfrm>
            <a:off x="8165592" y="996696"/>
            <a:ext cx="978408" cy="896112"/>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bwMode="gray">
          <a:xfrm>
            <a:off x="1783080" y="0"/>
            <a:ext cx="1947672" cy="539496"/>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bwMode="gray">
          <a:xfrm>
            <a:off x="0" y="0"/>
            <a:ext cx="2432304" cy="5394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9496"/>
            <a:ext cx="8229600" cy="96012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537960"/>
            <a:ext cx="2133600" cy="246888"/>
          </a:xfrm>
          <a:prstGeom prst="rect">
            <a:avLst/>
          </a:prstGeom>
        </p:spPr>
        <p:txBody>
          <a:bodyPr vert="horz" lIns="91440" tIns="45720" rIns="91440" bIns="45720" rtlCol="0" anchor="ctr"/>
          <a:lstStyle>
            <a:lvl1pPr algn="l">
              <a:defRPr sz="1200">
                <a:solidFill>
                  <a:schemeClr val="tx1">
                    <a:tint val="75000"/>
                  </a:schemeClr>
                </a:solidFill>
              </a:defRPr>
            </a:lvl1pPr>
          </a:lstStyle>
          <a:p>
            <a:fld id="{A06E70C3-0867-4119-BCBD-AB49558914A9}" type="datetimeFigureOut">
              <a:rPr lang="en-US" smtClean="0"/>
              <a:pPr/>
              <a:t>1/24/2013</a:t>
            </a:fld>
            <a:endParaRPr lang="en-US" dirty="0"/>
          </a:p>
        </p:txBody>
      </p:sp>
      <p:sp>
        <p:nvSpPr>
          <p:cNvPr id="5" name="Footer Placeholder 4"/>
          <p:cNvSpPr>
            <a:spLocks noGrp="1"/>
          </p:cNvSpPr>
          <p:nvPr>
            <p:ph type="ftr" sz="quarter" idx="3"/>
          </p:nvPr>
        </p:nvSpPr>
        <p:spPr>
          <a:xfrm>
            <a:off x="5870448" y="6537960"/>
            <a:ext cx="2895600" cy="246888"/>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02152" y="6537960"/>
            <a:ext cx="2133600" cy="246888"/>
          </a:xfrm>
          <a:prstGeom prst="rect">
            <a:avLst/>
          </a:prstGeom>
        </p:spPr>
        <p:txBody>
          <a:bodyPr vert="horz" lIns="91440" tIns="45720" rIns="91440" bIns="45720" rtlCol="0" anchor="ctr"/>
          <a:lstStyle>
            <a:lvl1pPr algn="ctr">
              <a:defRPr sz="1200">
                <a:solidFill>
                  <a:schemeClr val="tx1">
                    <a:tint val="75000"/>
                  </a:schemeClr>
                </a:solidFill>
              </a:defRPr>
            </a:lvl1pPr>
          </a:lstStyle>
          <a:p>
            <a:fld id="{7EB792EC-8174-4020-A3B7-CC1E92DAEF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accent1"/>
        </a:buClr>
        <a:buSzPct val="90000"/>
        <a:buFont typeface="Wingdings 3"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Wingdings 3"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SzPct val="90000"/>
        <a:buFont typeface="Wingdings 3"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90000"/>
        <a:buFont typeface="Wingdings 3"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SzPct val="90000"/>
        <a:buFont typeface="Wingdings 3"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ed.sumy.ua/" TargetMode="External"/><Relationship Id="rId2" Type="http://schemas.openxmlformats.org/officeDocument/2006/relationships/hyperlink" Target="http://school.xvatit.com/" TargetMode="External"/><Relationship Id="rId1" Type="http://schemas.openxmlformats.org/officeDocument/2006/relationships/slideLayout" Target="../slideLayouts/slideLayout2.xml"/><Relationship Id="rId5" Type="http://schemas.openxmlformats.org/officeDocument/2006/relationships/hyperlink" Target="http://uk.wikipedia.org/" TargetMode="External"/><Relationship Id="rId4" Type="http://schemas.openxmlformats.org/officeDocument/2006/relationships/hyperlink" Target="http://myrefs.org.u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488" y="3071811"/>
            <a:ext cx="5352652" cy="1214446"/>
          </a:xfrm>
        </p:spPr>
        <p:txBody>
          <a:bodyPr>
            <a:normAutofit/>
          </a:bodyPr>
          <a:lstStyle/>
          <a:p>
            <a:r>
              <a:rPr lang="uk-UA" sz="660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latin typeface="Candara" pitchFamily="34" charset="0"/>
              </a:rPr>
              <a:t>Кісткові риби</a:t>
            </a:r>
            <a:endParaRPr lang="ru-RU" sz="660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latin typeface="Candara" pitchFamily="34" charset="0"/>
            </a:endParaRPr>
          </a:p>
        </p:txBody>
      </p:sp>
      <p:sp>
        <p:nvSpPr>
          <p:cNvPr id="3" name="Подзаголовок 2"/>
          <p:cNvSpPr>
            <a:spLocks noGrp="1"/>
          </p:cNvSpPr>
          <p:nvPr>
            <p:ph type="subTitle" idx="1"/>
          </p:nvPr>
        </p:nvSpPr>
        <p:spPr>
          <a:xfrm>
            <a:off x="6572264" y="4357694"/>
            <a:ext cx="2357454" cy="1214446"/>
          </a:xfrm>
        </p:spPr>
        <p:txBody>
          <a:bodyPr>
            <a:normAutofit/>
          </a:bodyPr>
          <a:lstStyle/>
          <a:p>
            <a:r>
              <a:rPr lang="uk-UA" b="1" dirty="0" smtClean="0">
                <a:ln w="12700">
                  <a:solidFill>
                    <a:schemeClr val="bg2">
                      <a:lumMod val="60000"/>
                      <a:lumOff val="4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ndara" pitchFamily="34" charset="0"/>
              </a:rPr>
              <a:t>Підготувала</a:t>
            </a:r>
          </a:p>
          <a:p>
            <a:r>
              <a:rPr lang="uk-UA" b="1" dirty="0" smtClean="0">
                <a:ln w="12700">
                  <a:solidFill>
                    <a:schemeClr val="bg2">
                      <a:lumMod val="60000"/>
                      <a:lumOff val="4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ndara" pitchFamily="34" charset="0"/>
              </a:rPr>
              <a:t>Учениця 8-В класу</a:t>
            </a:r>
          </a:p>
          <a:p>
            <a:r>
              <a:rPr lang="uk-UA" b="1" dirty="0" err="1" smtClean="0">
                <a:ln w="12700">
                  <a:solidFill>
                    <a:schemeClr val="bg2">
                      <a:lumMod val="60000"/>
                      <a:lumOff val="4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ndara" pitchFamily="34" charset="0"/>
              </a:rPr>
              <a:t>Кошина</a:t>
            </a:r>
            <a:r>
              <a:rPr lang="uk-UA" b="1" dirty="0" smtClean="0">
                <a:ln w="12700">
                  <a:solidFill>
                    <a:schemeClr val="bg2">
                      <a:lumMod val="60000"/>
                      <a:lumOff val="4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ndara" pitchFamily="34" charset="0"/>
              </a:rPr>
              <a:t> Анна</a:t>
            </a:r>
            <a:endParaRPr lang="ru-RU" b="1" dirty="0">
              <a:ln w="12700">
                <a:solidFill>
                  <a:schemeClr val="bg2">
                    <a:lumMod val="60000"/>
                    <a:lumOff val="40000"/>
                  </a:schemeClr>
                </a:solidFill>
                <a:prstDash val="solid"/>
              </a:ln>
              <a:solidFill>
                <a:schemeClr val="accent6">
                  <a:lumMod val="75000"/>
                </a:schemeClr>
              </a:solidFill>
              <a:effectLst>
                <a:outerShdw blurRad="41275" dist="20320" dir="1800000" algn="tl" rotWithShape="0">
                  <a:srgbClr val="000000">
                    <a:alpha val="40000"/>
                  </a:srgbClr>
                </a:outerShdw>
              </a:effectLst>
              <a:latin typeface="Candara" pitchFamily="34" charset="0"/>
            </a:endParaRPr>
          </a:p>
        </p:txBody>
      </p:sp>
      <p:pic>
        <p:nvPicPr>
          <p:cNvPr id="1026" name="Picture 2" descr="D:\Аня ;)\Школа\Биология\Freshwater_angelfish_biodome.jpg"/>
          <p:cNvPicPr>
            <a:picLocks noChangeAspect="1" noChangeArrowheads="1"/>
          </p:cNvPicPr>
          <p:nvPr/>
        </p:nvPicPr>
        <p:blipFill>
          <a:blip r:embed="rId2"/>
          <a:srcRect/>
          <a:stretch>
            <a:fillRect/>
          </a:stretch>
        </p:blipFill>
        <p:spPr bwMode="auto">
          <a:xfrm>
            <a:off x="4643438" y="142852"/>
            <a:ext cx="3810026" cy="2857520"/>
          </a:xfrm>
          <a:prstGeom prst="rect">
            <a:avLst/>
          </a:prstGeom>
          <a:noFill/>
          <a:ln>
            <a:solidFill>
              <a:schemeClr val="tx1"/>
            </a:solidFill>
          </a:ln>
          <a:effectLst>
            <a:outerShdw blurRad="50800" dist="38100" dir="2700000" algn="tl" rotWithShape="0">
              <a:prstClr val="black">
                <a:alpha val="40000"/>
              </a:prstClr>
            </a:outerShdw>
          </a:effectLst>
        </p:spPr>
      </p:pic>
      <p:pic>
        <p:nvPicPr>
          <p:cNvPr id="1027" name="Picture 3" descr="D:\Аня ;)\Школа\Биология\800px-Melanochromis_auratus_(female).jpg"/>
          <p:cNvPicPr>
            <a:picLocks noChangeAspect="1" noChangeArrowheads="1"/>
          </p:cNvPicPr>
          <p:nvPr/>
        </p:nvPicPr>
        <p:blipFill>
          <a:blip r:embed="rId3"/>
          <a:srcRect t="10523" b="4970"/>
          <a:stretch>
            <a:fillRect/>
          </a:stretch>
        </p:blipFill>
        <p:spPr bwMode="auto">
          <a:xfrm>
            <a:off x="714348" y="4199555"/>
            <a:ext cx="4929222" cy="2515593"/>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2" end="2"/>
                                            </p:txEl>
                                          </p:spTgt>
                                        </p:tgtEl>
                                      </p:cBhvr>
                                    </p:animEffect>
                                  </p:childTnLst>
                                </p:cTn>
                              </p:par>
                            </p:childTnLst>
                          </p:cTn>
                        </p:par>
                        <p:par>
                          <p:cTn id="32" fill="hold">
                            <p:stCondLst>
                              <p:cond delay="2000"/>
                            </p:stCondLst>
                            <p:childTnLst>
                              <p:par>
                                <p:cTn id="33" presetID="52" presetClass="entr" presetSubtype="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Scale>
                                      <p:cBhvr>
                                        <p:cTn id="35" dur="5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026"/>
                                        </p:tgtEl>
                                        <p:attrNameLst>
                                          <p:attrName>ppt_x</p:attrName>
                                          <p:attrName>ppt_y</p:attrName>
                                        </p:attrNameLst>
                                      </p:cBhvr>
                                    </p:animMotion>
                                    <p:animEffect transition="in" filter="fade">
                                      <p:cBhvr>
                                        <p:cTn id="37" dur="500"/>
                                        <p:tgtEl>
                                          <p:spTgt spid="1026"/>
                                        </p:tgtEl>
                                      </p:cBhvr>
                                    </p:animEffect>
                                  </p:childTnLst>
                                </p:cTn>
                              </p:par>
                            </p:childTnLst>
                          </p:cTn>
                        </p:par>
                        <p:par>
                          <p:cTn id="38" fill="hold">
                            <p:stCondLst>
                              <p:cond delay="2500"/>
                            </p:stCondLst>
                            <p:childTnLst>
                              <p:par>
                                <p:cTn id="39" presetID="52" presetClass="entr" presetSubtype="0"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Scale>
                                      <p:cBhvr>
                                        <p:cTn id="41" dur="5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1027"/>
                                        </p:tgtEl>
                                        <p:attrNameLst>
                                          <p:attrName>ppt_x</p:attrName>
                                          <p:attrName>ppt_y</p:attrName>
                                        </p:attrNameLst>
                                      </p:cBhvr>
                                    </p:animMotion>
                                    <p:animEffect transition="in" filter="fade">
                                      <p:cBhvr>
                                        <p:cTn id="4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502712"/>
            <a:ext cx="9144000"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Центральна нервова система складається з головного і спинного мозку. Головний мозок у риб, як у всіх хребетних, представлений п'ятьма відділами: переднім, проміжним, середнім, мозочком і довгастим мозком. Від переднього мозку відходять добре </a:t>
            </a:r>
            <a:r>
              <a:rPr lang="uk-UA" b="1" dirty="0" err="1" smtClean="0">
                <a:ln>
                  <a:solidFill>
                    <a:schemeClr val="accent6">
                      <a:lumMod val="75000"/>
                    </a:schemeClr>
                  </a:solidFill>
                </a:ln>
                <a:solidFill>
                  <a:schemeClr val="accent6">
                    <a:lumMod val="50000"/>
                  </a:schemeClr>
                </a:solidFill>
              </a:rPr>
              <a:t>розви-нені</a:t>
            </a:r>
            <a:r>
              <a:rPr lang="uk-UA" b="1" dirty="0" smtClean="0">
                <a:ln>
                  <a:solidFill>
                    <a:schemeClr val="accent6">
                      <a:lumMod val="75000"/>
                    </a:schemeClr>
                  </a:solidFill>
                </a:ln>
                <a:solidFill>
                  <a:schemeClr val="accent6">
                    <a:lumMod val="50000"/>
                  </a:schemeClr>
                </a:solidFill>
              </a:rPr>
              <a:t> нюхові частки. Найбільшого розвитку досягає середній мозок, який здійснює аналіз зорових сприйнять, а також мозочок, регулюючий координацію рухів і збереження рівноваги.</a:t>
            </a:r>
            <a:r>
              <a:rPr lang="ru-RU" b="1" dirty="0" smtClean="0">
                <a:ln>
                  <a:solidFill>
                    <a:schemeClr val="accent6">
                      <a:lumMod val="75000"/>
                    </a:schemeClr>
                  </a:solidFill>
                </a:ln>
                <a:solidFill>
                  <a:schemeClr val="accent6">
                    <a:lumMod val="50000"/>
                  </a:schemeClr>
                </a:solidFill>
              </a:rPr>
              <a:t> </a:t>
            </a:r>
            <a:r>
              <a:rPr lang="uk-UA" b="1" dirty="0" smtClean="0">
                <a:ln>
                  <a:solidFill>
                    <a:schemeClr val="accent6">
                      <a:lumMod val="75000"/>
                    </a:schemeClr>
                  </a:solidFill>
                </a:ln>
                <a:solidFill>
                  <a:schemeClr val="accent6">
                    <a:lumMod val="50000"/>
                  </a:schemeClr>
                </a:solidFill>
              </a:rPr>
              <a:t>На будову органів чуття сильний вплив зробила життя у водному середовищі. Так, очі мають пласку рогівку і майже кулястої форми кришталик, що дає можливість рибам бачити тільки близько розташовані предмети (до 10 - 15 м). Оскільки природні води відрізняються низькою прозорістю, далеке бачення у риб не розвинене. </a:t>
            </a:r>
            <a:r>
              <a:rPr lang="uk-UA" b="1" dirty="0" err="1" smtClean="0">
                <a:ln>
                  <a:solidFill>
                    <a:schemeClr val="accent6">
                      <a:lumMod val="75000"/>
                    </a:schemeClr>
                  </a:solidFill>
                </a:ln>
                <a:solidFill>
                  <a:schemeClr val="accent6">
                    <a:lumMod val="50000"/>
                  </a:schemeClr>
                </a:solidFill>
              </a:rPr>
              <a:t>Акомо-</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дація</a:t>
            </a:r>
            <a:r>
              <a:rPr lang="uk-UA" b="1" dirty="0" smtClean="0">
                <a:ln>
                  <a:solidFill>
                    <a:schemeClr val="accent6">
                      <a:lumMod val="75000"/>
                    </a:schemeClr>
                  </a:solidFill>
                </a:ln>
                <a:solidFill>
                  <a:schemeClr val="accent6">
                    <a:lumMod val="50000"/>
                  </a:schemeClr>
                </a:solidFill>
              </a:rPr>
              <a:t>, тобто наводка на чітке бачення </a:t>
            </a:r>
            <a:r>
              <a:rPr lang="uk-UA" b="1" dirty="0" err="1" smtClean="0">
                <a:ln>
                  <a:solidFill>
                    <a:schemeClr val="accent6">
                      <a:lumMod val="75000"/>
                    </a:schemeClr>
                  </a:solidFill>
                </a:ln>
                <a:solidFill>
                  <a:schemeClr val="accent6">
                    <a:lumMod val="50000"/>
                  </a:schemeClr>
                </a:solidFill>
              </a:rPr>
              <a:t>предме-</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та, здійснюється скороченням м'язового </a:t>
            </a:r>
          </a:p>
          <a:p>
            <a:r>
              <a:rPr lang="uk-UA" b="1" dirty="0" smtClean="0">
                <a:ln>
                  <a:solidFill>
                    <a:schemeClr val="accent6">
                      <a:lumMod val="75000"/>
                    </a:schemeClr>
                  </a:solidFill>
                </a:ln>
                <a:solidFill>
                  <a:schemeClr val="accent6">
                    <a:lumMod val="50000"/>
                  </a:schemeClr>
                </a:solidFill>
              </a:rPr>
              <a:t>                                                                                  відростка кришталика, що переміщує його по </a:t>
            </a:r>
          </a:p>
          <a:p>
            <a:r>
              <a:rPr lang="uk-UA" b="1" dirty="0" smtClean="0">
                <a:ln>
                  <a:solidFill>
                    <a:schemeClr val="accent6">
                      <a:lumMod val="75000"/>
                    </a:schemeClr>
                  </a:solidFill>
                </a:ln>
                <a:solidFill>
                  <a:schemeClr val="accent6">
                    <a:lumMod val="50000"/>
                  </a:schemeClr>
                </a:solidFill>
              </a:rPr>
              <a:t>                                                                                  відношенню до сітківки. Пошуку злиденні, </a:t>
            </a:r>
          </a:p>
          <a:p>
            <a:r>
              <a:rPr lang="uk-UA" b="1" dirty="0" smtClean="0">
                <a:ln>
                  <a:solidFill>
                    <a:schemeClr val="accent6">
                      <a:lumMod val="75000"/>
                    </a:schemeClr>
                  </a:solidFill>
                </a:ln>
                <a:solidFill>
                  <a:schemeClr val="accent6">
                    <a:lumMod val="50000"/>
                  </a:schemeClr>
                </a:solidFill>
              </a:rPr>
              <a:t>                                                                                  зустрічі особин різної статі, здатності </a:t>
            </a:r>
            <a:r>
              <a:rPr lang="uk-UA" b="1" dirty="0" err="1" smtClean="0">
                <a:ln>
                  <a:solidFill>
                    <a:schemeClr val="accent6">
                      <a:lumMod val="75000"/>
                    </a:schemeClr>
                  </a:solidFill>
                </a:ln>
                <a:solidFill>
                  <a:schemeClr val="accent6">
                    <a:lumMod val="50000"/>
                  </a:schemeClr>
                </a:solidFill>
              </a:rPr>
              <a:t>трима-</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тися</a:t>
            </a:r>
            <a:r>
              <a:rPr lang="uk-UA" b="1" dirty="0" smtClean="0">
                <a:ln>
                  <a:solidFill>
                    <a:schemeClr val="accent6">
                      <a:lumMod val="75000"/>
                    </a:schemeClr>
                  </a:solidFill>
                </a:ln>
                <a:solidFill>
                  <a:schemeClr val="accent6">
                    <a:lumMod val="50000"/>
                  </a:schemeClr>
                </a:solidFill>
              </a:rPr>
              <a:t> в зграї риб допомагає гострий нюх. </a:t>
            </a:r>
          </a:p>
          <a:p>
            <a:r>
              <a:rPr lang="uk-UA" b="1" i="1" dirty="0" smtClean="0">
                <a:ln>
                  <a:solidFill>
                    <a:schemeClr val="accent6">
                      <a:lumMod val="75000"/>
                    </a:schemeClr>
                  </a:solidFill>
                </a:ln>
                <a:solidFill>
                  <a:schemeClr val="accent6">
                    <a:lumMod val="50000"/>
                  </a:schemeClr>
                </a:solidFill>
              </a:rPr>
              <a:t>                                                                                  Органом нюху </a:t>
            </a:r>
            <a:r>
              <a:rPr lang="uk-UA" b="1" dirty="0" smtClean="0">
                <a:ln>
                  <a:solidFill>
                    <a:schemeClr val="accent6">
                      <a:lumMod val="75000"/>
                    </a:schemeClr>
                  </a:solidFill>
                </a:ln>
                <a:solidFill>
                  <a:schemeClr val="accent6">
                    <a:lumMod val="50000"/>
                  </a:schemeClr>
                </a:solidFill>
              </a:rPr>
              <a:t>є парні мішечки, вистелені </a:t>
            </a:r>
            <a:r>
              <a:rPr lang="uk-UA" b="1" dirty="0" err="1" smtClean="0">
                <a:ln>
                  <a:solidFill>
                    <a:schemeClr val="accent6">
                      <a:lumMod val="75000"/>
                    </a:schemeClr>
                  </a:solidFill>
                </a:ln>
                <a:solidFill>
                  <a:schemeClr val="accent6">
                    <a:lumMod val="50000"/>
                  </a:schemeClr>
                </a:solidFill>
              </a:rPr>
              <a:t>чут-</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ливими</a:t>
            </a:r>
            <a:r>
              <a:rPr lang="uk-UA" b="1" dirty="0" smtClean="0">
                <a:ln>
                  <a:solidFill>
                    <a:schemeClr val="accent6">
                      <a:lumMod val="75000"/>
                    </a:schemeClr>
                  </a:solidFill>
                </a:ln>
                <a:solidFill>
                  <a:schemeClr val="accent6">
                    <a:lumMod val="50000"/>
                  </a:schemeClr>
                </a:solidFill>
              </a:rPr>
              <a:t> клітинами, до основи яких підходять </a:t>
            </a:r>
          </a:p>
          <a:p>
            <a:r>
              <a:rPr lang="uk-UA" b="1" dirty="0" smtClean="0">
                <a:ln>
                  <a:solidFill>
                    <a:schemeClr val="accent6">
                      <a:lumMod val="75000"/>
                    </a:schemeClr>
                  </a:solidFill>
                </a:ln>
                <a:solidFill>
                  <a:schemeClr val="accent6">
                    <a:lumMod val="50000"/>
                  </a:schemeClr>
                </a:solidFill>
              </a:rPr>
              <a:t>                                                                                  волокна нюхового нерва. </a:t>
            </a:r>
          </a:p>
          <a:p>
            <a:endParaRPr lang="ru-RU" b="1" dirty="0" smtClean="0">
              <a:ln>
                <a:solidFill>
                  <a:schemeClr val="accent6">
                    <a:lumMod val="75000"/>
                  </a:schemeClr>
                </a:solidFill>
              </a:ln>
              <a:solidFill>
                <a:schemeClr val="accent6">
                  <a:lumMod val="50000"/>
                </a:schemeClr>
              </a:solidFill>
            </a:endParaRPr>
          </a:p>
        </p:txBody>
      </p:sp>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5100" b="0" i="0" u="none" strike="noStrike" kern="1200" cap="none" spc="0" normalizeH="0" baseline="0" noProof="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rPr>
              <a:t>Нервова система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pic>
        <p:nvPicPr>
          <p:cNvPr id="22530" name="Picture 2" descr="D:\Аня ;)\Школа\Биология\chaetodon-semilarvatus--chaetodon-semilarvatus-2 copy.jpg"/>
          <p:cNvPicPr>
            <a:picLocks noChangeAspect="1" noChangeArrowheads="1"/>
          </p:cNvPicPr>
          <p:nvPr/>
        </p:nvPicPr>
        <p:blipFill>
          <a:blip r:embed="rId2"/>
          <a:srcRect t="7829"/>
          <a:stretch>
            <a:fillRect/>
          </a:stretch>
        </p:blipFill>
        <p:spPr bwMode="auto">
          <a:xfrm>
            <a:off x="142844" y="4071942"/>
            <a:ext cx="4214843" cy="2528883"/>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strips(downLeft)">
                                      <p:cBhvr>
                                        <p:cTn id="20"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40027"/>
            <a:ext cx="9144000" cy="5339923"/>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Нюхові мішечки відкриваються назовні отвором - ніздрів. </a:t>
            </a:r>
            <a:r>
              <a:rPr lang="uk-UA" b="1" i="1" dirty="0" smtClean="0">
                <a:ln>
                  <a:solidFill>
                    <a:schemeClr val="accent6">
                      <a:lumMod val="75000"/>
                    </a:schemeClr>
                  </a:solidFill>
                </a:ln>
                <a:solidFill>
                  <a:schemeClr val="accent6">
                    <a:lumMod val="50000"/>
                  </a:schemeClr>
                </a:solidFill>
              </a:rPr>
              <a:t>Орган смаку </a:t>
            </a:r>
            <a:r>
              <a:rPr lang="uk-UA" b="1" dirty="0" smtClean="0">
                <a:ln>
                  <a:solidFill>
                    <a:schemeClr val="accent6">
                      <a:lumMod val="75000"/>
                    </a:schemeClr>
                  </a:solidFill>
                </a:ln>
                <a:solidFill>
                  <a:schemeClr val="accent6">
                    <a:lumMod val="50000"/>
                  </a:schemeClr>
                </a:solidFill>
              </a:rPr>
              <a:t>представлений численними смаковими сосочками, розташованими на губах, в стравоході, глотці і навіть на плавниках. </a:t>
            </a:r>
            <a:r>
              <a:rPr lang="uk-UA" b="1" i="1" dirty="0" smtClean="0">
                <a:ln>
                  <a:solidFill>
                    <a:schemeClr val="accent6">
                      <a:lumMod val="75000"/>
                    </a:schemeClr>
                  </a:solidFill>
                </a:ln>
                <a:solidFill>
                  <a:schemeClr val="accent6">
                    <a:lumMod val="50000"/>
                  </a:schemeClr>
                </a:solidFill>
              </a:rPr>
              <a:t>Орган слуху і рівноваги </a:t>
            </a:r>
            <a:r>
              <a:rPr lang="uk-UA" b="1" dirty="0" smtClean="0">
                <a:ln>
                  <a:solidFill>
                    <a:schemeClr val="accent6">
                      <a:lumMod val="75000"/>
                    </a:schemeClr>
                  </a:solidFill>
                </a:ln>
                <a:solidFill>
                  <a:schemeClr val="accent6">
                    <a:lumMod val="50000"/>
                  </a:schemeClr>
                </a:solidFill>
              </a:rPr>
              <a:t>представлений лише внутрішнім вухом, розташованим з боків задньої частини черепа. Швидкість поширення звуку у воді в чотири рази вище, ніж у повітрі. Тому простий за будовою орган слуху риб дозволяє їм через кістки черепа чуйно сприймати звукові хвилі. Риби здатні видавати звуки зубами, зябровими кришками, плавцями, плавальним міхуром. За допомогою звукової сигналізації риби висловлюють емоційний стан - загрозу, попередження, заклик, </a:t>
            </a:r>
            <a:r>
              <a:rPr lang="uk-UA" b="1" dirty="0" err="1" smtClean="0">
                <a:ln>
                  <a:solidFill>
                    <a:schemeClr val="accent6">
                      <a:lumMod val="75000"/>
                    </a:schemeClr>
                  </a:solidFill>
                </a:ln>
                <a:solidFill>
                  <a:schemeClr val="accent6">
                    <a:lumMod val="50000"/>
                  </a:schemeClr>
                </a:solidFill>
              </a:rPr>
              <a:t>сиг-</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нал</a:t>
            </a:r>
            <a:r>
              <a:rPr lang="uk-UA" b="1" dirty="0" smtClean="0">
                <a:ln>
                  <a:solidFill>
                    <a:schemeClr val="accent6">
                      <a:lumMod val="75000"/>
                    </a:schemeClr>
                  </a:solidFill>
                </a:ln>
                <a:solidFill>
                  <a:schemeClr val="accent6">
                    <a:lumMod val="50000"/>
                  </a:schemeClr>
                </a:solidFill>
              </a:rPr>
              <a:t> тривоги та ін.</a:t>
            </a:r>
            <a:r>
              <a:rPr lang="ru-RU" b="1" dirty="0" smtClean="0">
                <a:ln>
                  <a:solidFill>
                    <a:schemeClr val="accent6">
                      <a:lumMod val="75000"/>
                    </a:schemeClr>
                  </a:solidFill>
                </a:ln>
                <a:solidFill>
                  <a:schemeClr val="accent6">
                    <a:lumMod val="50000"/>
                  </a:schemeClr>
                </a:solidFill>
              </a:rPr>
              <a:t> </a:t>
            </a:r>
            <a:r>
              <a:rPr lang="uk-UA" b="1" dirty="0" smtClean="0">
                <a:ln>
                  <a:solidFill>
                    <a:schemeClr val="accent6">
                      <a:lumMod val="75000"/>
                    </a:schemeClr>
                  </a:solidFill>
                </a:ln>
                <a:solidFill>
                  <a:schemeClr val="accent6">
                    <a:lumMod val="50000"/>
                  </a:schemeClr>
                </a:solidFill>
              </a:rPr>
              <a:t>Особливу роль в житті риб грає </a:t>
            </a:r>
            <a:r>
              <a:rPr lang="uk-UA" b="1" dirty="0" err="1" smtClean="0">
                <a:ln>
                  <a:solidFill>
                    <a:schemeClr val="accent6">
                      <a:lumMod val="75000"/>
                    </a:schemeClr>
                  </a:solidFill>
                </a:ln>
                <a:solidFill>
                  <a:schemeClr val="accent6">
                    <a:lumMod val="50000"/>
                  </a:schemeClr>
                </a:solidFill>
              </a:rPr>
              <a:t>ор-</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ган бічної лінії. Він представлений поздовжніми </a:t>
            </a:r>
            <a:r>
              <a:rPr lang="uk-UA" b="1" dirty="0" err="1" smtClean="0">
                <a:ln>
                  <a:solidFill>
                    <a:schemeClr val="accent6">
                      <a:lumMod val="75000"/>
                    </a:schemeClr>
                  </a:solidFill>
                </a:ln>
                <a:solidFill>
                  <a:schemeClr val="accent6">
                    <a:lumMod val="50000"/>
                  </a:schemeClr>
                </a:solidFill>
              </a:rPr>
              <a:t>ка-</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налами</a:t>
            </a:r>
            <a:r>
              <a:rPr lang="uk-UA" b="1" dirty="0" smtClean="0">
                <a:ln>
                  <a:solidFill>
                    <a:schemeClr val="accent6">
                      <a:lumMod val="75000"/>
                    </a:schemeClr>
                  </a:solidFill>
                </a:ln>
                <a:solidFill>
                  <a:schemeClr val="accent6">
                    <a:lumMod val="50000"/>
                  </a:schemeClr>
                </a:solidFill>
              </a:rPr>
              <a:t>, що лежать з боків тіла в шкірі і сполученими </a:t>
            </a:r>
          </a:p>
          <a:p>
            <a:r>
              <a:rPr lang="uk-UA" b="1" dirty="0" smtClean="0">
                <a:ln>
                  <a:solidFill>
                    <a:schemeClr val="accent6">
                      <a:lumMod val="75000"/>
                    </a:schemeClr>
                  </a:solidFill>
                </a:ln>
                <a:solidFill>
                  <a:schemeClr val="accent6">
                    <a:lumMod val="50000"/>
                  </a:schemeClr>
                </a:solidFill>
              </a:rPr>
              <a:t>з зовнішньої середовищем через велике число </a:t>
            </a:r>
            <a:r>
              <a:rPr lang="uk-UA" b="1" dirty="0" err="1" smtClean="0">
                <a:ln>
                  <a:solidFill>
                    <a:schemeClr val="accent6">
                      <a:lumMod val="75000"/>
                    </a:schemeClr>
                  </a:solidFill>
                </a:ln>
                <a:solidFill>
                  <a:schemeClr val="accent6">
                    <a:lumMod val="50000"/>
                  </a:schemeClr>
                </a:solidFill>
              </a:rPr>
              <a:t>ліній-</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но</a:t>
            </a:r>
            <a:r>
              <a:rPr lang="uk-UA" b="1" dirty="0" smtClean="0">
                <a:ln>
                  <a:solidFill>
                    <a:schemeClr val="accent6">
                      <a:lumMod val="75000"/>
                    </a:schemeClr>
                  </a:solidFill>
                </a:ln>
                <a:solidFill>
                  <a:schemeClr val="accent6">
                    <a:lumMod val="50000"/>
                  </a:schemeClr>
                </a:solidFill>
              </a:rPr>
              <a:t> розташованих отворів. На дні каналів навпроти </a:t>
            </a:r>
            <a:r>
              <a:rPr lang="uk-UA" b="1" dirty="0" err="1" smtClean="0">
                <a:ln>
                  <a:solidFill>
                    <a:schemeClr val="accent6">
                      <a:lumMod val="75000"/>
                    </a:schemeClr>
                  </a:solidFill>
                </a:ln>
                <a:solidFill>
                  <a:schemeClr val="accent6">
                    <a:lumMod val="50000"/>
                  </a:schemeClr>
                </a:solidFill>
              </a:rPr>
              <a:t>от-</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ворів</a:t>
            </a:r>
            <a:r>
              <a:rPr lang="uk-UA" b="1" dirty="0" smtClean="0">
                <a:ln>
                  <a:solidFill>
                    <a:schemeClr val="accent6">
                      <a:lumMod val="75000"/>
                    </a:schemeClr>
                  </a:solidFill>
                </a:ln>
                <a:solidFill>
                  <a:schemeClr val="accent6">
                    <a:lumMod val="50000"/>
                  </a:schemeClr>
                </a:solidFill>
              </a:rPr>
              <a:t> лежать чутливі клітини, забезпечені віями. </a:t>
            </a:r>
            <a:r>
              <a:rPr lang="uk-UA" b="1" dirty="0" err="1" smtClean="0">
                <a:ln>
                  <a:solidFill>
                    <a:schemeClr val="accent6">
                      <a:lumMod val="75000"/>
                    </a:schemeClr>
                  </a:solidFill>
                </a:ln>
                <a:solidFill>
                  <a:schemeClr val="accent6">
                    <a:lumMod val="50000"/>
                  </a:schemeClr>
                </a:solidFill>
              </a:rPr>
              <a:t>Во-</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ни</a:t>
            </a:r>
            <a:r>
              <a:rPr lang="uk-UA" b="1" dirty="0" smtClean="0">
                <a:ln>
                  <a:solidFill>
                    <a:schemeClr val="accent6">
                      <a:lumMod val="75000"/>
                    </a:schemeClr>
                  </a:solidFill>
                </a:ln>
                <a:solidFill>
                  <a:schemeClr val="accent6">
                    <a:lumMod val="50000"/>
                  </a:schemeClr>
                </a:solidFill>
              </a:rPr>
              <a:t> сприймають змін у тиску та напрямки води, що </a:t>
            </a:r>
          </a:p>
          <a:p>
            <a:r>
              <a:rPr lang="uk-UA" b="1" dirty="0" smtClean="0">
                <a:ln>
                  <a:solidFill>
                    <a:schemeClr val="accent6">
                      <a:lumMod val="75000"/>
                    </a:schemeClr>
                  </a:solidFill>
                </a:ln>
                <a:solidFill>
                  <a:schemeClr val="accent6">
                    <a:lumMod val="50000"/>
                  </a:schemeClr>
                </a:solidFill>
              </a:rPr>
              <a:t>дає можливість рибі безперешкодно орієнтуватися в </a:t>
            </a:r>
          </a:p>
          <a:p>
            <a:r>
              <a:rPr lang="uk-UA" b="1" dirty="0" smtClean="0">
                <a:ln>
                  <a:solidFill>
                    <a:schemeClr val="accent6">
                      <a:lumMod val="75000"/>
                    </a:schemeClr>
                  </a:solidFill>
                </a:ln>
                <a:solidFill>
                  <a:schemeClr val="accent6">
                    <a:lumMod val="50000"/>
                  </a:schemeClr>
                </a:solidFill>
              </a:rPr>
              <a:t>її потоках, успішно плавати як у денний так і в нічний</a:t>
            </a:r>
          </a:p>
          <a:p>
            <a:r>
              <a:rPr lang="uk-UA" b="1" dirty="0" smtClean="0">
                <a:ln>
                  <a:solidFill>
                    <a:schemeClr val="accent6">
                      <a:lumMod val="75000"/>
                    </a:schemeClr>
                  </a:solidFill>
                </a:ln>
                <a:solidFill>
                  <a:schemeClr val="accent6">
                    <a:lumMod val="50000"/>
                  </a:schemeClr>
                </a:solidFill>
              </a:rPr>
              <a:t>час і уникати зіткнень з підводними предметами. </a:t>
            </a:r>
            <a:r>
              <a:rPr lang="uk-UA" sz="1700" b="1" dirty="0" smtClean="0">
                <a:ln>
                  <a:solidFill>
                    <a:schemeClr val="accent6">
                      <a:lumMod val="75000"/>
                    </a:schemeClr>
                  </a:solidFill>
                </a:ln>
                <a:solidFill>
                  <a:schemeClr val="accent6">
                    <a:lumMod val="50000"/>
                  </a:schemeClr>
                </a:solidFill>
              </a:rPr>
              <a:t>Цей орган є тільки у </a:t>
            </a:r>
            <a:r>
              <a:rPr lang="uk-UA" sz="1700" b="1" dirty="0" err="1" smtClean="0">
                <a:ln>
                  <a:solidFill>
                    <a:schemeClr val="accent6">
                      <a:lumMod val="75000"/>
                    </a:schemeClr>
                  </a:solidFill>
                </a:ln>
                <a:solidFill>
                  <a:schemeClr val="accent6">
                    <a:lumMod val="50000"/>
                  </a:schemeClr>
                </a:solidFill>
              </a:rPr>
              <a:t>первічноводних</a:t>
            </a:r>
            <a:r>
              <a:rPr lang="uk-UA" sz="1700" b="1" dirty="0" smtClean="0">
                <a:ln>
                  <a:solidFill>
                    <a:schemeClr val="accent6">
                      <a:lumMod val="75000"/>
                    </a:schemeClr>
                  </a:solidFill>
                </a:ln>
                <a:solidFill>
                  <a:schemeClr val="accent6">
                    <a:lumMod val="50000"/>
                  </a:schemeClr>
                </a:solidFill>
              </a:rPr>
              <a:t>, тобто у риб і амфібій. Найбільшого розвитку вона досягла у риб.</a:t>
            </a:r>
            <a:endParaRPr lang="ru-RU" sz="1700" b="1" dirty="0">
              <a:ln>
                <a:solidFill>
                  <a:schemeClr val="accent6">
                    <a:lumMod val="75000"/>
                  </a:schemeClr>
                </a:solidFill>
              </a:ln>
              <a:solidFill>
                <a:schemeClr val="accent6">
                  <a:lumMod val="50000"/>
                </a:schemeClr>
              </a:solidFill>
            </a:endParaRPr>
          </a:p>
        </p:txBody>
      </p:sp>
      <p:pic>
        <p:nvPicPr>
          <p:cNvPr id="23556" name="Picture 4" descr="D:\Аня ;)\Школа\Биология\Bio8_42_7.jpg"/>
          <p:cNvPicPr>
            <a:picLocks noChangeAspect="1" noChangeArrowheads="1"/>
          </p:cNvPicPr>
          <p:nvPr/>
        </p:nvPicPr>
        <p:blipFill>
          <a:blip r:embed="rId2"/>
          <a:srcRect t="4672"/>
          <a:stretch>
            <a:fillRect/>
          </a:stretch>
        </p:blipFill>
        <p:spPr bwMode="auto">
          <a:xfrm>
            <a:off x="5429256" y="3714752"/>
            <a:ext cx="3638581" cy="2428892"/>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randombar(horizontal)">
                                      <p:cBhvr>
                                        <p:cTn id="1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440027"/>
            <a:ext cx="9144000"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Органами виділення служать парні стрічкоподібні тулубні нирки, розташовані в порожнині тіла під хребтом. Вони втратили зв'язок з порожниною тіла і видаляють </a:t>
            </a:r>
          </a:p>
          <a:p>
            <a:r>
              <a:rPr lang="uk-UA" b="1" dirty="0" smtClean="0">
                <a:ln>
                  <a:solidFill>
                    <a:schemeClr val="accent6">
                      <a:lumMod val="75000"/>
                    </a:schemeClr>
                  </a:solidFill>
                </a:ln>
                <a:solidFill>
                  <a:schemeClr val="accent6">
                    <a:lumMod val="50000"/>
                  </a:schemeClr>
                </a:solidFill>
              </a:rPr>
              <a:t>                                                                                                      шкідливі продукти життєдіяльності, </a:t>
            </a:r>
          </a:p>
          <a:p>
            <a:r>
              <a:rPr lang="uk-UA" b="1" dirty="0" smtClean="0">
                <a:ln>
                  <a:solidFill>
                    <a:schemeClr val="accent6">
                      <a:lumMod val="75000"/>
                    </a:schemeClr>
                  </a:solidFill>
                </a:ln>
                <a:solidFill>
                  <a:schemeClr val="accent6">
                    <a:lumMod val="50000"/>
                  </a:schemeClr>
                </a:solidFill>
              </a:rPr>
              <a:t>                                                                                                      фільтруючи їх із крові. У </a:t>
            </a:r>
            <a:r>
              <a:rPr lang="uk-UA" b="1" dirty="0" err="1" smtClean="0">
                <a:ln>
                  <a:solidFill>
                    <a:schemeClr val="accent6">
                      <a:lumMod val="75000"/>
                    </a:schemeClr>
                  </a:solidFill>
                </a:ln>
                <a:solidFill>
                  <a:schemeClr val="accent6">
                    <a:lumMod val="50000"/>
                  </a:schemeClr>
                </a:solidFill>
              </a:rPr>
              <a:t>прісновод-</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них риб кінцевим продуктом </a:t>
            </a:r>
            <a:r>
              <a:rPr lang="uk-UA" b="1" dirty="0" err="1" smtClean="0">
                <a:ln>
                  <a:solidFill>
                    <a:schemeClr val="accent6">
                      <a:lumMod val="75000"/>
                    </a:schemeClr>
                  </a:solidFill>
                </a:ln>
                <a:solidFill>
                  <a:schemeClr val="accent6">
                    <a:lumMod val="50000"/>
                  </a:schemeClr>
                </a:solidFill>
              </a:rPr>
              <a:t>білко-</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вого</a:t>
            </a:r>
            <a:r>
              <a:rPr lang="uk-UA" b="1" dirty="0" smtClean="0">
                <a:ln>
                  <a:solidFill>
                    <a:schemeClr val="accent6">
                      <a:lumMod val="75000"/>
                    </a:schemeClr>
                  </a:solidFill>
                </a:ln>
                <a:solidFill>
                  <a:schemeClr val="accent6">
                    <a:lumMod val="50000"/>
                  </a:schemeClr>
                </a:solidFill>
              </a:rPr>
              <a:t> обміну є отруйний аміак. Він </a:t>
            </a:r>
          </a:p>
          <a:p>
            <a:r>
              <a:rPr lang="uk-UA" b="1" dirty="0" smtClean="0">
                <a:ln>
                  <a:solidFill>
                    <a:schemeClr val="accent6">
                      <a:lumMod val="75000"/>
                    </a:schemeClr>
                  </a:solidFill>
                </a:ln>
                <a:solidFill>
                  <a:schemeClr val="accent6">
                    <a:lumMod val="50000"/>
                  </a:schemeClr>
                </a:solidFill>
              </a:rPr>
              <a:t>                                                                                                      розчиняється великою кількістю </a:t>
            </a:r>
          </a:p>
          <a:p>
            <a:r>
              <a:rPr lang="uk-UA" b="1" dirty="0" smtClean="0">
                <a:ln>
                  <a:solidFill>
                    <a:schemeClr val="accent6">
                      <a:lumMod val="75000"/>
                    </a:schemeClr>
                  </a:solidFill>
                </a:ln>
                <a:solidFill>
                  <a:schemeClr val="accent6">
                    <a:lumMod val="50000"/>
                  </a:schemeClr>
                </a:solidFill>
              </a:rPr>
              <a:t>                                                                                                      води, і тому риби виділяють багато </a:t>
            </a:r>
          </a:p>
          <a:p>
            <a:r>
              <a:rPr lang="uk-UA" b="1" dirty="0" smtClean="0">
                <a:ln>
                  <a:solidFill>
                    <a:schemeClr val="accent6">
                      <a:lumMod val="75000"/>
                    </a:schemeClr>
                  </a:solidFill>
                </a:ln>
                <a:solidFill>
                  <a:schemeClr val="accent6">
                    <a:lumMod val="50000"/>
                  </a:schemeClr>
                </a:solidFill>
              </a:rPr>
              <a:t>                                                                                                      рідкої сечі. Виведена з сечею вода </a:t>
            </a:r>
          </a:p>
          <a:p>
            <a:r>
              <a:rPr lang="uk-UA" b="1" dirty="0" smtClean="0">
                <a:ln>
                  <a:solidFill>
                    <a:schemeClr val="accent6">
                      <a:lumMod val="75000"/>
                    </a:schemeClr>
                  </a:solidFill>
                </a:ln>
                <a:solidFill>
                  <a:schemeClr val="accent6">
                    <a:lumMod val="50000"/>
                  </a:schemeClr>
                </a:solidFill>
              </a:rPr>
              <a:t>                                                                                                      легко компенсується за рахунок її </a:t>
            </a:r>
          </a:p>
          <a:p>
            <a:r>
              <a:rPr lang="uk-UA" b="1" dirty="0" smtClean="0">
                <a:ln>
                  <a:solidFill>
                    <a:schemeClr val="accent6">
                      <a:lumMod val="75000"/>
                    </a:schemeClr>
                  </a:solidFill>
                </a:ln>
                <a:solidFill>
                  <a:schemeClr val="accent6">
                    <a:lumMod val="50000"/>
                  </a:schemeClr>
                </a:solidFill>
              </a:rPr>
              <a:t>                                                                                                      постійного надходження через </a:t>
            </a:r>
          </a:p>
          <a:p>
            <a:r>
              <a:rPr lang="uk-UA" b="1" dirty="0" smtClean="0">
                <a:ln>
                  <a:solidFill>
                    <a:schemeClr val="accent6">
                      <a:lumMod val="75000"/>
                    </a:schemeClr>
                  </a:solidFill>
                </a:ln>
                <a:solidFill>
                  <a:schemeClr val="accent6">
                    <a:lumMod val="50000"/>
                  </a:schemeClr>
                </a:solidFill>
              </a:rPr>
              <a:t>                                                                                                      шкіру, зябра і з їжею. У морських </a:t>
            </a:r>
          </a:p>
          <a:p>
            <a:r>
              <a:rPr lang="uk-UA" b="1" dirty="0" smtClean="0">
                <a:ln>
                  <a:solidFill>
                    <a:schemeClr val="accent6">
                      <a:lumMod val="75000"/>
                    </a:schemeClr>
                  </a:solidFill>
                </a:ln>
                <a:solidFill>
                  <a:schemeClr val="accent6">
                    <a:lumMod val="50000"/>
                  </a:schemeClr>
                </a:solidFill>
              </a:rPr>
              <a:t>                                                                                                      риб кінцевим продуктом азотистого </a:t>
            </a:r>
          </a:p>
          <a:p>
            <a:r>
              <a:rPr lang="uk-UA" b="1" dirty="0" smtClean="0">
                <a:ln>
                  <a:solidFill>
                    <a:schemeClr val="accent6">
                      <a:lumMod val="75000"/>
                    </a:schemeClr>
                  </a:solidFill>
                </a:ln>
                <a:solidFill>
                  <a:schemeClr val="accent6">
                    <a:lumMod val="50000"/>
                  </a:schemeClr>
                </a:solidFill>
              </a:rPr>
              <a:t>                                                                                                      обміну служить менш отруйна </a:t>
            </a:r>
          </a:p>
          <a:p>
            <a:r>
              <a:rPr lang="uk-UA" b="1" dirty="0" smtClean="0">
                <a:ln>
                  <a:solidFill>
                    <a:schemeClr val="accent6">
                      <a:lumMod val="75000"/>
                    </a:schemeClr>
                  </a:solidFill>
                </a:ln>
                <a:solidFill>
                  <a:schemeClr val="accent6">
                    <a:lumMod val="50000"/>
                  </a:schemeClr>
                </a:solidFill>
              </a:rPr>
              <a:t>                                                                                                      сечовина, виведення якої вимагає </a:t>
            </a:r>
          </a:p>
          <a:p>
            <a:r>
              <a:rPr lang="uk-UA" b="1" dirty="0" smtClean="0">
                <a:ln>
                  <a:solidFill>
                    <a:schemeClr val="accent6">
                      <a:lumMod val="75000"/>
                    </a:schemeClr>
                  </a:solidFill>
                </a:ln>
                <a:solidFill>
                  <a:schemeClr val="accent6">
                    <a:lumMod val="50000"/>
                  </a:schemeClr>
                </a:solidFill>
              </a:rPr>
              <a:t>                                                                                                      меншої кількості води. </a:t>
            </a:r>
            <a:r>
              <a:rPr lang="uk-UA" b="1" dirty="0" err="1" smtClean="0">
                <a:ln>
                  <a:solidFill>
                    <a:schemeClr val="accent6">
                      <a:lumMod val="75000"/>
                    </a:schemeClr>
                  </a:solidFill>
                </a:ln>
                <a:solidFill>
                  <a:schemeClr val="accent6">
                    <a:lumMod val="50000"/>
                  </a:schemeClr>
                </a:solidFill>
              </a:rPr>
              <a:t>Новоутворе-</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на в нирках сеча по парним </a:t>
            </a:r>
            <a:r>
              <a:rPr lang="uk-UA" b="1" dirty="0" err="1" smtClean="0">
                <a:ln>
                  <a:solidFill>
                    <a:schemeClr val="accent6">
                      <a:lumMod val="75000"/>
                    </a:schemeClr>
                  </a:solidFill>
                </a:ln>
                <a:solidFill>
                  <a:schemeClr val="accent6">
                    <a:lumMod val="50000"/>
                  </a:schemeClr>
                </a:solidFill>
              </a:rPr>
              <a:t>сечово-</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дах відтікає в сечовий міхур, звідки </a:t>
            </a:r>
          </a:p>
          <a:p>
            <a:r>
              <a:rPr lang="uk-UA" b="1" dirty="0" smtClean="0">
                <a:ln>
                  <a:solidFill>
                    <a:schemeClr val="accent6">
                      <a:lumMod val="75000"/>
                    </a:schemeClr>
                  </a:solidFill>
                </a:ln>
                <a:solidFill>
                  <a:schemeClr val="accent6">
                    <a:lumMod val="50000"/>
                  </a:schemeClr>
                </a:solidFill>
              </a:rPr>
              <a:t>виводиться назовні через видільні отвір.</a:t>
            </a:r>
            <a:endParaRPr lang="ru-RU" b="1" dirty="0">
              <a:ln>
                <a:solidFill>
                  <a:schemeClr val="accent6">
                    <a:lumMod val="75000"/>
                  </a:schemeClr>
                </a:solidFill>
              </a:ln>
              <a:solidFill>
                <a:schemeClr val="accent6">
                  <a:lumMod val="50000"/>
                </a:schemeClr>
              </a:solidFill>
            </a:endParaRPr>
          </a:p>
        </p:txBody>
      </p:sp>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5100" b="0" i="0" u="none" strike="noStrike" kern="1200" cap="none" spc="0" normalizeH="0" baseline="0" noProof="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rPr>
              <a:t>Видільна система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pic>
        <p:nvPicPr>
          <p:cNvPr id="24578" name="Picture 2" descr="D:\Аня ;)\Школа\Биология\08287f7aa1f81e3a7c87449b8be0e568.jpeg"/>
          <p:cNvPicPr>
            <a:picLocks noChangeAspect="1" noChangeArrowheads="1"/>
          </p:cNvPicPr>
          <p:nvPr/>
        </p:nvPicPr>
        <p:blipFill>
          <a:blip r:embed="rId2"/>
          <a:srcRect l="5239" t="5319" r="5778" b="11153"/>
          <a:stretch>
            <a:fillRect/>
          </a:stretch>
        </p:blipFill>
        <p:spPr bwMode="auto">
          <a:xfrm>
            <a:off x="142844" y="2071678"/>
            <a:ext cx="5254425" cy="4286280"/>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21" presetClass="entr" presetSubtype="8" fill="hold" nodeType="after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wheel(8)">
                                      <p:cBhvr>
                                        <p:cTn id="2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lvl="0">
              <a:spcBef>
                <a:spcPct val="0"/>
              </a:spcBef>
            </a:pPr>
            <a:r>
              <a:rPr lang="uk-UA" sz="510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latin typeface="Candara" pitchFamily="34" charset="0"/>
                <a:ea typeface="+mj-ea"/>
                <a:cs typeface="+mj-cs"/>
              </a:rPr>
              <a:t>Розмноження</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
        <p:nvSpPr>
          <p:cNvPr id="5" name="Прямоугольник 4"/>
          <p:cNvSpPr/>
          <p:nvPr/>
        </p:nvSpPr>
        <p:spPr>
          <a:xfrm>
            <a:off x="0" y="1440027"/>
            <a:ext cx="9144000" cy="5078313"/>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Кісткові риби, як правило, роздільностатеві тварини, але інколи трапляються і гермафродити (наприклад, морський </a:t>
            </a:r>
          </a:p>
          <a:p>
            <a:r>
              <a:rPr lang="uk-UA" b="1" dirty="0" smtClean="0">
                <a:ln>
                  <a:solidFill>
                    <a:schemeClr val="accent6">
                      <a:lumMod val="75000"/>
                    </a:schemeClr>
                  </a:solidFill>
                </a:ln>
                <a:solidFill>
                  <a:schemeClr val="accent6">
                    <a:lumMod val="50000"/>
                  </a:schemeClr>
                </a:solidFill>
              </a:rPr>
              <a:t>окунь). Статеві залози, як правило, парні</a:t>
            </a:r>
          </a:p>
          <a:p>
            <a:r>
              <a:rPr lang="uk-UA" b="1" dirty="0" smtClean="0">
                <a:ln>
                  <a:solidFill>
                    <a:schemeClr val="accent6">
                      <a:lumMod val="75000"/>
                    </a:schemeClr>
                  </a:solidFill>
                </a:ln>
                <a:solidFill>
                  <a:schemeClr val="accent6">
                    <a:lumMod val="50000"/>
                  </a:schemeClr>
                </a:solidFill>
              </a:rPr>
              <a:t>й мають статеві протоки, через які </a:t>
            </a:r>
            <a:r>
              <a:rPr lang="uk-UA" b="1" dirty="0" err="1" smtClean="0">
                <a:ln>
                  <a:solidFill>
                    <a:schemeClr val="accent6">
                      <a:lumMod val="75000"/>
                    </a:schemeClr>
                  </a:solidFill>
                </a:ln>
                <a:solidFill>
                  <a:schemeClr val="accent6">
                    <a:lumMod val="50000"/>
                  </a:schemeClr>
                </a:solidFill>
              </a:rPr>
              <a:t>стате-</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ві</a:t>
            </a:r>
            <a:r>
              <a:rPr lang="uk-UA" b="1" dirty="0" smtClean="0">
                <a:ln>
                  <a:solidFill>
                    <a:schemeClr val="accent6">
                      <a:lumMod val="75000"/>
                    </a:schemeClr>
                  </a:solidFill>
                </a:ln>
                <a:solidFill>
                  <a:schemeClr val="accent6">
                    <a:lumMod val="50000"/>
                  </a:schemeClr>
                </a:solidFill>
              </a:rPr>
              <a:t> клітини виводяться назовні. Для </a:t>
            </a:r>
            <a:r>
              <a:rPr lang="uk-UA" b="1" dirty="0" err="1" smtClean="0">
                <a:ln>
                  <a:solidFill>
                    <a:schemeClr val="accent6">
                      <a:lumMod val="75000"/>
                    </a:schemeClr>
                  </a:solidFill>
                </a:ln>
                <a:solidFill>
                  <a:schemeClr val="accent6">
                    <a:lumMod val="50000"/>
                  </a:schemeClr>
                </a:solidFill>
              </a:rPr>
              <a:t>біль-</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шості кісткових риб характерне зовнішнє </a:t>
            </a:r>
          </a:p>
          <a:p>
            <a:r>
              <a:rPr lang="uk-UA" b="1" dirty="0" smtClean="0">
                <a:ln>
                  <a:solidFill>
                    <a:schemeClr val="accent6">
                      <a:lumMod val="75000"/>
                    </a:schemeClr>
                  </a:solidFill>
                </a:ln>
                <a:solidFill>
                  <a:schemeClr val="accent6">
                    <a:lumMod val="50000"/>
                  </a:schemeClr>
                </a:solidFill>
              </a:rPr>
              <a:t>запліднення, але відомі види із </a:t>
            </a:r>
            <a:r>
              <a:rPr lang="uk-UA" b="1" dirty="0" err="1" smtClean="0">
                <a:ln>
                  <a:solidFill>
                    <a:schemeClr val="accent6">
                      <a:lumMod val="75000"/>
                    </a:schemeClr>
                  </a:solidFill>
                </a:ln>
                <a:solidFill>
                  <a:schemeClr val="accent6">
                    <a:lumMod val="50000"/>
                  </a:schemeClr>
                </a:solidFill>
              </a:rPr>
              <a:t>внутріш-</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нім заплідненням (</a:t>
            </a:r>
            <a:r>
              <a:rPr lang="uk-UA" b="1" dirty="0" err="1" smtClean="0">
                <a:ln>
                  <a:solidFill>
                    <a:schemeClr val="accent6">
                      <a:lumMod val="75000"/>
                    </a:schemeClr>
                  </a:solidFill>
                </a:ln>
                <a:solidFill>
                  <a:schemeClr val="accent6">
                    <a:lumMod val="50000"/>
                  </a:schemeClr>
                </a:solidFill>
              </a:rPr>
              <a:t>гуппі</a:t>
            </a:r>
            <a:r>
              <a:rPr lang="uk-UA" b="1" dirty="0" smtClean="0">
                <a:ln>
                  <a:solidFill>
                    <a:schemeClr val="accent6">
                      <a:lumMod val="75000"/>
                    </a:schemeClr>
                  </a:solidFill>
                </a:ln>
                <a:solidFill>
                  <a:schemeClr val="accent6">
                    <a:lumMod val="50000"/>
                  </a:schemeClr>
                </a:solidFill>
              </a:rPr>
              <a:t>).</a:t>
            </a:r>
          </a:p>
          <a:p>
            <a:r>
              <a:rPr lang="uk-UA" b="1" dirty="0" smtClean="0">
                <a:ln>
                  <a:solidFill>
                    <a:schemeClr val="accent6">
                      <a:lumMod val="75000"/>
                    </a:schemeClr>
                  </a:solidFill>
                </a:ln>
                <a:solidFill>
                  <a:schemeClr val="accent6">
                    <a:lumMod val="50000"/>
                  </a:schemeClr>
                </a:solidFill>
              </a:rPr>
              <a:t>Відкладання самками ікри з подальшим </a:t>
            </a:r>
          </a:p>
          <a:p>
            <a:r>
              <a:rPr lang="uk-UA" b="1" dirty="0" smtClean="0">
                <a:ln>
                  <a:solidFill>
                    <a:schemeClr val="accent6">
                      <a:lumMod val="75000"/>
                    </a:schemeClr>
                  </a:solidFill>
                </a:ln>
                <a:solidFill>
                  <a:schemeClr val="accent6">
                    <a:lumMod val="50000"/>
                  </a:schemeClr>
                </a:solidFill>
              </a:rPr>
              <a:t>її заплідненням сім'яною рідиною </a:t>
            </a:r>
            <a:r>
              <a:rPr lang="uk-UA" b="1" dirty="0" err="1" smtClean="0">
                <a:ln>
                  <a:solidFill>
                    <a:schemeClr val="accent6">
                      <a:lumMod val="75000"/>
                    </a:schemeClr>
                  </a:solidFill>
                </a:ln>
                <a:solidFill>
                  <a:schemeClr val="accent6">
                    <a:lumMod val="50000"/>
                  </a:schemeClr>
                </a:solidFill>
              </a:rPr>
              <a:t>сам-</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ців</a:t>
            </a:r>
            <a:r>
              <a:rPr lang="uk-UA" b="1" dirty="0" smtClean="0">
                <a:ln>
                  <a:solidFill>
                    <a:schemeClr val="accent6">
                      <a:lumMod val="75000"/>
                    </a:schemeClr>
                  </a:solidFill>
                </a:ln>
                <a:solidFill>
                  <a:schemeClr val="accent6">
                    <a:lumMod val="50000"/>
                  </a:schemeClr>
                </a:solidFill>
              </a:rPr>
              <a:t> називають нерестом. Для </a:t>
            </a:r>
            <a:r>
              <a:rPr lang="uk-UA" b="1" dirty="0" err="1" smtClean="0">
                <a:ln>
                  <a:solidFill>
                    <a:schemeClr val="accent6">
                      <a:lumMod val="75000"/>
                    </a:schemeClr>
                  </a:solidFill>
                </a:ln>
                <a:solidFill>
                  <a:schemeClr val="accent6">
                    <a:lumMod val="50000"/>
                  </a:schemeClr>
                </a:solidFill>
              </a:rPr>
              <a:t>розмноже-</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ння</a:t>
            </a:r>
            <a:r>
              <a:rPr lang="uk-UA" b="1" dirty="0" smtClean="0">
                <a:ln>
                  <a:solidFill>
                    <a:schemeClr val="accent6">
                      <a:lumMod val="75000"/>
                    </a:schemeClr>
                  </a:solidFill>
                </a:ln>
                <a:solidFill>
                  <a:schemeClr val="accent6">
                    <a:lumMod val="50000"/>
                  </a:schemeClr>
                </a:solidFill>
              </a:rPr>
              <a:t> риби шукають місця, придатні для </a:t>
            </a:r>
          </a:p>
          <a:p>
            <a:r>
              <a:rPr lang="uk-UA" b="1" dirty="0" smtClean="0">
                <a:ln>
                  <a:solidFill>
                    <a:schemeClr val="accent6">
                      <a:lumMod val="75000"/>
                    </a:schemeClr>
                  </a:solidFill>
                </a:ln>
                <a:solidFill>
                  <a:schemeClr val="accent6">
                    <a:lumMod val="50000"/>
                  </a:schemeClr>
                </a:solidFill>
              </a:rPr>
              <a:t>відкладання ікри і розвитку нащадків. </a:t>
            </a:r>
          </a:p>
          <a:p>
            <a:r>
              <a:rPr lang="uk-UA" b="1" dirty="0" smtClean="0">
                <a:ln>
                  <a:solidFill>
                    <a:schemeClr val="accent6">
                      <a:lumMod val="75000"/>
                    </a:schemeClr>
                  </a:solidFill>
                </a:ln>
                <a:solidFill>
                  <a:schemeClr val="accent6">
                    <a:lumMod val="50000"/>
                  </a:schemeClr>
                </a:solidFill>
              </a:rPr>
              <a:t>Багато видів риб розмножується у тих </a:t>
            </a:r>
          </a:p>
          <a:p>
            <a:r>
              <a:rPr lang="uk-UA" b="1" dirty="0" smtClean="0">
                <a:ln>
                  <a:solidFill>
                    <a:schemeClr val="accent6">
                      <a:lumMod val="75000"/>
                    </a:schemeClr>
                  </a:solidFill>
                </a:ln>
                <a:solidFill>
                  <a:schemeClr val="accent6">
                    <a:lumMod val="50000"/>
                  </a:schemeClr>
                </a:solidFill>
              </a:rPr>
              <a:t>самих водоймах, де й живуть (наприклад, сазан, річковий окунь, сом). Інші види долають великі відстані, щоб дістатися до місць розмноження. При цьому вони можуть змінювати своє звичне середовище існування на інше: одні з них мігрують на нерест із морів до річок, інші - навпаки. </a:t>
            </a:r>
            <a:endParaRPr lang="ru-RU" b="1" dirty="0">
              <a:ln>
                <a:solidFill>
                  <a:schemeClr val="accent6">
                    <a:lumMod val="75000"/>
                  </a:schemeClr>
                </a:solidFill>
              </a:ln>
              <a:solidFill>
                <a:schemeClr val="accent6">
                  <a:lumMod val="50000"/>
                </a:schemeClr>
              </a:solidFill>
            </a:endParaRPr>
          </a:p>
        </p:txBody>
      </p:sp>
      <p:pic>
        <p:nvPicPr>
          <p:cNvPr id="26627" name="Picture 3" descr="D:\Аня ;)\Школа\Биология\doeppne-017.jpg"/>
          <p:cNvPicPr>
            <a:picLocks noChangeAspect="1" noChangeArrowheads="1"/>
          </p:cNvPicPr>
          <p:nvPr/>
        </p:nvPicPr>
        <p:blipFill>
          <a:blip r:embed="rId2"/>
          <a:srcRect r="2898"/>
          <a:stretch>
            <a:fillRect/>
          </a:stretch>
        </p:blipFill>
        <p:spPr bwMode="auto">
          <a:xfrm>
            <a:off x="4214810" y="1785926"/>
            <a:ext cx="4786410" cy="3545372"/>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8" presetClass="entr" presetSubtype="32" fill="hold" nodeType="afterEffect">
                                  <p:stCondLst>
                                    <p:cond delay="0"/>
                                  </p:stCondLst>
                                  <p:childTnLst>
                                    <p:set>
                                      <p:cBhvr>
                                        <p:cTn id="19" dur="1" fill="hold">
                                          <p:stCondLst>
                                            <p:cond delay="0"/>
                                          </p:stCondLst>
                                        </p:cTn>
                                        <p:tgtEl>
                                          <p:spTgt spid="26627"/>
                                        </p:tgtEl>
                                        <p:attrNameLst>
                                          <p:attrName>style.visibility</p:attrName>
                                        </p:attrNameLst>
                                      </p:cBhvr>
                                      <p:to>
                                        <p:strVal val="visible"/>
                                      </p:to>
                                    </p:set>
                                    <p:animEffect transition="in" filter="diamond(out)">
                                      <p:cBhvr>
                                        <p:cTn id="20"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Аня ;)\Школа\Биология\140.jpg"/>
          <p:cNvPicPr>
            <a:picLocks noChangeAspect="1" noChangeArrowheads="1"/>
          </p:cNvPicPr>
          <p:nvPr/>
        </p:nvPicPr>
        <p:blipFill>
          <a:blip r:embed="rId2"/>
          <a:srcRect/>
          <a:stretch>
            <a:fillRect/>
          </a:stretch>
        </p:blipFill>
        <p:spPr bwMode="auto">
          <a:xfrm>
            <a:off x="71406" y="3388637"/>
            <a:ext cx="4500594" cy="3397949"/>
          </a:xfrm>
          <a:prstGeom prst="rect">
            <a:avLst/>
          </a:prstGeom>
          <a:noFill/>
          <a:ln>
            <a:solidFill>
              <a:schemeClr val="tx1"/>
            </a:solidFill>
          </a:ln>
          <a:effectLst>
            <a:outerShdw blurRad="50800" dist="38100" dir="2700000" algn="tl" rotWithShape="0">
              <a:prstClr val="black">
                <a:alpha val="40000"/>
              </a:prstClr>
            </a:outerShdw>
          </a:effectLst>
        </p:spPr>
      </p:pic>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lvl="0">
              <a:spcBef>
                <a:spcPct val="0"/>
              </a:spcBef>
            </a:pPr>
            <a:r>
              <a:rPr lang="uk-UA" sz="510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latin typeface="Candara" pitchFamily="34" charset="0"/>
                <a:ea typeface="+mj-ea"/>
                <a:cs typeface="+mj-cs"/>
              </a:rPr>
              <a:t>Розвиток</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
        <p:nvSpPr>
          <p:cNvPr id="5" name="Прямоугольник 4"/>
          <p:cNvSpPr/>
          <p:nvPr/>
        </p:nvSpPr>
        <p:spPr>
          <a:xfrm>
            <a:off x="0" y="1440027"/>
            <a:ext cx="9144000" cy="5078313"/>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Час від відкладення ікри риб до виходу з неї личинок - інкубаційний період - залежить від температури води. Розвиток ікри більшості риб України, які нерестяться навесні та влітку, триває від трьох до восьми діб. У тих видів, нерест яких відбувається восени та взимку (наприклад, лососі, миньок), розвиток ікри триває до весни.</a:t>
            </a:r>
          </a:p>
          <a:p>
            <a:r>
              <a:rPr lang="uk-UA" b="1" dirty="0" smtClean="0">
                <a:ln>
                  <a:solidFill>
                    <a:schemeClr val="accent6">
                      <a:lumMod val="75000"/>
                    </a:schemeClr>
                  </a:solidFill>
                </a:ln>
                <a:solidFill>
                  <a:schemeClr val="accent6">
                    <a:lumMod val="50000"/>
                  </a:schemeClr>
                </a:solidFill>
              </a:rPr>
              <a:t>У переважної більшості кісткових риб розвиток непрямий. З ікринки виходить маленька личинка, що має лише розвинені непарні плавці; кишечник в неї не функціонує, а живиться вона поживними речовинами </a:t>
            </a:r>
            <a:r>
              <a:rPr lang="uk-UA" b="1" dirty="0" err="1" smtClean="0">
                <a:ln>
                  <a:solidFill>
                    <a:schemeClr val="accent6">
                      <a:lumMod val="75000"/>
                    </a:schemeClr>
                  </a:solidFill>
                </a:ln>
                <a:solidFill>
                  <a:schemeClr val="accent6">
                    <a:lumMod val="50000"/>
                  </a:schemeClr>
                </a:solidFill>
              </a:rPr>
              <a:t>жовточного</a:t>
            </a:r>
            <a:r>
              <a:rPr lang="uk-UA" b="1" dirty="0" smtClean="0">
                <a:ln>
                  <a:solidFill>
                    <a:schemeClr val="accent6">
                      <a:lumMod val="75000"/>
                    </a:schemeClr>
                  </a:solidFill>
                </a:ln>
                <a:solidFill>
                  <a:schemeClr val="accent6">
                    <a:lumMod val="50000"/>
                  </a:schemeClr>
                </a:solidFill>
              </a:rPr>
              <a:t> мішка, розташованого на черевному </a:t>
            </a:r>
          </a:p>
          <a:p>
            <a:r>
              <a:rPr lang="uk-UA" b="1" dirty="0" smtClean="0">
                <a:ln>
                  <a:solidFill>
                    <a:schemeClr val="accent6">
                      <a:lumMod val="75000"/>
                    </a:schemeClr>
                  </a:solidFill>
                </a:ln>
                <a:solidFill>
                  <a:schemeClr val="accent6">
                    <a:lumMod val="50000"/>
                  </a:schemeClr>
                </a:solidFill>
              </a:rPr>
              <a:t>                                                                                       боці. Згодом запас жовтка вичерпується, </a:t>
            </a:r>
          </a:p>
          <a:p>
            <a:r>
              <a:rPr lang="uk-UA" b="1" dirty="0" smtClean="0">
                <a:ln>
                  <a:solidFill>
                    <a:schemeClr val="accent6">
                      <a:lumMod val="75000"/>
                    </a:schemeClr>
                  </a:solidFill>
                </a:ln>
                <a:solidFill>
                  <a:schemeClr val="accent6">
                    <a:lumMod val="50000"/>
                  </a:schemeClr>
                </a:solidFill>
              </a:rPr>
              <a:t>                                                                                       личинка починає живитись </a:t>
            </a:r>
            <a:r>
              <a:rPr lang="uk-UA" b="1" dirty="0" err="1" smtClean="0">
                <a:ln>
                  <a:solidFill>
                    <a:schemeClr val="accent6">
                      <a:lumMod val="75000"/>
                    </a:schemeClr>
                  </a:solidFill>
                </a:ln>
                <a:solidFill>
                  <a:schemeClr val="accent6">
                    <a:lumMod val="50000"/>
                  </a:schemeClr>
                </a:solidFill>
              </a:rPr>
              <a:t>одноклітинни-</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ми організмами, а потім їжею, яку </a:t>
            </a:r>
            <a:r>
              <a:rPr lang="uk-UA" b="1" dirty="0" err="1" smtClean="0">
                <a:ln>
                  <a:solidFill>
                    <a:schemeClr val="accent6">
                      <a:lumMod val="75000"/>
                    </a:schemeClr>
                  </a:solidFill>
                </a:ln>
                <a:solidFill>
                  <a:schemeClr val="accent6">
                    <a:lumMod val="50000"/>
                  </a:schemeClr>
                </a:solidFill>
              </a:rPr>
              <a:t>спожи-</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вають</a:t>
            </a:r>
            <a:r>
              <a:rPr lang="uk-UA" b="1" dirty="0" smtClean="0">
                <a:ln>
                  <a:solidFill>
                    <a:schemeClr val="accent6">
                      <a:lumMod val="75000"/>
                    </a:schemeClr>
                  </a:solidFill>
                </a:ln>
                <a:solidFill>
                  <a:schemeClr val="accent6">
                    <a:lumMod val="50000"/>
                  </a:schemeClr>
                </a:solidFill>
              </a:rPr>
              <a:t> і дорослі риби. У неї з'являються </a:t>
            </a:r>
          </a:p>
          <a:p>
            <a:r>
              <a:rPr lang="uk-UA" b="1" dirty="0" smtClean="0">
                <a:ln>
                  <a:solidFill>
                    <a:schemeClr val="accent6">
                      <a:lumMod val="75000"/>
                    </a:schemeClr>
                  </a:solidFill>
                </a:ln>
                <a:solidFill>
                  <a:schemeClr val="accent6">
                    <a:lumMod val="50000"/>
                  </a:schemeClr>
                </a:solidFill>
              </a:rPr>
              <a:t>                                                                                       парні плавці й личинка перетворюється на </a:t>
            </a:r>
          </a:p>
          <a:p>
            <a:r>
              <a:rPr lang="uk-UA" b="1" dirty="0" smtClean="0">
                <a:ln>
                  <a:solidFill>
                    <a:schemeClr val="accent6">
                      <a:lumMod val="75000"/>
                    </a:schemeClr>
                  </a:solidFill>
                </a:ln>
                <a:solidFill>
                  <a:schemeClr val="accent6">
                    <a:lumMod val="50000"/>
                  </a:schemeClr>
                </a:solidFill>
              </a:rPr>
              <a:t>                                                                                       молоду рибку - малька. У деяких видів </a:t>
            </a:r>
          </a:p>
          <a:p>
            <a:r>
              <a:rPr lang="uk-UA" b="1" dirty="0" smtClean="0">
                <a:ln>
                  <a:solidFill>
                    <a:schemeClr val="accent6">
                      <a:lumMod val="75000"/>
                    </a:schemeClr>
                  </a:solidFill>
                </a:ln>
                <a:solidFill>
                  <a:schemeClr val="accent6">
                    <a:lumMod val="50000"/>
                  </a:schemeClr>
                </a:solidFill>
              </a:rPr>
              <a:t>                                                                                       (наприклад, у акваріумних </a:t>
            </a:r>
            <a:r>
              <a:rPr lang="uk-UA" b="1" dirty="0" err="1" smtClean="0">
                <a:ln>
                  <a:solidFill>
                    <a:schemeClr val="accent6">
                      <a:lumMod val="75000"/>
                    </a:schemeClr>
                  </a:solidFill>
                </a:ln>
                <a:solidFill>
                  <a:schemeClr val="accent6">
                    <a:lumMod val="50000"/>
                  </a:schemeClr>
                </a:solidFill>
              </a:rPr>
              <a:t>гуппі</a:t>
            </a:r>
            <a:r>
              <a:rPr lang="uk-UA" b="1" dirty="0" smtClean="0">
                <a:ln>
                  <a:solidFill>
                    <a:schemeClr val="accent6">
                      <a:lumMod val="75000"/>
                    </a:schemeClr>
                  </a:solidFill>
                </a:ln>
                <a:solidFill>
                  <a:schemeClr val="accent6">
                    <a:lumMod val="50000"/>
                  </a:schemeClr>
                </a:solidFill>
              </a:rPr>
              <a:t>) зародок </a:t>
            </a:r>
          </a:p>
          <a:p>
            <a:r>
              <a:rPr lang="uk-UA" b="1" dirty="0" smtClean="0">
                <a:ln>
                  <a:solidFill>
                    <a:schemeClr val="accent6">
                      <a:lumMod val="75000"/>
                    </a:schemeClr>
                  </a:solidFill>
                </a:ln>
                <a:solidFill>
                  <a:schemeClr val="accent6">
                    <a:lumMod val="50000"/>
                  </a:schemeClr>
                </a:solidFill>
              </a:rPr>
              <a:t>                                                                                       розвивається до малька всередині ікринки </a:t>
            </a:r>
          </a:p>
          <a:p>
            <a:r>
              <a:rPr lang="uk-UA" b="1" dirty="0" smtClean="0">
                <a:ln>
                  <a:solidFill>
                    <a:schemeClr val="accent6">
                      <a:lumMod val="75000"/>
                    </a:schemeClr>
                  </a:solidFill>
                </a:ln>
                <a:solidFill>
                  <a:schemeClr val="accent6">
                    <a:lumMod val="50000"/>
                  </a:schemeClr>
                </a:solidFill>
              </a:rPr>
              <a:t>                                                                                       в материнському організмі, й народжується </a:t>
            </a:r>
          </a:p>
          <a:p>
            <a:r>
              <a:rPr lang="uk-UA" b="1" dirty="0" smtClean="0">
                <a:ln>
                  <a:solidFill>
                    <a:schemeClr val="accent6">
                      <a:lumMod val="75000"/>
                    </a:schemeClr>
                  </a:solidFill>
                </a:ln>
                <a:solidFill>
                  <a:schemeClr val="accent6">
                    <a:lumMod val="50000"/>
                  </a:schemeClr>
                </a:solidFill>
              </a:rPr>
              <a:t>                                                                                       вже сформована маленька рибка (прямий </a:t>
            </a:r>
          </a:p>
          <a:p>
            <a:r>
              <a:rPr lang="uk-UA" b="1" dirty="0" smtClean="0">
                <a:ln>
                  <a:solidFill>
                    <a:schemeClr val="accent6">
                      <a:lumMod val="75000"/>
                    </a:schemeClr>
                  </a:solidFill>
                </a:ln>
                <a:solidFill>
                  <a:schemeClr val="accent6">
                    <a:lumMod val="50000"/>
                  </a:schemeClr>
                </a:solidFill>
              </a:rPr>
              <a:t>                                                                                       розвиток).</a:t>
            </a:r>
            <a:endParaRPr lang="ru-RU" b="1" dirty="0">
              <a:ln>
                <a:solidFill>
                  <a:schemeClr val="accent6">
                    <a:lumMod val="75000"/>
                  </a:schemeClr>
                </a:solidFill>
              </a:ln>
              <a:solidFill>
                <a:schemeClr val="accent6">
                  <a:lumMod val="50000"/>
                </a:schemeClr>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50" presetClass="entr" presetSubtype="0" decel="100000" fill="hold" nodeType="afterEffect">
                                  <p:stCondLst>
                                    <p:cond delay="0"/>
                                  </p:stCondLst>
                                  <p:childTnLst>
                                    <p:set>
                                      <p:cBhvr>
                                        <p:cTn id="19" dur="1" fill="hold">
                                          <p:stCondLst>
                                            <p:cond delay="0"/>
                                          </p:stCondLst>
                                        </p:cTn>
                                        <p:tgtEl>
                                          <p:spTgt spid="27650"/>
                                        </p:tgtEl>
                                        <p:attrNameLst>
                                          <p:attrName>style.visibility</p:attrName>
                                        </p:attrNameLst>
                                      </p:cBhvr>
                                      <p:to>
                                        <p:strVal val="visible"/>
                                      </p:to>
                                    </p:set>
                                    <p:anim calcmode="lin" valueType="num">
                                      <p:cBhvr>
                                        <p:cTn id="20" dur="500" fill="hold"/>
                                        <p:tgtEl>
                                          <p:spTgt spid="27650"/>
                                        </p:tgtEl>
                                        <p:attrNameLst>
                                          <p:attrName>ppt_w</p:attrName>
                                        </p:attrNameLst>
                                      </p:cBhvr>
                                      <p:tavLst>
                                        <p:tav tm="0">
                                          <p:val>
                                            <p:strVal val="#ppt_w+.3"/>
                                          </p:val>
                                        </p:tav>
                                        <p:tav tm="100000">
                                          <p:val>
                                            <p:strVal val="#ppt_w"/>
                                          </p:val>
                                        </p:tav>
                                      </p:tavLst>
                                    </p:anim>
                                    <p:anim calcmode="lin" valueType="num">
                                      <p:cBhvr>
                                        <p:cTn id="21" dur="500" fill="hold"/>
                                        <p:tgtEl>
                                          <p:spTgt spid="27650"/>
                                        </p:tgtEl>
                                        <p:attrNameLst>
                                          <p:attrName>ppt_h</p:attrName>
                                        </p:attrNameLst>
                                      </p:cBhvr>
                                      <p:tavLst>
                                        <p:tav tm="0">
                                          <p:val>
                                            <p:strVal val="#ppt_h"/>
                                          </p:val>
                                        </p:tav>
                                        <p:tav tm="100000">
                                          <p:val>
                                            <p:strVal val="#ppt_h"/>
                                          </p:val>
                                        </p:tav>
                                      </p:tavLst>
                                    </p:anim>
                                    <p:animEffect transition="in" filter="fade">
                                      <p:cBhvr>
                                        <p:cTn id="2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Аня ;)\Школа\Биология\158.jpg"/>
          <p:cNvPicPr>
            <a:picLocks noChangeAspect="1" noChangeArrowheads="1"/>
          </p:cNvPicPr>
          <p:nvPr/>
        </p:nvPicPr>
        <p:blipFill>
          <a:blip r:embed="rId2"/>
          <a:srcRect b="4301"/>
          <a:stretch>
            <a:fillRect/>
          </a:stretch>
        </p:blipFill>
        <p:spPr bwMode="auto">
          <a:xfrm>
            <a:off x="43311" y="142852"/>
            <a:ext cx="9057409" cy="6500858"/>
          </a:xfrm>
          <a:prstGeom prst="rect">
            <a:avLst/>
          </a:prstGeom>
          <a:noFill/>
          <a:ln>
            <a:solidFill>
              <a:schemeClr val="tx1"/>
            </a:solidFill>
          </a:ln>
          <a:effectLst>
            <a:outerShdw blurRad="50800" dist="38100" dir="2700000" algn="tl" rotWithShape="0">
              <a:prstClr val="black">
                <a:alpha val="40000"/>
              </a:prstClr>
            </a:outerShdw>
          </a:effectLst>
        </p:spPr>
      </p:pic>
      <p:sp>
        <p:nvSpPr>
          <p:cNvPr id="5" name="Прямоугольник 4"/>
          <p:cNvSpPr/>
          <p:nvPr/>
        </p:nvSpPr>
        <p:spPr>
          <a:xfrm>
            <a:off x="1428728" y="357166"/>
            <a:ext cx="7015061"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i="1" cap="none" spc="50" dirty="0" err="1" smtClean="0">
                <a:ln w="11430"/>
                <a:solidFill>
                  <a:srgbClr val="FAA100"/>
                </a:solidFill>
                <a:effectLst>
                  <a:outerShdw blurRad="76200" dist="50800" dir="5400000" algn="tl" rotWithShape="0">
                    <a:srgbClr val="000000">
                      <a:alpha val="65000"/>
                    </a:srgbClr>
                  </a:outerShdw>
                </a:effectLst>
                <a:latin typeface="Comic Sans MS" pitchFamily="66" charset="0"/>
              </a:rPr>
              <a:t>Дякую</a:t>
            </a:r>
            <a:r>
              <a:rPr lang="ru-RU" sz="6600" b="1" i="1" cap="none" spc="50" dirty="0" smtClean="0">
                <a:ln w="11430"/>
                <a:solidFill>
                  <a:srgbClr val="FAA100"/>
                </a:solidFill>
                <a:effectLst>
                  <a:outerShdw blurRad="76200" dist="50800" dir="5400000" algn="tl" rotWithShape="0">
                    <a:srgbClr val="000000">
                      <a:alpha val="65000"/>
                    </a:srgbClr>
                  </a:outerShdw>
                </a:effectLst>
                <a:latin typeface="Comic Sans MS" pitchFamily="66" charset="0"/>
              </a:rPr>
              <a:t> за </a:t>
            </a:r>
            <a:r>
              <a:rPr lang="ru-RU" sz="6600" b="1" i="1" cap="none" spc="50" dirty="0" err="1" smtClean="0">
                <a:ln w="11430"/>
                <a:solidFill>
                  <a:srgbClr val="FAA100"/>
                </a:solidFill>
                <a:effectLst>
                  <a:outerShdw blurRad="76200" dist="50800" dir="5400000" algn="tl" rotWithShape="0">
                    <a:srgbClr val="000000">
                      <a:alpha val="65000"/>
                    </a:srgbClr>
                  </a:outerShdw>
                </a:effectLst>
                <a:latin typeface="Comic Sans MS" pitchFamily="66" charset="0"/>
              </a:rPr>
              <a:t>увагу</a:t>
            </a:r>
            <a:r>
              <a:rPr lang="ru-RU" sz="6600" b="1" i="1" cap="none" spc="50" dirty="0" smtClean="0">
                <a:ln w="11430"/>
                <a:solidFill>
                  <a:srgbClr val="FAA100"/>
                </a:solidFill>
                <a:effectLst>
                  <a:outerShdw blurRad="76200" dist="50800" dir="5400000" algn="tl" rotWithShape="0">
                    <a:srgbClr val="000000">
                      <a:alpha val="65000"/>
                    </a:srgbClr>
                  </a:outerShdw>
                </a:effectLst>
                <a:latin typeface="Comic Sans MS" pitchFamily="66" charset="0"/>
              </a:rPr>
              <a:t>!</a:t>
            </a:r>
            <a:endParaRPr lang="ru-RU" sz="6600" b="1" i="1" cap="none" spc="50" dirty="0">
              <a:ln w="11430"/>
              <a:solidFill>
                <a:srgbClr val="FAA100"/>
              </a:soli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randombar(horizontal)">
                                      <p:cBhvr>
                                        <p:cTn id="7" dur="500"/>
                                        <p:tgtEl>
                                          <p:spTgt spid="2560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lvl="0">
              <a:spcBef>
                <a:spcPct val="0"/>
              </a:spcBef>
            </a:pPr>
            <a:r>
              <a:rPr lang="uk-UA" sz="510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latin typeface="Candara" pitchFamily="34" charset="0"/>
                <a:ea typeface="+mj-ea"/>
                <a:cs typeface="+mj-cs"/>
              </a:rPr>
              <a:t>Джерела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
        <p:nvSpPr>
          <p:cNvPr id="5" name="Прямоугольник 4"/>
          <p:cNvSpPr/>
          <p:nvPr/>
        </p:nvSpPr>
        <p:spPr>
          <a:xfrm>
            <a:off x="0" y="1440027"/>
            <a:ext cx="9144000" cy="1200329"/>
          </a:xfrm>
          <a:prstGeom prst="rect">
            <a:avLst/>
          </a:prstGeom>
        </p:spPr>
        <p:txBody>
          <a:bodyPr wrap="square">
            <a:spAutoFit/>
          </a:bodyPr>
          <a:lstStyle/>
          <a:p>
            <a:pPr>
              <a:buFont typeface="Wingdings" pitchFamily="2" charset="2"/>
              <a:buChar char="ü"/>
            </a:pPr>
            <a:r>
              <a:rPr lang="ru-RU" b="1" dirty="0" smtClean="0">
                <a:ln>
                  <a:solidFill>
                    <a:schemeClr val="accent6">
                      <a:lumMod val="75000"/>
                    </a:schemeClr>
                  </a:solidFill>
                </a:ln>
                <a:solidFill>
                  <a:schemeClr val="accent6">
                    <a:lumMod val="50000"/>
                  </a:schemeClr>
                </a:solidFill>
                <a:hlinkClick r:id="rId2"/>
              </a:rPr>
              <a:t> </a:t>
            </a:r>
            <a:r>
              <a:rPr lang="en-US" b="1" dirty="0" smtClean="0">
                <a:ln>
                  <a:solidFill>
                    <a:schemeClr val="accent6">
                      <a:lumMod val="75000"/>
                    </a:schemeClr>
                  </a:solidFill>
                </a:ln>
                <a:solidFill>
                  <a:schemeClr val="accent6">
                    <a:lumMod val="50000"/>
                  </a:schemeClr>
                </a:solidFill>
                <a:hlinkClick r:id="rId2"/>
              </a:rPr>
              <a:t>http://school.xvatit.com</a:t>
            </a:r>
            <a:endParaRPr lang="ru-RU" b="1" dirty="0" smtClean="0">
              <a:ln>
                <a:solidFill>
                  <a:schemeClr val="accent6">
                    <a:lumMod val="75000"/>
                  </a:schemeClr>
                </a:solidFill>
              </a:ln>
              <a:solidFill>
                <a:schemeClr val="accent6">
                  <a:lumMod val="50000"/>
                </a:schemeClr>
              </a:solidFill>
            </a:endParaRPr>
          </a:p>
          <a:p>
            <a:pPr>
              <a:buFont typeface="Wingdings" pitchFamily="2" charset="2"/>
              <a:buChar char="ü"/>
            </a:pPr>
            <a:r>
              <a:rPr lang="ru-RU" b="1" dirty="0" smtClean="0">
                <a:ln>
                  <a:solidFill>
                    <a:schemeClr val="accent6">
                      <a:lumMod val="75000"/>
                    </a:schemeClr>
                  </a:solidFill>
                </a:ln>
                <a:solidFill>
                  <a:schemeClr val="accent6">
                    <a:lumMod val="50000"/>
                  </a:schemeClr>
                </a:solidFill>
                <a:hlinkClick r:id="rId3"/>
              </a:rPr>
              <a:t> </a:t>
            </a:r>
            <a:r>
              <a:rPr lang="en-US" b="1" dirty="0" smtClean="0">
                <a:ln>
                  <a:solidFill>
                    <a:schemeClr val="accent6">
                      <a:lumMod val="75000"/>
                    </a:schemeClr>
                  </a:solidFill>
                </a:ln>
                <a:solidFill>
                  <a:schemeClr val="accent6">
                    <a:lumMod val="50000"/>
                  </a:schemeClr>
                </a:solidFill>
                <a:hlinkClick r:id="rId3"/>
              </a:rPr>
              <a:t>http://ped.sumy.ua</a:t>
            </a:r>
            <a:endParaRPr lang="ru-RU" b="1" dirty="0" smtClean="0">
              <a:ln>
                <a:solidFill>
                  <a:schemeClr val="accent6">
                    <a:lumMod val="75000"/>
                  </a:schemeClr>
                </a:solidFill>
              </a:ln>
              <a:solidFill>
                <a:schemeClr val="accent6">
                  <a:lumMod val="50000"/>
                </a:schemeClr>
              </a:solidFill>
            </a:endParaRPr>
          </a:p>
          <a:p>
            <a:pPr>
              <a:buFont typeface="Wingdings" pitchFamily="2" charset="2"/>
              <a:buChar char="ü"/>
            </a:pPr>
            <a:r>
              <a:rPr lang="ru-RU" b="1" dirty="0" smtClean="0">
                <a:ln>
                  <a:solidFill>
                    <a:schemeClr val="accent6">
                      <a:lumMod val="75000"/>
                    </a:schemeClr>
                  </a:solidFill>
                </a:ln>
                <a:solidFill>
                  <a:schemeClr val="accent6">
                    <a:lumMod val="50000"/>
                  </a:schemeClr>
                </a:solidFill>
                <a:hlinkClick r:id="rId4"/>
              </a:rPr>
              <a:t> </a:t>
            </a:r>
            <a:r>
              <a:rPr lang="en-US" b="1" dirty="0" smtClean="0">
                <a:ln>
                  <a:solidFill>
                    <a:schemeClr val="accent6">
                      <a:lumMod val="75000"/>
                    </a:schemeClr>
                  </a:solidFill>
                </a:ln>
                <a:solidFill>
                  <a:schemeClr val="accent6">
                    <a:lumMod val="50000"/>
                  </a:schemeClr>
                </a:solidFill>
                <a:hlinkClick r:id="rId4"/>
              </a:rPr>
              <a:t>http://myrefs.org.ua</a:t>
            </a:r>
            <a:endParaRPr lang="ru-RU" b="1" dirty="0" smtClean="0">
              <a:ln>
                <a:solidFill>
                  <a:schemeClr val="accent6">
                    <a:lumMod val="75000"/>
                  </a:schemeClr>
                </a:solidFill>
              </a:ln>
              <a:solidFill>
                <a:schemeClr val="accent6">
                  <a:lumMod val="50000"/>
                </a:schemeClr>
              </a:solidFill>
            </a:endParaRPr>
          </a:p>
          <a:p>
            <a:pPr>
              <a:buFont typeface="Wingdings" pitchFamily="2" charset="2"/>
              <a:buChar char="ü"/>
            </a:pPr>
            <a:r>
              <a:rPr lang="ru-RU" b="1" dirty="0" smtClean="0">
                <a:ln>
                  <a:solidFill>
                    <a:schemeClr val="accent6">
                      <a:lumMod val="75000"/>
                    </a:schemeClr>
                  </a:solidFill>
                </a:ln>
                <a:solidFill>
                  <a:schemeClr val="accent6">
                    <a:lumMod val="50000"/>
                  </a:schemeClr>
                </a:solidFill>
                <a:hlinkClick r:id="rId5"/>
              </a:rPr>
              <a:t> </a:t>
            </a:r>
            <a:r>
              <a:rPr lang="en-US" b="1" dirty="0" smtClean="0">
                <a:ln>
                  <a:solidFill>
                    <a:schemeClr val="accent6">
                      <a:lumMod val="75000"/>
                    </a:schemeClr>
                  </a:solidFill>
                </a:ln>
                <a:solidFill>
                  <a:schemeClr val="accent6">
                    <a:lumMod val="50000"/>
                  </a:schemeClr>
                </a:solidFill>
                <a:hlinkClick r:id="rId5"/>
              </a:rPr>
              <a:t>http://uk.wikipedia.org</a:t>
            </a:r>
            <a:r>
              <a:rPr lang="ru-RU" b="1" dirty="0" smtClean="0">
                <a:ln>
                  <a:solidFill>
                    <a:schemeClr val="accent6">
                      <a:lumMod val="75000"/>
                    </a:schemeClr>
                  </a:solidFill>
                </a:ln>
                <a:solidFill>
                  <a:schemeClr val="accent6">
                    <a:lumMod val="50000"/>
                  </a:schemeClr>
                </a:solidFill>
              </a:rPr>
              <a:t> </a:t>
            </a:r>
            <a:endParaRPr lang="ru-RU" b="1" dirty="0">
              <a:ln>
                <a:solidFill>
                  <a:schemeClr val="accent6">
                    <a:lumMod val="75000"/>
                  </a:schemeClr>
                </a:solidFill>
              </a:ln>
              <a:solidFill>
                <a:schemeClr val="accent6">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02712"/>
            <a:ext cx="9144000" cy="5355312"/>
          </a:xfrm>
          <a:prstGeom prst="rect">
            <a:avLst/>
          </a:prstGeom>
        </p:spPr>
        <p:txBody>
          <a:bodyPr wrap="square">
            <a:spAutoFit/>
          </a:bodyPr>
          <a:lstStyle/>
          <a:p>
            <a:r>
              <a:rPr lang="uk-UA" b="1" dirty="0" smtClean="0">
                <a:ln w="12700">
                  <a:solidFill>
                    <a:schemeClr val="accent6">
                      <a:lumMod val="75000"/>
                    </a:schemeClr>
                  </a:solidFill>
                </a:ln>
                <a:solidFill>
                  <a:schemeClr val="accent6">
                    <a:lumMod val="50000"/>
                  </a:schemeClr>
                </a:solidFill>
                <a:latin typeface="Candara" pitchFamily="34" charset="0"/>
              </a:rPr>
              <a:t>Клас Кісткові риби - це найбільша за кількістю видів (понад 20 тис.) і найбільш давня група первинно водних хордових тварин. Риби </a:t>
            </a:r>
          </a:p>
          <a:p>
            <a:r>
              <a:rPr lang="uk-UA" b="1" dirty="0" smtClean="0">
                <a:ln w="12700">
                  <a:solidFill>
                    <a:schemeClr val="accent6">
                      <a:lumMod val="75000"/>
                    </a:schemeClr>
                  </a:solidFill>
                </a:ln>
                <a:solidFill>
                  <a:schemeClr val="accent6">
                    <a:lumMod val="50000"/>
                  </a:schemeClr>
                </a:solidFill>
                <a:latin typeface="Candara" pitchFamily="34" charset="0"/>
              </a:rPr>
              <a:t>заселили всі види морських, прісних і </a:t>
            </a:r>
            <a:r>
              <a:rPr lang="uk-UA" b="1" dirty="0" err="1" smtClean="0">
                <a:ln w="12700">
                  <a:solidFill>
                    <a:schemeClr val="accent6">
                      <a:lumMod val="75000"/>
                    </a:schemeClr>
                  </a:solidFill>
                </a:ln>
                <a:solidFill>
                  <a:schemeClr val="accent6">
                    <a:lumMod val="50000"/>
                  </a:schemeClr>
                </a:solidFill>
                <a:latin typeface="Candara" pitchFamily="34" charset="0"/>
              </a:rPr>
              <a:t>солонува-</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smtClean="0">
                <a:ln w="12700">
                  <a:solidFill>
                    <a:schemeClr val="accent6">
                      <a:lumMod val="75000"/>
                    </a:schemeClr>
                  </a:solidFill>
                </a:ln>
                <a:solidFill>
                  <a:schemeClr val="accent6">
                    <a:lumMod val="50000"/>
                  </a:schemeClr>
                </a:solidFill>
                <a:latin typeface="Candara" pitchFamily="34" charset="0"/>
              </a:rPr>
              <a:t>тих водойм. Вся їхня організація несе на собі </a:t>
            </a:r>
            <a:r>
              <a:rPr lang="uk-UA" b="1" dirty="0" err="1" smtClean="0">
                <a:ln w="12700">
                  <a:solidFill>
                    <a:schemeClr val="accent6">
                      <a:lumMod val="75000"/>
                    </a:schemeClr>
                  </a:solidFill>
                </a:ln>
                <a:solidFill>
                  <a:schemeClr val="accent6">
                    <a:lumMod val="50000"/>
                  </a:schemeClr>
                </a:solidFill>
                <a:latin typeface="Candara" pitchFamily="34" charset="0"/>
              </a:rPr>
              <a:t>від-</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smtClean="0">
                <a:ln w="12700">
                  <a:solidFill>
                    <a:schemeClr val="accent6">
                      <a:lumMod val="75000"/>
                    </a:schemeClr>
                  </a:solidFill>
                </a:ln>
                <a:solidFill>
                  <a:schemeClr val="accent6">
                    <a:lumMod val="50000"/>
                  </a:schemeClr>
                </a:solidFill>
                <a:latin typeface="Candara" pitchFamily="34" charset="0"/>
              </a:rPr>
              <a:t>биток пристосування до життя у щільному </a:t>
            </a:r>
            <a:r>
              <a:rPr lang="uk-UA" b="1" dirty="0" err="1" smtClean="0">
                <a:ln w="12700">
                  <a:solidFill>
                    <a:schemeClr val="accent6">
                      <a:lumMod val="75000"/>
                    </a:schemeClr>
                  </a:solidFill>
                </a:ln>
                <a:solidFill>
                  <a:schemeClr val="accent6">
                    <a:lumMod val="50000"/>
                  </a:schemeClr>
                </a:solidFill>
                <a:latin typeface="Candara" pitchFamily="34" charset="0"/>
              </a:rPr>
              <a:t>вод-</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err="1" smtClean="0">
                <a:ln w="12700">
                  <a:solidFill>
                    <a:schemeClr val="accent6">
                      <a:lumMod val="75000"/>
                    </a:schemeClr>
                  </a:solidFill>
                </a:ln>
                <a:solidFill>
                  <a:schemeClr val="accent6">
                    <a:lumMod val="50000"/>
                  </a:schemeClr>
                </a:solidFill>
                <a:latin typeface="Candara" pitchFamily="34" charset="0"/>
              </a:rPr>
              <a:t>ному</a:t>
            </a:r>
            <a:r>
              <a:rPr lang="uk-UA" b="1" dirty="0" smtClean="0">
                <a:ln w="12700">
                  <a:solidFill>
                    <a:schemeClr val="accent6">
                      <a:lumMod val="75000"/>
                    </a:schemeClr>
                  </a:solidFill>
                </a:ln>
                <a:solidFill>
                  <a:schemeClr val="accent6">
                    <a:lumMod val="50000"/>
                  </a:schemeClr>
                </a:solidFill>
                <a:latin typeface="Candara" pitchFamily="34" charset="0"/>
              </a:rPr>
              <a:t> середовищі. У водоймах України мешкає </a:t>
            </a:r>
          </a:p>
          <a:p>
            <a:r>
              <a:rPr lang="uk-UA" b="1" dirty="0" smtClean="0">
                <a:ln w="12700">
                  <a:solidFill>
                    <a:schemeClr val="accent6">
                      <a:lumMod val="75000"/>
                    </a:schemeClr>
                  </a:solidFill>
                </a:ln>
                <a:solidFill>
                  <a:schemeClr val="accent6">
                    <a:lumMod val="50000"/>
                  </a:schemeClr>
                </a:solidFill>
                <a:latin typeface="Candara" pitchFamily="34" charset="0"/>
              </a:rPr>
              <a:t>181 вид кісткових риб (з них у Дніпрі - 80). </a:t>
            </a:r>
            <a:r>
              <a:rPr lang="uk-UA" b="1" dirty="0" err="1" smtClean="0">
                <a:ln w="12700">
                  <a:solidFill>
                    <a:schemeClr val="accent6">
                      <a:lumMod val="75000"/>
                    </a:schemeClr>
                  </a:solidFill>
                </a:ln>
                <a:solidFill>
                  <a:schemeClr val="accent6">
                    <a:lumMod val="50000"/>
                  </a:schemeClr>
                </a:solidFill>
                <a:latin typeface="Candara" pitchFamily="34" charset="0"/>
              </a:rPr>
              <a:t>Дослід-</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smtClean="0">
                <a:ln w="12700">
                  <a:solidFill>
                    <a:schemeClr val="accent6">
                      <a:lumMod val="75000"/>
                    </a:schemeClr>
                  </a:solidFill>
                </a:ln>
                <a:solidFill>
                  <a:schemeClr val="accent6">
                    <a:lumMod val="50000"/>
                  </a:schemeClr>
                </a:solidFill>
                <a:latin typeface="Candara" pitchFamily="34" charset="0"/>
              </a:rPr>
              <a:t>жуючи водойми важкодоступних районів і </a:t>
            </a:r>
            <a:r>
              <a:rPr lang="uk-UA" b="1" dirty="0" err="1" smtClean="0">
                <a:ln w="12700">
                  <a:solidFill>
                    <a:schemeClr val="accent6">
                      <a:lumMod val="75000"/>
                    </a:schemeClr>
                  </a:solidFill>
                </a:ln>
                <a:solidFill>
                  <a:schemeClr val="accent6">
                    <a:lumMod val="50000"/>
                  </a:schemeClr>
                </a:solidFill>
                <a:latin typeface="Candara" pitchFamily="34" charset="0"/>
              </a:rPr>
              <a:t>гли-</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err="1" smtClean="0">
                <a:ln w="12700">
                  <a:solidFill>
                    <a:schemeClr val="accent6">
                      <a:lumMod val="75000"/>
                    </a:schemeClr>
                  </a:solidFill>
                </a:ln>
                <a:solidFill>
                  <a:schemeClr val="accent6">
                    <a:lumMod val="50000"/>
                  </a:schemeClr>
                </a:solidFill>
                <a:latin typeface="Candara" pitchFamily="34" charset="0"/>
              </a:rPr>
              <a:t>боководних</a:t>
            </a:r>
            <a:r>
              <a:rPr lang="uk-UA" b="1" dirty="0" smtClean="0">
                <a:ln w="12700">
                  <a:solidFill>
                    <a:schemeClr val="accent6">
                      <a:lumMod val="75000"/>
                    </a:schemeClr>
                  </a:solidFill>
                </a:ln>
                <a:solidFill>
                  <a:schemeClr val="accent6">
                    <a:lumMod val="50000"/>
                  </a:schemeClr>
                </a:solidFill>
                <a:latin typeface="Candara" pitchFamily="34" charset="0"/>
              </a:rPr>
              <a:t> частив Світового океану, вчені </a:t>
            </a:r>
            <a:r>
              <a:rPr lang="uk-UA" b="1" dirty="0" err="1" smtClean="0">
                <a:ln w="12700">
                  <a:solidFill>
                    <a:schemeClr val="accent6">
                      <a:lumMod val="75000"/>
                    </a:schemeClr>
                  </a:solidFill>
                </a:ln>
                <a:solidFill>
                  <a:schemeClr val="accent6">
                    <a:lumMod val="50000"/>
                  </a:schemeClr>
                </a:solidFill>
                <a:latin typeface="Candara" pitchFamily="34" charset="0"/>
              </a:rPr>
              <a:t>про-</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err="1" smtClean="0">
                <a:ln w="12700">
                  <a:solidFill>
                    <a:schemeClr val="accent6">
                      <a:lumMod val="75000"/>
                    </a:schemeClr>
                  </a:solidFill>
                </a:ln>
                <a:solidFill>
                  <a:schemeClr val="accent6">
                    <a:lumMod val="50000"/>
                  </a:schemeClr>
                </a:solidFill>
                <a:latin typeface="Candara" pitchFamily="34" charset="0"/>
              </a:rPr>
              <a:t>довжують</a:t>
            </a:r>
            <a:r>
              <a:rPr lang="uk-UA" b="1" dirty="0" smtClean="0">
                <a:ln w="12700">
                  <a:solidFill>
                    <a:schemeClr val="accent6">
                      <a:lumMod val="75000"/>
                    </a:schemeClr>
                  </a:solidFill>
                </a:ln>
                <a:solidFill>
                  <a:schemeClr val="accent6">
                    <a:lumMod val="50000"/>
                  </a:schemeClr>
                </a:solidFill>
                <a:latin typeface="Candara" pitchFamily="34" charset="0"/>
              </a:rPr>
              <a:t> відкривати все нові й нові види риб. </a:t>
            </a:r>
          </a:p>
          <a:p>
            <a:r>
              <a:rPr lang="uk-UA" b="1" dirty="0" smtClean="0">
                <a:ln w="12700">
                  <a:solidFill>
                    <a:schemeClr val="accent6">
                      <a:lumMod val="75000"/>
                    </a:schemeClr>
                  </a:solidFill>
                </a:ln>
                <a:solidFill>
                  <a:schemeClr val="accent6">
                    <a:lumMod val="50000"/>
                  </a:schemeClr>
                </a:solidFill>
                <a:latin typeface="Candara" pitchFamily="34" charset="0"/>
              </a:rPr>
              <a:t>Кісткові риби</a:t>
            </a:r>
            <a:r>
              <a:rPr lang="en-US" b="1" dirty="0" smtClean="0">
                <a:ln w="12700">
                  <a:solidFill>
                    <a:schemeClr val="accent6">
                      <a:lumMod val="75000"/>
                    </a:schemeClr>
                  </a:solidFill>
                </a:ln>
                <a:solidFill>
                  <a:schemeClr val="accent6">
                    <a:lumMod val="50000"/>
                  </a:schemeClr>
                </a:solidFill>
                <a:latin typeface="Candara" pitchFamily="34" charset="0"/>
              </a:rPr>
              <a:t>, </a:t>
            </a:r>
            <a:r>
              <a:rPr lang="uk-UA" b="1" dirty="0" smtClean="0">
                <a:ln w="12700">
                  <a:solidFill>
                    <a:schemeClr val="accent6">
                      <a:lumMod val="75000"/>
                    </a:schemeClr>
                  </a:solidFill>
                </a:ln>
                <a:solidFill>
                  <a:schemeClr val="accent6">
                    <a:lumMod val="50000"/>
                  </a:schemeClr>
                </a:solidFill>
                <a:latin typeface="Candara" pitchFamily="34" charset="0"/>
              </a:rPr>
              <a:t>за застарілою (традиційною) </a:t>
            </a:r>
            <a:r>
              <a:rPr lang="uk-UA" b="1" dirty="0" err="1" smtClean="0">
                <a:ln w="12700">
                  <a:solidFill>
                    <a:schemeClr val="accent6">
                      <a:lumMod val="75000"/>
                    </a:schemeClr>
                  </a:solidFill>
                </a:ln>
                <a:solidFill>
                  <a:schemeClr val="accent6">
                    <a:lumMod val="50000"/>
                  </a:schemeClr>
                </a:solidFill>
                <a:latin typeface="Candara" pitchFamily="34" charset="0"/>
              </a:rPr>
              <a:t>кла-</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err="1" smtClean="0">
                <a:ln w="12700">
                  <a:solidFill>
                    <a:schemeClr val="accent6">
                      <a:lumMod val="75000"/>
                    </a:schemeClr>
                  </a:solidFill>
                </a:ln>
                <a:solidFill>
                  <a:schemeClr val="accent6">
                    <a:lumMod val="50000"/>
                  </a:schemeClr>
                </a:solidFill>
                <a:latin typeface="Candara" pitchFamily="34" charset="0"/>
              </a:rPr>
              <a:t>сифікацією</a:t>
            </a:r>
            <a:r>
              <a:rPr lang="uk-UA" b="1" dirty="0" smtClean="0">
                <a:ln w="12700">
                  <a:solidFill>
                    <a:schemeClr val="accent6">
                      <a:lumMod val="75000"/>
                    </a:schemeClr>
                  </a:solidFill>
                </a:ln>
                <a:solidFill>
                  <a:schemeClr val="accent6">
                    <a:lumMod val="50000"/>
                  </a:schemeClr>
                </a:solidFill>
                <a:latin typeface="Candara" pitchFamily="34" charset="0"/>
              </a:rPr>
              <a:t>, клас риб, поділявся на підкласи (зараз класи) </a:t>
            </a:r>
            <a:r>
              <a:rPr lang="uk-UA" b="1" dirty="0" err="1" smtClean="0">
                <a:ln w="12700">
                  <a:solidFill>
                    <a:schemeClr val="accent6">
                      <a:lumMod val="75000"/>
                    </a:schemeClr>
                  </a:solidFill>
                </a:ln>
                <a:solidFill>
                  <a:schemeClr val="accent6">
                    <a:lumMod val="50000"/>
                  </a:schemeClr>
                </a:solidFill>
                <a:latin typeface="Candara" pitchFamily="34" charset="0"/>
              </a:rPr>
              <a:t>лопастеперих</a:t>
            </a:r>
            <a:r>
              <a:rPr lang="uk-UA" b="1" dirty="0" smtClean="0">
                <a:ln w="12700">
                  <a:solidFill>
                    <a:schemeClr val="accent6">
                      <a:lumMod val="75000"/>
                    </a:schemeClr>
                  </a:solidFill>
                </a:ln>
                <a:solidFill>
                  <a:schemeClr val="accent6">
                    <a:lumMod val="50000"/>
                  </a:schemeClr>
                </a:solidFill>
                <a:latin typeface="Candara" pitchFamily="34" charset="0"/>
              </a:rPr>
              <a:t> і </a:t>
            </a:r>
            <a:r>
              <a:rPr lang="uk-UA" b="1" dirty="0" err="1" smtClean="0">
                <a:ln w="12700">
                  <a:solidFill>
                    <a:schemeClr val="accent6">
                      <a:lumMod val="75000"/>
                    </a:schemeClr>
                  </a:solidFill>
                </a:ln>
                <a:solidFill>
                  <a:schemeClr val="accent6">
                    <a:lumMod val="50000"/>
                  </a:schemeClr>
                </a:solidFill>
                <a:latin typeface="Candara" pitchFamily="34" charset="0"/>
              </a:rPr>
              <a:t>променепе-рих</a:t>
            </a:r>
            <a:r>
              <a:rPr lang="uk-UA" b="1" dirty="0" smtClean="0">
                <a:ln w="12700">
                  <a:solidFill>
                    <a:schemeClr val="accent6">
                      <a:lumMod val="75000"/>
                    </a:schemeClr>
                  </a:solidFill>
                </a:ln>
                <a:solidFill>
                  <a:schemeClr val="accent6">
                    <a:lumMod val="50000"/>
                  </a:schemeClr>
                </a:solidFill>
                <a:latin typeface="Candara" pitchFamily="34" charset="0"/>
              </a:rPr>
              <a:t> риб. За сучасною класифікацією представники групи разом із чотириногими </a:t>
            </a:r>
            <a:r>
              <a:rPr lang="uk-UA" b="1" dirty="0" err="1" smtClean="0">
                <a:ln w="12700">
                  <a:solidFill>
                    <a:schemeClr val="accent6">
                      <a:lumMod val="75000"/>
                    </a:schemeClr>
                  </a:solidFill>
                </a:ln>
                <a:solidFill>
                  <a:schemeClr val="accent6">
                    <a:lumMod val="50000"/>
                  </a:schemeClr>
                </a:solidFill>
                <a:latin typeface="Candara" pitchFamily="34" charset="0"/>
              </a:rPr>
              <a:t>скла-дають</a:t>
            </a:r>
            <a:r>
              <a:rPr lang="uk-UA" b="1" dirty="0" smtClean="0">
                <a:ln w="12700">
                  <a:solidFill>
                    <a:schemeClr val="accent6">
                      <a:lumMod val="75000"/>
                    </a:schemeClr>
                  </a:solidFill>
                </a:ln>
                <a:solidFill>
                  <a:schemeClr val="accent6">
                    <a:lumMod val="50000"/>
                  </a:schemeClr>
                </a:solidFill>
                <a:latin typeface="Candara" pitchFamily="34" charset="0"/>
              </a:rPr>
              <a:t> кладу </a:t>
            </a:r>
            <a:r>
              <a:rPr lang="en-US" b="1" dirty="0" err="1" smtClean="0">
                <a:ln w="12700">
                  <a:solidFill>
                    <a:schemeClr val="accent6">
                      <a:lumMod val="75000"/>
                    </a:schemeClr>
                  </a:solidFill>
                </a:ln>
                <a:solidFill>
                  <a:schemeClr val="accent6">
                    <a:lumMod val="50000"/>
                  </a:schemeClr>
                </a:solidFill>
                <a:latin typeface="Candara" pitchFamily="34" charset="0"/>
              </a:rPr>
              <a:t>Euteleostomi</a:t>
            </a:r>
            <a:r>
              <a:rPr lang="en-US" b="1" dirty="0" smtClean="0">
                <a:ln w="12700">
                  <a:solidFill>
                    <a:schemeClr val="accent6">
                      <a:lumMod val="75000"/>
                    </a:schemeClr>
                  </a:solidFill>
                </a:ln>
                <a:solidFill>
                  <a:schemeClr val="accent6">
                    <a:lumMod val="50000"/>
                  </a:schemeClr>
                </a:solidFill>
                <a:latin typeface="Candara" pitchFamily="34" charset="0"/>
              </a:rPr>
              <a:t>.</a:t>
            </a:r>
            <a:endParaRPr lang="uk-UA" b="1" dirty="0" smtClean="0">
              <a:ln w="12700">
                <a:solidFill>
                  <a:schemeClr val="accent6">
                    <a:lumMod val="75000"/>
                  </a:schemeClr>
                </a:solidFill>
              </a:ln>
              <a:solidFill>
                <a:schemeClr val="accent6">
                  <a:lumMod val="50000"/>
                </a:schemeClr>
              </a:solidFill>
              <a:latin typeface="Candara" pitchFamily="34" charset="0"/>
            </a:endParaRPr>
          </a:p>
          <a:p>
            <a:r>
              <a:rPr lang="uk-UA" b="1" dirty="0" smtClean="0">
                <a:ln>
                  <a:solidFill>
                    <a:schemeClr val="accent6">
                      <a:lumMod val="75000"/>
                    </a:schemeClr>
                  </a:solidFill>
                </a:ln>
                <a:solidFill>
                  <a:schemeClr val="accent6">
                    <a:lumMod val="50000"/>
                  </a:schemeClr>
                </a:solidFill>
              </a:rPr>
              <a:t>Найголовніші особливості їх організації наступні:</a:t>
            </a:r>
          </a:p>
          <a:p>
            <a:r>
              <a:rPr lang="uk-UA" b="1" dirty="0" smtClean="0">
                <a:ln>
                  <a:solidFill>
                    <a:schemeClr val="accent6">
                      <a:lumMod val="75000"/>
                    </a:schemeClr>
                  </a:solidFill>
                </a:ln>
                <a:solidFill>
                  <a:schemeClr val="accent6">
                    <a:lumMod val="50000"/>
                  </a:schemeClr>
                </a:solidFill>
              </a:rPr>
              <a:t>1. Форма тіла обтічна за рахунок плавного переходу її відділів - голови, тулуба і хвоста - один в одного і сплющена з боків.</a:t>
            </a:r>
          </a:p>
          <a:p>
            <a:r>
              <a:rPr lang="uk-UA" b="1" dirty="0" smtClean="0">
                <a:ln>
                  <a:solidFill>
                    <a:schemeClr val="accent6">
                      <a:lumMod val="75000"/>
                    </a:schemeClr>
                  </a:solidFill>
                </a:ln>
                <a:solidFill>
                  <a:schemeClr val="accent6">
                    <a:lumMod val="50000"/>
                  </a:schemeClr>
                </a:solidFill>
              </a:rPr>
              <a:t>2. Шкіра багата залозами, рясно виділяють слиз, і покрита лускою.</a:t>
            </a:r>
          </a:p>
          <a:p>
            <a:r>
              <a:rPr lang="uk-UA" b="1" dirty="0" smtClean="0">
                <a:ln>
                  <a:solidFill>
                    <a:schemeClr val="accent6">
                      <a:lumMod val="75000"/>
                    </a:schemeClr>
                  </a:solidFill>
                </a:ln>
                <a:solidFill>
                  <a:schemeClr val="accent6">
                    <a:lumMod val="50000"/>
                  </a:schemeClr>
                </a:solidFill>
              </a:rPr>
              <a:t>3. Органи руху та стабілізації положення тіла спиною вгору - це непарні і парні плавці. </a:t>
            </a:r>
            <a:endParaRPr lang="uk-UA" b="1" dirty="0">
              <a:ln w="12700">
                <a:solidFill>
                  <a:schemeClr val="accent6">
                    <a:lumMod val="75000"/>
                  </a:schemeClr>
                </a:solidFill>
              </a:ln>
              <a:solidFill>
                <a:schemeClr val="accent6">
                  <a:lumMod val="50000"/>
                </a:schemeClr>
              </a:solidFill>
              <a:latin typeface="Candara" pitchFamily="34" charset="0"/>
            </a:endParaRPr>
          </a:p>
        </p:txBody>
      </p:sp>
      <p:pic>
        <p:nvPicPr>
          <p:cNvPr id="2050" name="Picture 2" descr="D:\Аня ;)\Школа\Биология\amphiprion-percula--amphiprion-percula.jpg"/>
          <p:cNvPicPr>
            <a:picLocks noChangeAspect="1" noChangeArrowheads="1"/>
          </p:cNvPicPr>
          <p:nvPr/>
        </p:nvPicPr>
        <p:blipFill>
          <a:blip r:embed="rId2"/>
          <a:srcRect/>
          <a:stretch>
            <a:fillRect/>
          </a:stretch>
        </p:blipFill>
        <p:spPr bwMode="auto">
          <a:xfrm>
            <a:off x="5143504" y="1918113"/>
            <a:ext cx="3857652" cy="2653895"/>
          </a:xfrm>
          <a:prstGeom prst="rect">
            <a:avLst/>
          </a:prstGeom>
          <a:noFill/>
          <a:ln>
            <a:solidFill>
              <a:schemeClr val="tx1"/>
            </a:solidFill>
          </a:ln>
          <a:effectLst>
            <a:outerShdw blurRad="50800" dist="38100" dir="2700000" algn="tl" rotWithShape="0">
              <a:prstClr val="black">
                <a:alpha val="40000"/>
              </a:prstClr>
            </a:outerShdw>
          </a:effectLst>
        </p:spPr>
      </p:pic>
      <p:sp>
        <p:nvSpPr>
          <p:cNvPr id="6" name="Заголовок 1"/>
          <p:cNvSpPr txBox="1">
            <a:spLocks/>
          </p:cNvSpPr>
          <p:nvPr/>
        </p:nvSpPr>
        <p:spPr>
          <a:xfrm>
            <a:off x="0" y="500042"/>
            <a:ext cx="6929486"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5100" b="0" i="0" u="none" strike="noStrike" kern="1200" cap="none" spc="0" normalizeH="0" baseline="0" noProof="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rPr>
              <a:t>Загальна інформація</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43"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
                                        <p:tgtEl>
                                          <p:spTgt spid="2050"/>
                                        </p:tgtEl>
                                      </p:cBhvr>
                                    </p:animEffect>
                                    <p:anim calcmode="lin" valueType="num">
                                      <p:cBhvr>
                                        <p:cTn id="21" dur="200" fill="hold"/>
                                        <p:tgtEl>
                                          <p:spTgt spid="2050"/>
                                        </p:tgtEl>
                                        <p:attrNameLst>
                                          <p:attrName>ppt_x</p:attrName>
                                        </p:attrNameLst>
                                      </p:cBhvr>
                                      <p:tavLst>
                                        <p:tav tm="0">
                                          <p:val>
                                            <p:strVal val="#ppt_x"/>
                                          </p:val>
                                        </p:tav>
                                        <p:tav tm="100000">
                                          <p:val>
                                            <p:strVal val="#ppt_x"/>
                                          </p:val>
                                        </p:tav>
                                      </p:tavLst>
                                    </p:anim>
                                    <p:anim calcmode="lin" valueType="num">
                                      <p:cBhvr>
                                        <p:cTn id="22" dur="200" fill="hold"/>
                                        <p:tgtEl>
                                          <p:spTgt spid="2050"/>
                                        </p:tgtEl>
                                        <p:attrNameLst>
                                          <p:attrName>ppt_y</p:attrName>
                                        </p:attrNameLst>
                                      </p:cBhvr>
                                      <p:tavLst>
                                        <p:tav tm="0">
                                          <p:val>
                                            <p:strVal val="#ppt_y+0.31"/>
                                          </p:val>
                                        </p:tav>
                                        <p:tav tm="100000">
                                          <p:val>
                                            <p:strVal val="#ppt_y+0.31"/>
                                          </p:val>
                                        </p:tav>
                                      </p:tavLst>
                                    </p:anim>
                                    <p:anim calcmode="lin" valueType="num">
                                      <p:cBhvr>
                                        <p:cTn id="23" dur="300" decel="50000" fill="hold">
                                          <p:stCondLst>
                                            <p:cond delay="200"/>
                                          </p:stCondLst>
                                        </p:cTn>
                                        <p:tgtEl>
                                          <p:spTgt spid="20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300" decel="50000" fill="hold">
                                          <p:stCondLst>
                                            <p:cond delay="200"/>
                                          </p:stCondLst>
                                        </p:cTn>
                                        <p:tgtEl>
                                          <p:spTgt spid="20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785794"/>
            <a:ext cx="9144000" cy="5909310"/>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Плавучість кісткових риб підтримується гідростатичним органом-плавальним міхуром.</a:t>
            </a:r>
          </a:p>
          <a:p>
            <a:r>
              <a:rPr lang="uk-UA" b="1" dirty="0" smtClean="0">
                <a:ln>
                  <a:solidFill>
                    <a:schemeClr val="accent6">
                      <a:lumMod val="75000"/>
                    </a:schemeClr>
                  </a:solidFill>
                </a:ln>
                <a:solidFill>
                  <a:schemeClr val="accent6">
                    <a:lumMod val="50000"/>
                  </a:schemeClr>
                </a:solidFill>
              </a:rPr>
              <a:t>4. Скелет хрящової або кістковий. Череп нерухомо з'єднаний з хребтом. У хребті два відділи: тулубний і хвостовий. Пояси кінцівок не пов'язані з осьовим скелетом.</a:t>
            </a:r>
          </a:p>
          <a:p>
            <a:r>
              <a:rPr lang="uk-UA" b="1" dirty="0" smtClean="0">
                <a:ln>
                  <a:solidFill>
                    <a:schemeClr val="accent6">
                      <a:lumMod val="75000"/>
                    </a:schemeClr>
                  </a:solidFill>
                </a:ln>
                <a:solidFill>
                  <a:schemeClr val="accent6">
                    <a:lumMod val="50000"/>
                  </a:schemeClr>
                </a:solidFill>
              </a:rPr>
              <a:t>5. М'язи слабо диференційовані, сегментовані. Руху </a:t>
            </a:r>
            <a:r>
              <a:rPr lang="uk-UA" b="1" dirty="0" err="1" smtClean="0">
                <a:ln>
                  <a:solidFill>
                    <a:schemeClr val="accent6">
                      <a:lumMod val="75000"/>
                    </a:schemeClr>
                  </a:solidFill>
                </a:ln>
                <a:solidFill>
                  <a:schemeClr val="accent6">
                    <a:lumMod val="50000"/>
                  </a:schemeClr>
                </a:solidFill>
              </a:rPr>
              <a:t>ня</a:t>
            </a:r>
            <a:r>
              <a:rPr lang="uk-UA" b="1" dirty="0" smtClean="0">
                <a:ln>
                  <a:solidFill>
                    <a:schemeClr val="accent6">
                      <a:lumMod val="75000"/>
                    </a:schemeClr>
                  </a:solidFill>
                </a:ln>
                <a:solidFill>
                  <a:schemeClr val="accent6">
                    <a:lumMod val="50000"/>
                  </a:schemeClr>
                </a:solidFill>
              </a:rPr>
              <a:t> тіла одноманітні, змієподібні і переважно в горизонтальній площині.</a:t>
            </a:r>
          </a:p>
          <a:p>
            <a:r>
              <a:rPr lang="uk-UA" b="1" dirty="0" smtClean="0">
                <a:ln>
                  <a:solidFill>
                    <a:schemeClr val="accent6">
                      <a:lumMod val="75000"/>
                    </a:schemeClr>
                  </a:solidFill>
                </a:ln>
                <a:solidFill>
                  <a:schemeClr val="accent6">
                    <a:lumMod val="50000"/>
                  </a:schemeClr>
                </a:solidFill>
              </a:rPr>
              <a:t>6. Захоплення їжі активний з допомогою щелеп. Передній і середній відділи кишечника сильно диференційовані. Розвинені травні залози: печінка та підшлункова залоза. </a:t>
            </a:r>
          </a:p>
          <a:p>
            <a:r>
              <a:rPr lang="uk-UA" b="1" dirty="0" smtClean="0">
                <a:ln>
                  <a:solidFill>
                    <a:schemeClr val="accent6">
                      <a:lumMod val="75000"/>
                    </a:schemeClr>
                  </a:solidFill>
                </a:ln>
                <a:solidFill>
                  <a:schemeClr val="accent6">
                    <a:lumMod val="50000"/>
                  </a:schemeClr>
                </a:solidFill>
              </a:rPr>
              <a:t>7. Органи дихання - зябра.</a:t>
            </a:r>
          </a:p>
          <a:p>
            <a:r>
              <a:rPr lang="uk-UA" b="1" dirty="0" smtClean="0">
                <a:ln>
                  <a:solidFill>
                    <a:schemeClr val="accent6">
                      <a:lumMod val="75000"/>
                    </a:schemeClr>
                  </a:solidFill>
                </a:ln>
                <a:solidFill>
                  <a:schemeClr val="accent6">
                    <a:lumMod val="50000"/>
                  </a:schemeClr>
                </a:solidFill>
              </a:rPr>
              <a:t>8. Кровоносна система замкнута, має одне коло кровообігу і двокамерну серце. Органи і тканини риб забезпечуються артеріальною кров'ю.</a:t>
            </a:r>
          </a:p>
          <a:p>
            <a:r>
              <a:rPr lang="uk-UA" b="1" dirty="0" smtClean="0">
                <a:ln>
                  <a:solidFill>
                    <a:schemeClr val="accent6">
                      <a:lumMod val="75000"/>
                    </a:schemeClr>
                  </a:solidFill>
                </a:ln>
                <a:solidFill>
                  <a:schemeClr val="accent6">
                    <a:lumMod val="50000"/>
                  </a:schemeClr>
                </a:solidFill>
              </a:rPr>
              <a:t>9. Органи виділення - парні тулубні нирки. Кінцевий продукт азотистого обміну, виведений з організму,- аміак чи сечовина.</a:t>
            </a:r>
          </a:p>
          <a:p>
            <a:r>
              <a:rPr lang="uk-UA" b="1" dirty="0" smtClean="0">
                <a:ln>
                  <a:solidFill>
                    <a:schemeClr val="accent6">
                      <a:lumMod val="75000"/>
                    </a:schemeClr>
                  </a:solidFill>
                </a:ln>
                <a:solidFill>
                  <a:schemeClr val="accent6">
                    <a:lumMod val="50000"/>
                  </a:schemeClr>
                </a:solidFill>
              </a:rPr>
              <a:t>10. Центральна нервова система представлена головним і спинним мозком. Головний </a:t>
            </a:r>
          </a:p>
          <a:p>
            <a:r>
              <a:rPr lang="uk-UA" b="1" dirty="0" smtClean="0">
                <a:ln>
                  <a:solidFill>
                    <a:schemeClr val="accent6">
                      <a:lumMod val="75000"/>
                    </a:schemeClr>
                  </a:solidFill>
                </a:ln>
                <a:solidFill>
                  <a:schemeClr val="accent6">
                    <a:lumMod val="50000"/>
                  </a:schemeClr>
                </a:solidFill>
              </a:rPr>
              <a:t>                                                                     мозок диференційований на п'ять відділів. Будова </a:t>
            </a:r>
          </a:p>
          <a:p>
            <a:r>
              <a:rPr lang="uk-UA" b="1" dirty="0" smtClean="0">
                <a:ln>
                  <a:solidFill>
                    <a:schemeClr val="accent6">
                      <a:lumMod val="75000"/>
                    </a:schemeClr>
                  </a:solidFill>
                </a:ln>
                <a:solidFill>
                  <a:schemeClr val="accent6">
                    <a:lumMod val="50000"/>
                  </a:schemeClr>
                </a:solidFill>
              </a:rPr>
              <a:t>                                                                     органів чуття - зору, нюху, слуху - адаптовано до </a:t>
            </a:r>
          </a:p>
          <a:p>
            <a:r>
              <a:rPr lang="uk-UA" b="1" dirty="0" smtClean="0">
                <a:ln>
                  <a:solidFill>
                    <a:schemeClr val="accent6">
                      <a:lumMod val="75000"/>
                    </a:schemeClr>
                  </a:solidFill>
                </a:ln>
                <a:solidFill>
                  <a:schemeClr val="accent6">
                    <a:lumMod val="50000"/>
                  </a:schemeClr>
                </a:solidFill>
              </a:rPr>
              <a:t>                                                                     функціонування у водному середовищі. Розвинений </a:t>
            </a:r>
          </a:p>
          <a:p>
            <a:r>
              <a:rPr lang="uk-UA" b="1" dirty="0" smtClean="0">
                <a:ln>
                  <a:solidFill>
                    <a:schemeClr val="accent6">
                      <a:lumMod val="75000"/>
                    </a:schemeClr>
                  </a:solidFill>
                </a:ln>
                <a:solidFill>
                  <a:schemeClr val="accent6">
                    <a:lumMod val="50000"/>
                  </a:schemeClr>
                </a:solidFill>
              </a:rPr>
              <a:t>                                                                     особливий орган бічної лінії, що дозволяє рибам </a:t>
            </a:r>
            <a:r>
              <a:rPr lang="uk-UA" b="1" dirty="0" err="1" smtClean="0">
                <a:ln>
                  <a:solidFill>
                    <a:schemeClr val="accent6">
                      <a:lumMod val="75000"/>
                    </a:schemeClr>
                  </a:solidFill>
                </a:ln>
                <a:solidFill>
                  <a:schemeClr val="accent6">
                    <a:lumMod val="50000"/>
                  </a:schemeClr>
                </a:solidFill>
              </a:rPr>
              <a:t>орі-</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єнтуватися</a:t>
            </a:r>
            <a:r>
              <a:rPr lang="uk-UA" b="1" dirty="0" smtClean="0">
                <a:ln>
                  <a:solidFill>
                    <a:schemeClr val="accent6">
                      <a:lumMod val="75000"/>
                    </a:schemeClr>
                  </a:solidFill>
                </a:ln>
                <a:solidFill>
                  <a:schemeClr val="accent6">
                    <a:lumMod val="50000"/>
                  </a:schemeClr>
                </a:solidFill>
              </a:rPr>
              <a:t> в потоках води.</a:t>
            </a:r>
          </a:p>
          <a:p>
            <a:r>
              <a:rPr lang="uk-UA" b="1" dirty="0" smtClean="0">
                <a:ln>
                  <a:solidFill>
                    <a:schemeClr val="accent6">
                      <a:lumMod val="75000"/>
                    </a:schemeClr>
                  </a:solidFill>
                </a:ln>
                <a:solidFill>
                  <a:schemeClr val="accent6">
                    <a:lumMod val="50000"/>
                  </a:schemeClr>
                </a:solidFill>
              </a:rPr>
              <a:t>                                                                     11. Риби роздільностатеві. Розмноження тільки </a:t>
            </a:r>
            <a:r>
              <a:rPr lang="uk-UA" b="1" dirty="0" err="1" smtClean="0">
                <a:ln>
                  <a:solidFill>
                    <a:schemeClr val="accent6">
                      <a:lumMod val="75000"/>
                    </a:schemeClr>
                  </a:solidFill>
                </a:ln>
                <a:solidFill>
                  <a:schemeClr val="accent6">
                    <a:lumMod val="50000"/>
                  </a:schemeClr>
                </a:solidFill>
              </a:rPr>
              <a:t>ста-</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теве</a:t>
            </a:r>
            <a:r>
              <a:rPr lang="uk-UA" b="1" dirty="0" smtClean="0">
                <a:ln>
                  <a:solidFill>
                    <a:schemeClr val="accent6">
                      <a:lumMod val="75000"/>
                    </a:schemeClr>
                  </a:solidFill>
                </a:ln>
                <a:solidFill>
                  <a:schemeClr val="accent6">
                    <a:lumMod val="50000"/>
                  </a:schemeClr>
                </a:solidFill>
              </a:rPr>
              <a:t>. У більшості запліднення зовнішнє, у воді. </a:t>
            </a:r>
            <a:r>
              <a:rPr lang="uk-UA" b="1" dirty="0" err="1" smtClean="0">
                <a:ln>
                  <a:solidFill>
                    <a:schemeClr val="accent6">
                      <a:lumMod val="75000"/>
                    </a:schemeClr>
                  </a:solidFill>
                </a:ln>
                <a:solidFill>
                  <a:schemeClr val="accent6">
                    <a:lumMod val="50000"/>
                  </a:schemeClr>
                </a:solidFill>
              </a:rPr>
              <a:t>Роз-</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виток з неповним метаморфозом(є стадія личинки).</a:t>
            </a:r>
          </a:p>
        </p:txBody>
      </p:sp>
      <p:pic>
        <p:nvPicPr>
          <p:cNvPr id="3074" name="Picture 2" descr="D:\Аня ;)\Школа\Биология\463600030.jpg"/>
          <p:cNvPicPr>
            <a:picLocks noChangeAspect="1" noChangeArrowheads="1"/>
          </p:cNvPicPr>
          <p:nvPr/>
        </p:nvPicPr>
        <p:blipFill>
          <a:blip r:embed="rId2"/>
          <a:srcRect/>
          <a:stretch>
            <a:fillRect/>
          </a:stretch>
        </p:blipFill>
        <p:spPr bwMode="auto">
          <a:xfrm>
            <a:off x="142844" y="4429132"/>
            <a:ext cx="3500462" cy="2315410"/>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anim calcmode="lin" valueType="num">
                                      <p:cBhvr>
                                        <p:cTn id="12" dur="500" fill="hold"/>
                                        <p:tgtEl>
                                          <p:spTgt spid="3074"/>
                                        </p:tgtEl>
                                        <p:attrNameLst>
                                          <p:attrName>style.rotation</p:attrName>
                                        </p:attrNameLst>
                                      </p:cBhvr>
                                      <p:tavLst>
                                        <p:tav tm="0">
                                          <p:val>
                                            <p:fltVal val="720"/>
                                          </p:val>
                                        </p:tav>
                                        <p:tav tm="100000">
                                          <p:val>
                                            <p:fltVal val="0"/>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 calcmode="lin" valueType="num">
                                      <p:cBhvr>
                                        <p:cTn id="14" dur="5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500042"/>
            <a:ext cx="6929486"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uk-UA" sz="510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latin typeface="Candara" pitchFamily="34" charset="0"/>
                <a:ea typeface="+mj-ea"/>
                <a:cs typeface="+mj-cs"/>
              </a:rPr>
              <a:t>Будова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
        <p:nvSpPr>
          <p:cNvPr id="5" name="Прямоугольник 4"/>
          <p:cNvSpPr/>
          <p:nvPr/>
        </p:nvSpPr>
        <p:spPr>
          <a:xfrm>
            <a:off x="0" y="1502712"/>
            <a:ext cx="9144000"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Тіло кісткових риб складається з трьох відділів: голови, тулуба та хвоста. На голові розташовані парні очі та ніздрі, ротовий отвір і зяброві кришки, по задньому краю яких проходить межа між головою та тулубом.</a:t>
            </a:r>
            <a:r>
              <a:rPr lang="ru-RU" b="1" dirty="0" smtClean="0">
                <a:ln>
                  <a:solidFill>
                    <a:schemeClr val="accent6">
                      <a:lumMod val="75000"/>
                    </a:schemeClr>
                  </a:solidFill>
                </a:ln>
                <a:solidFill>
                  <a:schemeClr val="accent6">
                    <a:lumMod val="50000"/>
                  </a:schemeClr>
                </a:solidFill>
              </a:rPr>
              <a:t> </a:t>
            </a:r>
            <a:r>
              <a:rPr lang="uk-UA" b="1" dirty="0" smtClean="0">
                <a:ln>
                  <a:solidFill>
                    <a:schemeClr val="accent6">
                      <a:lumMod val="75000"/>
                    </a:schemeClr>
                  </a:solidFill>
                </a:ln>
                <a:solidFill>
                  <a:schemeClr val="accent6">
                    <a:lumMod val="50000"/>
                  </a:schemeClr>
                </a:solidFill>
              </a:rPr>
              <a:t>На тулубі містяться парні (грудні та черевні) і непарні (спинні та анальний) плавці – вирости шкіри. Всередині плавців розташовані плавцеві промені. Межа між тулубом та хвостом проходить на рівні анального отвору. Хвіст закінчується хвостовим плавцем. Він забезпечує поступальний рух, непарні плавці – стійкість тіла під час </a:t>
            </a:r>
            <a:r>
              <a:rPr lang="uk-UA" b="1" dirty="0" err="1" smtClean="0">
                <a:ln>
                  <a:solidFill>
                    <a:schemeClr val="accent6">
                      <a:lumMod val="75000"/>
                    </a:schemeClr>
                  </a:solidFill>
                </a:ln>
                <a:solidFill>
                  <a:schemeClr val="accent6">
                    <a:lumMod val="50000"/>
                  </a:schemeClr>
                </a:solidFill>
              </a:rPr>
              <a:t>пла-</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вання</a:t>
            </a:r>
            <a:r>
              <a:rPr lang="uk-UA" b="1" dirty="0" smtClean="0">
                <a:ln>
                  <a:solidFill>
                    <a:schemeClr val="accent6">
                      <a:lumMod val="75000"/>
                    </a:schemeClr>
                  </a:solidFill>
                </a:ln>
                <a:solidFill>
                  <a:schemeClr val="accent6">
                    <a:lumMod val="50000"/>
                  </a:schemeClr>
                </a:solidFill>
              </a:rPr>
              <a:t>, а парні – слугують </a:t>
            </a:r>
          </a:p>
          <a:p>
            <a:r>
              <a:rPr lang="uk-UA" b="1" dirty="0" smtClean="0">
                <a:ln>
                  <a:solidFill>
                    <a:schemeClr val="accent6">
                      <a:lumMod val="75000"/>
                    </a:schemeClr>
                  </a:solidFill>
                </a:ln>
                <a:solidFill>
                  <a:schemeClr val="accent6">
                    <a:lumMod val="50000"/>
                  </a:schemeClr>
                </a:solidFill>
              </a:rPr>
              <a:t>«стерном» глибини. За </a:t>
            </a:r>
            <a:r>
              <a:rPr lang="uk-UA" b="1" dirty="0" err="1" smtClean="0">
                <a:ln>
                  <a:solidFill>
                    <a:schemeClr val="accent6">
                      <a:lumMod val="75000"/>
                    </a:schemeClr>
                  </a:solidFill>
                </a:ln>
                <a:solidFill>
                  <a:schemeClr val="accent6">
                    <a:lumMod val="50000"/>
                  </a:schemeClr>
                </a:solidFill>
              </a:rPr>
              <a:t>їх-</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ньою</a:t>
            </a:r>
            <a:r>
              <a:rPr lang="uk-UA" b="1" dirty="0" smtClean="0">
                <a:ln>
                  <a:solidFill>
                    <a:schemeClr val="accent6">
                      <a:lumMod val="75000"/>
                    </a:schemeClr>
                  </a:solidFill>
                </a:ln>
                <a:solidFill>
                  <a:schemeClr val="accent6">
                    <a:lumMod val="50000"/>
                  </a:schemeClr>
                </a:solidFill>
              </a:rPr>
              <a:t> допомогою риба </a:t>
            </a:r>
            <a:r>
              <a:rPr lang="uk-UA" b="1" dirty="0" err="1" smtClean="0">
                <a:ln>
                  <a:solidFill>
                    <a:schemeClr val="accent6">
                      <a:lumMod val="75000"/>
                    </a:schemeClr>
                  </a:solidFill>
                </a:ln>
                <a:solidFill>
                  <a:schemeClr val="accent6">
                    <a:lumMod val="50000"/>
                  </a:schemeClr>
                </a:solidFill>
              </a:rPr>
              <a:t>та-</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кож</a:t>
            </a:r>
            <a:r>
              <a:rPr lang="uk-UA" b="1" dirty="0" smtClean="0">
                <a:ln>
                  <a:solidFill>
                    <a:schemeClr val="accent6">
                      <a:lumMod val="75000"/>
                    </a:schemeClr>
                  </a:solidFill>
                </a:ln>
                <a:solidFill>
                  <a:schemeClr val="accent6">
                    <a:lumMod val="50000"/>
                  </a:schemeClr>
                </a:solidFill>
              </a:rPr>
              <a:t> може повільно пливти </a:t>
            </a:r>
          </a:p>
          <a:p>
            <a:r>
              <a:rPr lang="uk-UA" b="1" dirty="0" smtClean="0">
                <a:ln>
                  <a:solidFill>
                    <a:schemeClr val="accent6">
                      <a:lumMod val="75000"/>
                    </a:schemeClr>
                  </a:solidFill>
                </a:ln>
                <a:solidFill>
                  <a:schemeClr val="accent6">
                    <a:lumMod val="50000"/>
                  </a:schemeClr>
                </a:solidFill>
              </a:rPr>
              <a:t>вперед або назад (</a:t>
            </a:r>
            <a:r>
              <a:rPr lang="uk-UA" b="1" dirty="0" err="1" smtClean="0">
                <a:ln>
                  <a:solidFill>
                    <a:schemeClr val="accent6">
                      <a:lumMod val="75000"/>
                    </a:schemeClr>
                  </a:solidFill>
                </a:ln>
                <a:solidFill>
                  <a:schemeClr val="accent6">
                    <a:lumMod val="50000"/>
                  </a:schemeClr>
                </a:solidFill>
              </a:rPr>
              <a:t>наприк-</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лад, щука, яка </a:t>
            </a:r>
            <a:r>
              <a:rPr lang="uk-UA" b="1" dirty="0" err="1" smtClean="0">
                <a:ln>
                  <a:solidFill>
                    <a:schemeClr val="accent6">
                      <a:lumMod val="75000"/>
                    </a:schemeClr>
                  </a:solidFill>
                </a:ln>
                <a:solidFill>
                  <a:schemeClr val="accent6">
                    <a:lumMod val="50000"/>
                  </a:schemeClr>
                </a:solidFill>
              </a:rPr>
              <a:t>підкрада-</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ється</a:t>
            </a:r>
            <a:r>
              <a:rPr lang="uk-UA" b="1" dirty="0" smtClean="0">
                <a:ln>
                  <a:solidFill>
                    <a:schemeClr val="accent6">
                      <a:lumMod val="75000"/>
                    </a:schemeClr>
                  </a:solidFill>
                </a:ln>
                <a:solidFill>
                  <a:schemeClr val="accent6">
                    <a:lumMod val="50000"/>
                  </a:schemeClr>
                </a:solidFill>
              </a:rPr>
              <a:t> до здобичі у </a:t>
            </a:r>
            <a:r>
              <a:rPr lang="uk-UA" b="1" dirty="0" err="1" smtClean="0">
                <a:ln>
                  <a:solidFill>
                    <a:schemeClr val="accent6">
                      <a:lumMod val="75000"/>
                    </a:schemeClr>
                  </a:solidFill>
                </a:ln>
                <a:solidFill>
                  <a:schemeClr val="accent6">
                    <a:lumMod val="50000"/>
                  </a:schemeClr>
                </a:solidFill>
              </a:rPr>
              <a:t>зарос-</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тях</a:t>
            </a:r>
            <a:r>
              <a:rPr lang="uk-UA" b="1" dirty="0" smtClean="0">
                <a:ln>
                  <a:solidFill>
                    <a:schemeClr val="accent6">
                      <a:lumMod val="75000"/>
                    </a:schemeClr>
                  </a:solidFill>
                </a:ln>
                <a:solidFill>
                  <a:schemeClr val="accent6">
                    <a:lumMod val="50000"/>
                  </a:schemeClr>
                </a:solidFill>
              </a:rPr>
              <a:t> водяних рослин).</a:t>
            </a:r>
          </a:p>
          <a:p>
            <a:endParaRPr lang="uk-UA" b="1" i="1" dirty="0" smtClean="0">
              <a:ln>
                <a:solidFill>
                  <a:schemeClr val="accent6">
                    <a:lumMod val="75000"/>
                  </a:schemeClr>
                </a:solidFill>
              </a:ln>
              <a:solidFill>
                <a:schemeClr val="accent6">
                  <a:lumMod val="50000"/>
                </a:schemeClr>
              </a:solidFill>
            </a:endParaRPr>
          </a:p>
          <a:p>
            <a:r>
              <a:rPr lang="uk-UA" sz="1700" i="1" dirty="0" smtClean="0">
                <a:ln>
                  <a:solidFill>
                    <a:schemeClr val="accent6">
                      <a:lumMod val="75000"/>
                    </a:schemeClr>
                  </a:solidFill>
                </a:ln>
                <a:solidFill>
                  <a:schemeClr val="accent6">
                    <a:lumMod val="50000"/>
                  </a:schemeClr>
                </a:solidFill>
              </a:rPr>
              <a:t>                     Внутрішня та </a:t>
            </a:r>
          </a:p>
          <a:p>
            <a:r>
              <a:rPr lang="uk-UA" sz="1700" i="1" dirty="0" smtClean="0">
                <a:ln>
                  <a:solidFill>
                    <a:schemeClr val="accent6">
                      <a:lumMod val="75000"/>
                    </a:schemeClr>
                  </a:solidFill>
                </a:ln>
                <a:solidFill>
                  <a:schemeClr val="accent6">
                    <a:lumMod val="50000"/>
                  </a:schemeClr>
                </a:solidFill>
              </a:rPr>
              <a:t>                   зовнішня будова </a:t>
            </a:r>
          </a:p>
          <a:p>
            <a:r>
              <a:rPr lang="uk-UA" sz="1700" i="1" dirty="0" smtClean="0">
                <a:ln>
                  <a:solidFill>
                    <a:schemeClr val="accent6">
                      <a:lumMod val="75000"/>
                    </a:schemeClr>
                  </a:solidFill>
                </a:ln>
                <a:solidFill>
                  <a:schemeClr val="accent6">
                    <a:lumMod val="50000"/>
                  </a:schemeClr>
                </a:solidFill>
              </a:rPr>
              <a:t>                       кісткових риб </a:t>
            </a:r>
            <a:endParaRPr lang="ru-RU" sz="1700" dirty="0" smtClean="0">
              <a:ln>
                <a:solidFill>
                  <a:schemeClr val="accent6">
                    <a:lumMod val="75000"/>
                  </a:schemeClr>
                </a:solidFill>
              </a:ln>
              <a:solidFill>
                <a:schemeClr val="accent6">
                  <a:lumMod val="50000"/>
                </a:schemeClr>
              </a:solidFill>
            </a:endParaRPr>
          </a:p>
        </p:txBody>
      </p:sp>
      <p:pic>
        <p:nvPicPr>
          <p:cNvPr id="4098" name="Picture 2" descr="D:\Аня ;)\Школа\Биология\Bio8_42_2.jpg"/>
          <p:cNvPicPr>
            <a:picLocks noChangeAspect="1" noChangeArrowheads="1"/>
          </p:cNvPicPr>
          <p:nvPr/>
        </p:nvPicPr>
        <p:blipFill>
          <a:blip r:embed="rId2"/>
          <a:srcRect/>
          <a:stretch>
            <a:fillRect/>
          </a:stretch>
        </p:blipFill>
        <p:spPr bwMode="auto">
          <a:xfrm>
            <a:off x="2857488" y="3214686"/>
            <a:ext cx="6000792" cy="3540646"/>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500" fill="hold"/>
                                        <p:tgtEl>
                                          <p:spTgt spid="4098"/>
                                        </p:tgtEl>
                                        <p:attrNameLst>
                                          <p:attrName>ppt_w</p:attrName>
                                        </p:attrNameLst>
                                      </p:cBhvr>
                                      <p:tavLst>
                                        <p:tav tm="0">
                                          <p:val>
                                            <p:fltVal val="0"/>
                                          </p:val>
                                        </p:tav>
                                        <p:tav tm="100000">
                                          <p:val>
                                            <p:strVal val="#ppt_w"/>
                                          </p:val>
                                        </p:tav>
                                      </p:tavLst>
                                    </p:anim>
                                    <p:anim calcmode="lin" valueType="num">
                                      <p:cBhvr>
                                        <p:cTn id="21" dur="50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02712"/>
            <a:ext cx="9144000"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Скелет риб складається з черепа, хребта, скелета непарних, парних плавників і їх поясів. У тулубному відділі до поперечних відростках тіла </a:t>
            </a:r>
            <a:r>
              <a:rPr lang="uk-UA" b="1" dirty="0" err="1" smtClean="0">
                <a:ln>
                  <a:solidFill>
                    <a:schemeClr val="accent6">
                      <a:lumMod val="75000"/>
                    </a:schemeClr>
                  </a:solidFill>
                </a:ln>
                <a:solidFill>
                  <a:schemeClr val="accent6">
                    <a:lumMod val="50000"/>
                  </a:schemeClr>
                </a:solidFill>
              </a:rPr>
              <a:t>приєднуютья</a:t>
            </a:r>
            <a:r>
              <a:rPr lang="uk-UA" b="1" dirty="0" smtClean="0">
                <a:ln>
                  <a:solidFill>
                    <a:schemeClr val="accent6">
                      <a:lumMod val="75000"/>
                    </a:schemeClr>
                  </a:solidFill>
                </a:ln>
                <a:solidFill>
                  <a:schemeClr val="accent6">
                    <a:lumMod val="50000"/>
                  </a:schemeClr>
                </a:solidFill>
              </a:rPr>
              <a:t> ребра. Хребці зчленовуються один з одним за допомогою суглобових відростків, забезпечуючи вигин переважно в горизонтальній площині. Череп утворений великим числом кісток і несе щелепи, забезпечені зубами. Скелет служить опорою для м'язів і захистом для внутрішніх органів.</a:t>
            </a:r>
            <a:endParaRPr lang="ru-RU"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Потужна мускулатура риб складається із сегментів, розділених сполучнотканинними перегородками, і в цілому нагадує м'язову систему ланцетника. Окремі пучки м'язів </a:t>
            </a:r>
          </a:p>
          <a:p>
            <a:r>
              <a:rPr lang="uk-UA" b="1" dirty="0" smtClean="0">
                <a:ln>
                  <a:solidFill>
                    <a:schemeClr val="accent6">
                      <a:lumMod val="75000"/>
                    </a:schemeClr>
                  </a:solidFill>
                </a:ln>
                <a:solidFill>
                  <a:schemeClr val="accent6">
                    <a:lumMod val="50000"/>
                  </a:schemeClr>
                </a:solidFill>
              </a:rPr>
              <a:t>                                                                                                                керують рухами очей, зябер, </a:t>
            </a:r>
          </a:p>
          <a:p>
            <a:r>
              <a:rPr lang="uk-UA" b="1" dirty="0" smtClean="0">
                <a:ln>
                  <a:solidFill>
                    <a:schemeClr val="accent6">
                      <a:lumMod val="75000"/>
                    </a:schemeClr>
                  </a:solidFill>
                </a:ln>
                <a:solidFill>
                  <a:schemeClr val="accent6">
                    <a:lumMod val="50000"/>
                  </a:schemeClr>
                </a:solidFill>
              </a:rPr>
              <a:t>                                                                                                                щелеп.</a:t>
            </a:r>
          </a:p>
          <a:p>
            <a:endParaRPr lang="uk-UA" b="1" dirty="0" smtClean="0">
              <a:ln>
                <a:solidFill>
                  <a:schemeClr val="accent6">
                    <a:lumMod val="75000"/>
                  </a:schemeClr>
                </a:solidFill>
              </a:ln>
              <a:solidFill>
                <a:schemeClr val="accent6">
                  <a:lumMod val="50000"/>
                </a:schemeClr>
              </a:solidFill>
            </a:endParaRPr>
          </a:p>
          <a:p>
            <a:endParaRPr lang="uk-UA" b="1" dirty="0" smtClean="0">
              <a:ln>
                <a:solidFill>
                  <a:schemeClr val="accent6">
                    <a:lumMod val="75000"/>
                  </a:schemeClr>
                </a:solidFill>
              </a:ln>
              <a:solidFill>
                <a:schemeClr val="accent6">
                  <a:lumMod val="50000"/>
                </a:schemeClr>
              </a:solidFill>
            </a:endParaRPr>
          </a:p>
          <a:p>
            <a:endParaRPr lang="uk-UA" b="1" dirty="0" smtClean="0">
              <a:ln>
                <a:solidFill>
                  <a:schemeClr val="accent6">
                    <a:lumMod val="75000"/>
                  </a:schemeClr>
                </a:solidFill>
              </a:ln>
              <a:solidFill>
                <a:schemeClr val="accent6">
                  <a:lumMod val="50000"/>
                </a:schemeClr>
              </a:solidFill>
            </a:endParaRPr>
          </a:p>
          <a:p>
            <a:r>
              <a:rPr lang="uk-UA" i="1" dirty="0" smtClean="0">
                <a:ln>
                  <a:solidFill>
                    <a:schemeClr val="accent6">
                      <a:lumMod val="75000"/>
                    </a:schemeClr>
                  </a:solidFill>
                </a:ln>
                <a:solidFill>
                  <a:schemeClr val="accent6">
                    <a:lumMod val="50000"/>
                  </a:schemeClr>
                </a:solidFill>
              </a:rPr>
              <a:t>                                                                                                               </a:t>
            </a:r>
          </a:p>
          <a:p>
            <a:endParaRPr lang="uk-UA" i="1" dirty="0" smtClean="0">
              <a:ln>
                <a:solidFill>
                  <a:schemeClr val="accent6">
                    <a:lumMod val="75000"/>
                  </a:schemeClr>
                </a:solidFill>
              </a:ln>
              <a:solidFill>
                <a:schemeClr val="accent6">
                  <a:lumMod val="50000"/>
                </a:schemeClr>
              </a:solidFill>
            </a:endParaRPr>
          </a:p>
          <a:p>
            <a:endParaRPr lang="uk-UA" i="1" dirty="0" smtClean="0">
              <a:ln>
                <a:solidFill>
                  <a:schemeClr val="accent6">
                    <a:lumMod val="75000"/>
                  </a:schemeClr>
                </a:solidFill>
              </a:ln>
              <a:solidFill>
                <a:schemeClr val="accent6">
                  <a:lumMod val="50000"/>
                </a:schemeClr>
              </a:solidFill>
            </a:endParaRPr>
          </a:p>
          <a:p>
            <a:endParaRPr lang="uk-UA" i="1" dirty="0" smtClean="0">
              <a:ln>
                <a:solidFill>
                  <a:schemeClr val="accent6">
                    <a:lumMod val="75000"/>
                  </a:schemeClr>
                </a:solidFill>
              </a:ln>
              <a:solidFill>
                <a:schemeClr val="accent6">
                  <a:lumMod val="50000"/>
                </a:schemeClr>
              </a:solidFill>
            </a:endParaRPr>
          </a:p>
          <a:p>
            <a:r>
              <a:rPr lang="uk-UA" i="1" dirty="0" smtClean="0">
                <a:ln>
                  <a:solidFill>
                    <a:schemeClr val="accent6">
                      <a:lumMod val="75000"/>
                    </a:schemeClr>
                  </a:solidFill>
                </a:ln>
                <a:solidFill>
                  <a:schemeClr val="accent6">
                    <a:lumMod val="50000"/>
                  </a:schemeClr>
                </a:solidFill>
              </a:rPr>
              <a:t>                                                                                                                Скелет кісткових риб</a:t>
            </a:r>
            <a:endParaRPr lang="uk-UA" b="1" dirty="0" smtClean="0">
              <a:ln>
                <a:solidFill>
                  <a:schemeClr val="accent6">
                    <a:lumMod val="75000"/>
                  </a:schemeClr>
                </a:solidFill>
              </a:ln>
              <a:solidFill>
                <a:schemeClr val="accent6">
                  <a:lumMod val="50000"/>
                </a:schemeClr>
              </a:solidFill>
            </a:endParaRPr>
          </a:p>
          <a:p>
            <a:endParaRPr lang="ru-RU" b="1" dirty="0">
              <a:ln>
                <a:solidFill>
                  <a:schemeClr val="accent6">
                    <a:lumMod val="75000"/>
                  </a:schemeClr>
                </a:solidFill>
              </a:ln>
              <a:solidFill>
                <a:schemeClr val="accent6">
                  <a:lumMod val="50000"/>
                </a:schemeClr>
              </a:solidFill>
            </a:endParaRPr>
          </a:p>
        </p:txBody>
      </p:sp>
      <p:pic>
        <p:nvPicPr>
          <p:cNvPr id="5122" name="Picture 2" descr="D:\Аня ;)\Школа\Биология\Bio8_42_3.jpg"/>
          <p:cNvPicPr>
            <a:picLocks noChangeAspect="1" noChangeArrowheads="1"/>
          </p:cNvPicPr>
          <p:nvPr/>
        </p:nvPicPr>
        <p:blipFill>
          <a:blip r:embed="rId2"/>
          <a:srcRect/>
          <a:stretch>
            <a:fillRect/>
          </a:stretch>
        </p:blipFill>
        <p:spPr bwMode="auto">
          <a:xfrm>
            <a:off x="71406" y="3754471"/>
            <a:ext cx="5786478" cy="3032115"/>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ppt_x</p:attrName>
                                        </p:attrNameLst>
                                      </p:cBhvr>
                                      <p:tavLst>
                                        <p:tav tm="0">
                                          <p:val>
                                            <p:strVal val="#ppt_x-.2"/>
                                          </p:val>
                                        </p:tav>
                                        <p:tav tm="100000">
                                          <p:val>
                                            <p:strVal val="#ppt_x"/>
                                          </p:val>
                                        </p:tav>
                                      </p:tavLst>
                                    </p:anim>
                                    <p:anim calcmode="lin" valueType="num">
                                      <p:cBhvr>
                                        <p:cTn id="12" dur="5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Аня ;)\Школа\Биология\Abudefduf_abdominalis_by_NPS_1.jpg"/>
          <p:cNvPicPr>
            <a:picLocks noChangeAspect="1" noChangeArrowheads="1"/>
          </p:cNvPicPr>
          <p:nvPr/>
        </p:nvPicPr>
        <p:blipFill>
          <a:blip r:embed="rId2"/>
          <a:srcRect l="10000" t="17811" r="11250" b="17017"/>
          <a:stretch>
            <a:fillRect/>
          </a:stretch>
        </p:blipFill>
        <p:spPr bwMode="auto">
          <a:xfrm>
            <a:off x="71406" y="4572008"/>
            <a:ext cx="4000528" cy="2143140"/>
          </a:xfrm>
          <a:prstGeom prst="rect">
            <a:avLst/>
          </a:prstGeom>
          <a:noFill/>
          <a:ln>
            <a:solidFill>
              <a:schemeClr val="tx1"/>
            </a:solidFill>
          </a:ln>
          <a:effectLst>
            <a:outerShdw blurRad="50800" dist="38100" dir="2700000" algn="tl" rotWithShape="0">
              <a:prstClr val="black">
                <a:alpha val="40000"/>
              </a:prstClr>
            </a:outerShdw>
          </a:effectLst>
        </p:spPr>
      </p:pic>
      <p:sp>
        <p:nvSpPr>
          <p:cNvPr id="5" name="Прямоугольник 4"/>
          <p:cNvSpPr/>
          <p:nvPr/>
        </p:nvSpPr>
        <p:spPr>
          <a:xfrm>
            <a:off x="0" y="1502712"/>
            <a:ext cx="9144000" cy="3970318"/>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Тіло кісткових риб вкрите захисною лускою, що здебільшого має вигляд тонких напівпрозорих пластинок, які </a:t>
            </a:r>
            <a:r>
              <a:rPr lang="uk-UA" b="1" dirty="0" err="1" smtClean="0">
                <a:ln>
                  <a:solidFill>
                    <a:schemeClr val="accent6">
                      <a:lumMod val="75000"/>
                    </a:schemeClr>
                  </a:solidFill>
                </a:ln>
                <a:solidFill>
                  <a:schemeClr val="accent6">
                    <a:lumMod val="50000"/>
                  </a:schemeClr>
                </a:solidFill>
              </a:rPr>
              <a:t>черепицеподібно</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накладаються одна на одну. При цьому своїм </a:t>
            </a:r>
          </a:p>
          <a:p>
            <a:r>
              <a:rPr lang="uk-UA" b="1" dirty="0" smtClean="0">
                <a:ln>
                  <a:solidFill>
                    <a:schemeClr val="accent6">
                      <a:lumMod val="75000"/>
                    </a:schemeClr>
                  </a:solidFill>
                </a:ln>
                <a:solidFill>
                  <a:schemeClr val="accent6">
                    <a:lumMod val="50000"/>
                  </a:schemeClr>
                </a:solidFill>
              </a:rPr>
              <a:t>переднім краєм луска занурена в шкіру, а </a:t>
            </a:r>
            <a:r>
              <a:rPr lang="uk-UA" b="1" dirty="0" err="1" smtClean="0">
                <a:ln>
                  <a:solidFill>
                    <a:schemeClr val="accent6">
                      <a:lumMod val="75000"/>
                    </a:schemeClr>
                  </a:solidFill>
                </a:ln>
                <a:solidFill>
                  <a:schemeClr val="accent6">
                    <a:lumMod val="50000"/>
                  </a:schemeClr>
                </a:solidFill>
              </a:rPr>
              <a:t>зад-</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нім налягає на луску наступного ряду Під час </a:t>
            </a:r>
          </a:p>
          <a:p>
            <a:r>
              <a:rPr lang="uk-UA" b="1" dirty="0" smtClean="0">
                <a:ln>
                  <a:solidFill>
                    <a:schemeClr val="accent6">
                      <a:lumMod val="75000"/>
                    </a:schemeClr>
                  </a:solidFill>
                </a:ln>
                <a:solidFill>
                  <a:schemeClr val="accent6">
                    <a:lumMod val="50000"/>
                  </a:schemeClr>
                </a:solidFill>
              </a:rPr>
              <a:t>росту тварини луска наростає шарами, бо </a:t>
            </a:r>
            <a:r>
              <a:rPr lang="uk-UA" b="1" dirty="0" err="1" smtClean="0">
                <a:ln>
                  <a:solidFill>
                    <a:schemeClr val="accent6">
                      <a:lumMod val="75000"/>
                    </a:schemeClr>
                  </a:solidFill>
                </a:ln>
                <a:solidFill>
                  <a:schemeClr val="accent6">
                    <a:lumMod val="50000"/>
                  </a:schemeClr>
                </a:solidFill>
              </a:rPr>
              <a:t>взим-</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ку</a:t>
            </a:r>
            <a:r>
              <a:rPr lang="uk-UA" b="1" dirty="0" smtClean="0">
                <a:ln>
                  <a:solidFill>
                    <a:schemeClr val="accent6">
                      <a:lumMod val="75000"/>
                    </a:schemeClr>
                  </a:solidFill>
                </a:ln>
                <a:solidFill>
                  <a:schemeClr val="accent6">
                    <a:lumMod val="50000"/>
                  </a:schemeClr>
                </a:solidFill>
              </a:rPr>
              <a:t> ріст риби припиняється і поновлюється </a:t>
            </a:r>
            <a:r>
              <a:rPr lang="uk-UA" b="1" dirty="0" err="1" smtClean="0">
                <a:ln>
                  <a:solidFill>
                    <a:schemeClr val="accent6">
                      <a:lumMod val="75000"/>
                    </a:schemeClr>
                  </a:solidFill>
                </a:ln>
                <a:solidFill>
                  <a:schemeClr val="accent6">
                    <a:lumMod val="50000"/>
                  </a:schemeClr>
                </a:solidFill>
              </a:rPr>
              <a:t>нас-</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тупної</a:t>
            </a:r>
            <a:r>
              <a:rPr lang="uk-UA" b="1" dirty="0" smtClean="0">
                <a:ln>
                  <a:solidFill>
                    <a:schemeClr val="accent6">
                      <a:lumMod val="75000"/>
                    </a:schemeClr>
                  </a:solidFill>
                </a:ln>
                <a:solidFill>
                  <a:schemeClr val="accent6">
                    <a:lumMod val="50000"/>
                  </a:schemeClr>
                </a:solidFill>
              </a:rPr>
              <a:t> весни. Цей процес нагадує утворення </a:t>
            </a:r>
          </a:p>
          <a:p>
            <a:r>
              <a:rPr lang="uk-UA" b="1" dirty="0" smtClean="0">
                <a:ln>
                  <a:solidFill>
                    <a:schemeClr val="accent6">
                      <a:lumMod val="75000"/>
                    </a:schemeClr>
                  </a:solidFill>
                </a:ln>
                <a:solidFill>
                  <a:schemeClr val="accent6">
                    <a:lumMod val="50000"/>
                  </a:schemeClr>
                </a:solidFill>
              </a:rPr>
              <a:t>річних кілець у деревині дерев наших широт. </a:t>
            </a:r>
          </a:p>
          <a:p>
            <a:r>
              <a:rPr lang="uk-UA" b="1" dirty="0" smtClean="0">
                <a:ln>
                  <a:solidFill>
                    <a:schemeClr val="accent6">
                      <a:lumMod val="75000"/>
                    </a:schemeClr>
                  </a:solidFill>
                </a:ln>
                <a:solidFill>
                  <a:schemeClr val="accent6">
                    <a:lumMod val="50000"/>
                  </a:schemeClr>
                </a:solidFill>
              </a:rPr>
              <a:t>Так, за нашаруваннями луски визначають вік </a:t>
            </a:r>
          </a:p>
          <a:p>
            <a:r>
              <a:rPr lang="uk-UA" b="1" dirty="0" smtClean="0">
                <a:ln>
                  <a:solidFill>
                    <a:schemeClr val="accent6">
                      <a:lumMod val="75000"/>
                    </a:schemeClr>
                  </a:solidFill>
                </a:ln>
                <a:solidFill>
                  <a:schemeClr val="accent6">
                    <a:lumMod val="50000"/>
                  </a:schemeClr>
                </a:solidFill>
              </a:rPr>
              <a:t>риби.</a:t>
            </a:r>
            <a:r>
              <a:rPr lang="ru-RU" b="1" dirty="0" smtClean="0">
                <a:ln>
                  <a:solidFill>
                    <a:schemeClr val="accent6">
                      <a:lumMod val="75000"/>
                    </a:schemeClr>
                  </a:solidFill>
                </a:ln>
                <a:solidFill>
                  <a:schemeClr val="accent6">
                    <a:lumMod val="50000"/>
                  </a:schemeClr>
                </a:solidFill>
              </a:rPr>
              <a:t> </a:t>
            </a:r>
            <a:r>
              <a:rPr lang="uk-UA" b="1" dirty="0" smtClean="0">
                <a:ln>
                  <a:solidFill>
                    <a:schemeClr val="accent6">
                      <a:lumMod val="75000"/>
                    </a:schemeClr>
                  </a:solidFill>
                </a:ln>
                <a:solidFill>
                  <a:schemeClr val="accent6">
                    <a:lumMod val="50000"/>
                  </a:schemeClr>
                </a:solidFill>
              </a:rPr>
              <a:t>Шкіра має багато залозистих клітин. Вони виділяють слиз, який захищає шкіру від </a:t>
            </a:r>
          </a:p>
          <a:p>
            <a:r>
              <a:rPr lang="uk-UA" b="1" dirty="0" smtClean="0">
                <a:ln>
                  <a:solidFill>
                    <a:schemeClr val="accent6">
                      <a:lumMod val="75000"/>
                    </a:schemeClr>
                  </a:solidFill>
                </a:ln>
                <a:solidFill>
                  <a:schemeClr val="accent6">
                    <a:lumMod val="50000"/>
                  </a:schemeClr>
                </a:solidFill>
              </a:rPr>
              <a:t>                                                                               проникнення хвороботворних організмів та </a:t>
            </a:r>
          </a:p>
          <a:p>
            <a:r>
              <a:rPr lang="uk-UA" b="1" dirty="0" smtClean="0">
                <a:ln>
                  <a:solidFill>
                    <a:schemeClr val="accent6">
                      <a:lumMod val="75000"/>
                    </a:schemeClr>
                  </a:solidFill>
                </a:ln>
                <a:solidFill>
                  <a:schemeClr val="accent6">
                    <a:lumMod val="50000"/>
                  </a:schemeClr>
                </a:solidFill>
              </a:rPr>
              <a:t>                                                                               полегшує плавання, зменшуючи тертя об воду</a:t>
            </a:r>
            <a:r>
              <a:rPr lang="uk-UA" dirty="0" smtClean="0"/>
              <a:t>.</a:t>
            </a:r>
            <a:endParaRPr lang="ru-RU" dirty="0" smtClean="0"/>
          </a:p>
          <a:p>
            <a:endParaRPr lang="ru-RU" b="1" dirty="0">
              <a:ln>
                <a:solidFill>
                  <a:schemeClr val="accent6">
                    <a:lumMod val="75000"/>
                  </a:schemeClr>
                </a:solidFill>
              </a:ln>
              <a:solidFill>
                <a:schemeClr val="accent6">
                  <a:lumMod val="50000"/>
                </a:schemeClr>
              </a:solidFill>
            </a:endParaRPr>
          </a:p>
        </p:txBody>
      </p:sp>
      <p:pic>
        <p:nvPicPr>
          <p:cNvPr id="6146" name="Picture 2" descr="D:\Аня ;)\Школа\Биология\Bio8_42_6.jpg"/>
          <p:cNvPicPr>
            <a:picLocks noChangeAspect="1" noChangeArrowheads="1"/>
          </p:cNvPicPr>
          <p:nvPr/>
        </p:nvPicPr>
        <p:blipFill>
          <a:blip r:embed="rId3"/>
          <a:srcRect/>
          <a:stretch>
            <a:fillRect/>
          </a:stretch>
        </p:blipFill>
        <p:spPr bwMode="auto">
          <a:xfrm>
            <a:off x="4857752" y="1924055"/>
            <a:ext cx="4229100" cy="2219325"/>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fltVal val="0"/>
                                          </p:val>
                                        </p:tav>
                                        <p:tav tm="100000">
                                          <p:val>
                                            <p:strVal val="#ppt_h"/>
                                          </p:val>
                                        </p:tav>
                                      </p:tavLst>
                                    </p:anim>
                                    <p:anim calcmode="lin" valueType="num">
                                      <p:cBhvr>
                                        <p:cTn id="13" dur="500" fill="hold"/>
                                        <p:tgtEl>
                                          <p:spTgt spid="6146"/>
                                        </p:tgtEl>
                                        <p:attrNameLst>
                                          <p:attrName>style.rotation</p:attrName>
                                        </p:attrNameLst>
                                      </p:cBhvr>
                                      <p:tavLst>
                                        <p:tav tm="0">
                                          <p:val>
                                            <p:fltVal val="360"/>
                                          </p:val>
                                        </p:tav>
                                        <p:tav tm="100000">
                                          <p:val>
                                            <p:fltVal val="0"/>
                                          </p:val>
                                        </p:tav>
                                      </p:tavLst>
                                    </p:anim>
                                    <p:animEffect transition="in" filter="fade">
                                      <p:cBhvr>
                                        <p:cTn id="14" dur="500"/>
                                        <p:tgtEl>
                                          <p:spTgt spid="614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p:cTn id="17" dur="500" fill="hold"/>
                                        <p:tgtEl>
                                          <p:spTgt spid="6147"/>
                                        </p:tgtEl>
                                        <p:attrNameLst>
                                          <p:attrName>ppt_w</p:attrName>
                                        </p:attrNameLst>
                                      </p:cBhvr>
                                      <p:tavLst>
                                        <p:tav tm="0">
                                          <p:val>
                                            <p:fltVal val="0"/>
                                          </p:val>
                                        </p:tav>
                                        <p:tav tm="100000">
                                          <p:val>
                                            <p:strVal val="#ppt_w"/>
                                          </p:val>
                                        </p:tav>
                                      </p:tavLst>
                                    </p:anim>
                                    <p:anim calcmode="lin" valueType="num">
                                      <p:cBhvr>
                                        <p:cTn id="18" dur="500" fill="hold"/>
                                        <p:tgtEl>
                                          <p:spTgt spid="6147"/>
                                        </p:tgtEl>
                                        <p:attrNameLst>
                                          <p:attrName>ppt_h</p:attrName>
                                        </p:attrNameLst>
                                      </p:cBhvr>
                                      <p:tavLst>
                                        <p:tav tm="0">
                                          <p:val>
                                            <p:fltVal val="0"/>
                                          </p:val>
                                        </p:tav>
                                        <p:tav tm="100000">
                                          <p:val>
                                            <p:strVal val="#ppt_h"/>
                                          </p:val>
                                        </p:tav>
                                      </p:tavLst>
                                    </p:anim>
                                    <p:anim calcmode="lin" valueType="num">
                                      <p:cBhvr>
                                        <p:cTn id="19" dur="500" fill="hold"/>
                                        <p:tgtEl>
                                          <p:spTgt spid="6147"/>
                                        </p:tgtEl>
                                        <p:attrNameLst>
                                          <p:attrName>style.rotation</p:attrName>
                                        </p:attrNameLst>
                                      </p:cBhvr>
                                      <p:tavLst>
                                        <p:tav tm="0">
                                          <p:val>
                                            <p:fltVal val="360"/>
                                          </p:val>
                                        </p:tav>
                                        <p:tav tm="100000">
                                          <p:val>
                                            <p:fltVal val="0"/>
                                          </p:val>
                                        </p:tav>
                                      </p:tavLst>
                                    </p:anim>
                                    <p:animEffect transition="in" filter="fade">
                                      <p:cBhvr>
                                        <p:cTn id="2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502712"/>
            <a:ext cx="9144000"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                                                                                   Харчуються риби різноманітною їжею. </a:t>
            </a:r>
          </a:p>
          <a:p>
            <a:r>
              <a:rPr lang="uk-UA" b="1" dirty="0" smtClean="0">
                <a:ln>
                  <a:solidFill>
                    <a:schemeClr val="accent6">
                      <a:lumMod val="75000"/>
                    </a:schemeClr>
                  </a:solidFill>
                </a:ln>
                <a:solidFill>
                  <a:schemeClr val="accent6">
                    <a:lumMod val="50000"/>
                  </a:schemeClr>
                </a:solidFill>
              </a:rPr>
              <a:t>                                                                                 Харчова спеціалізація відбивається на </a:t>
            </a:r>
            <a:r>
              <a:rPr lang="uk-UA" b="1" dirty="0" err="1" smtClean="0">
                <a:ln>
                  <a:solidFill>
                    <a:schemeClr val="accent6">
                      <a:lumMod val="75000"/>
                    </a:schemeClr>
                  </a:solidFill>
                </a:ln>
                <a:solidFill>
                  <a:schemeClr val="accent6">
                    <a:lumMod val="50000"/>
                  </a:schemeClr>
                </a:solidFill>
              </a:rPr>
              <a:t>будо-</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ві</a:t>
            </a:r>
            <a:r>
              <a:rPr lang="uk-UA" b="1" dirty="0" smtClean="0">
                <a:ln>
                  <a:solidFill>
                    <a:schemeClr val="accent6">
                      <a:lumMod val="75000"/>
                    </a:schemeClr>
                  </a:solidFill>
                </a:ln>
                <a:solidFill>
                  <a:schemeClr val="accent6">
                    <a:lumMod val="50000"/>
                  </a:schemeClr>
                </a:solidFill>
              </a:rPr>
              <a:t> органів травлення. Рот веде в ротову </a:t>
            </a:r>
            <a:r>
              <a:rPr lang="uk-UA" b="1" dirty="0" err="1" smtClean="0">
                <a:ln>
                  <a:solidFill>
                    <a:schemeClr val="accent6">
                      <a:lumMod val="75000"/>
                    </a:schemeClr>
                  </a:solidFill>
                </a:ln>
                <a:solidFill>
                  <a:schemeClr val="accent6">
                    <a:lumMod val="50000"/>
                  </a:schemeClr>
                </a:solidFill>
              </a:rPr>
              <a:t>порож-</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нину</a:t>
            </a:r>
            <a:r>
              <a:rPr lang="uk-UA" b="1" dirty="0" smtClean="0">
                <a:ln>
                  <a:solidFill>
                    <a:schemeClr val="accent6">
                      <a:lumMod val="75000"/>
                    </a:schemeClr>
                  </a:solidFill>
                </a:ln>
                <a:solidFill>
                  <a:schemeClr val="accent6">
                    <a:lumMod val="50000"/>
                  </a:schemeClr>
                </a:solidFill>
              </a:rPr>
              <a:t>, в якій зазвичай є численні зуби, </a:t>
            </a:r>
            <a:r>
              <a:rPr lang="uk-UA" b="1" dirty="0" err="1" smtClean="0">
                <a:ln>
                  <a:solidFill>
                    <a:schemeClr val="accent6">
                      <a:lumMod val="75000"/>
                    </a:schemeClr>
                  </a:solidFill>
                </a:ln>
                <a:solidFill>
                  <a:schemeClr val="accent6">
                    <a:lumMod val="50000"/>
                  </a:schemeClr>
                </a:solidFill>
              </a:rPr>
              <a:t>роз-</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a:t>
            </a:r>
            <a:r>
              <a:rPr lang="uk-UA" b="1" dirty="0" err="1" smtClean="0">
                <a:ln>
                  <a:solidFill>
                    <a:schemeClr val="accent6">
                      <a:lumMod val="75000"/>
                    </a:schemeClr>
                  </a:solidFill>
                </a:ln>
                <a:solidFill>
                  <a:schemeClr val="accent6">
                    <a:lumMod val="50000"/>
                  </a:schemeClr>
                </a:solidFill>
              </a:rPr>
              <a:t>ташовані</a:t>
            </a:r>
            <a:r>
              <a:rPr lang="uk-UA" b="1" dirty="0" smtClean="0">
                <a:ln>
                  <a:solidFill>
                    <a:schemeClr val="accent6">
                      <a:lumMod val="75000"/>
                    </a:schemeClr>
                  </a:solidFill>
                </a:ln>
                <a:solidFill>
                  <a:schemeClr val="accent6">
                    <a:lumMod val="50000"/>
                  </a:schemeClr>
                </a:solidFill>
              </a:rPr>
              <a:t> на щелепних, піднебінних і інших </a:t>
            </a:r>
          </a:p>
          <a:p>
            <a:r>
              <a:rPr lang="uk-UA" b="1" dirty="0" smtClean="0">
                <a:ln>
                  <a:solidFill>
                    <a:schemeClr val="accent6">
                      <a:lumMod val="75000"/>
                    </a:schemeClr>
                  </a:solidFill>
                </a:ln>
                <a:solidFill>
                  <a:schemeClr val="accent6">
                    <a:lumMod val="50000"/>
                  </a:schemeClr>
                </a:solidFill>
              </a:rPr>
              <a:t>                                                                                 кістках. У деяких представників зуби розвинені </a:t>
            </a:r>
          </a:p>
          <a:p>
            <a:r>
              <a:rPr lang="uk-UA" b="1" dirty="0" smtClean="0">
                <a:ln>
                  <a:solidFill>
                    <a:schemeClr val="accent6">
                      <a:lumMod val="75000"/>
                    </a:schemeClr>
                  </a:solidFill>
                </a:ln>
                <a:solidFill>
                  <a:schemeClr val="accent6">
                    <a:lumMod val="50000"/>
                  </a:schemeClr>
                </a:solidFill>
              </a:rPr>
              <a:t>                                                                                 дуже сильно і для людини представляють </a:t>
            </a:r>
          </a:p>
          <a:p>
            <a:r>
              <a:rPr lang="uk-UA" b="1" dirty="0" smtClean="0">
                <a:ln>
                  <a:solidFill>
                    <a:schemeClr val="accent6">
                      <a:lumMod val="75000"/>
                    </a:schemeClr>
                  </a:solidFill>
                </a:ln>
                <a:solidFill>
                  <a:schemeClr val="accent6">
                    <a:lumMod val="50000"/>
                  </a:schemeClr>
                </a:solidFill>
              </a:rPr>
              <a:t>                                                                                 велику небезпеку, наприклад піранья.</a:t>
            </a:r>
            <a:endParaRPr lang="ru-RU"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                                                                                 Слинні залози відсутні. З ротової порожнини </a:t>
            </a:r>
          </a:p>
          <a:p>
            <a:r>
              <a:rPr lang="uk-UA" b="1" dirty="0" smtClean="0">
                <a:ln>
                  <a:solidFill>
                    <a:schemeClr val="accent6">
                      <a:lumMod val="75000"/>
                    </a:schemeClr>
                  </a:solidFill>
                </a:ln>
                <a:solidFill>
                  <a:schemeClr val="accent6">
                    <a:lumMod val="50000"/>
                  </a:schemeClr>
                </a:solidFill>
              </a:rPr>
              <a:t>                                                                                 їжа проходить у глотку, прориву зябровими щілинами, і по стравоходу потрапляє в шлунок, залози якого рясно виділяють травні соки. У деяких риб (коропові і ряд інших) шлунка немає і їжа надходить відразу в тонкий кишечник, де під впливом комплексу ферментів, що виділяються залозами самого кишечника, печінки та підшлункової залози, відбувається розщеплення їжі і всмоктування поживних речовин.</a:t>
            </a:r>
            <a:r>
              <a:rPr lang="ru-RU" b="1" dirty="0" smtClean="0">
                <a:ln>
                  <a:solidFill>
                    <a:schemeClr val="accent6">
                      <a:lumMod val="75000"/>
                    </a:schemeClr>
                  </a:solidFill>
                </a:ln>
                <a:solidFill>
                  <a:schemeClr val="accent6">
                    <a:lumMod val="50000"/>
                  </a:schemeClr>
                </a:solidFill>
              </a:rPr>
              <a:t> </a:t>
            </a:r>
            <a:r>
              <a:rPr lang="uk-UA" b="1" dirty="0" smtClean="0">
                <a:ln>
                  <a:solidFill>
                    <a:schemeClr val="accent6">
                      <a:lumMod val="75000"/>
                    </a:schemeClr>
                  </a:solidFill>
                </a:ln>
                <a:solidFill>
                  <a:schemeClr val="accent6">
                    <a:lumMod val="50000"/>
                  </a:schemeClr>
                </a:solidFill>
              </a:rPr>
              <a:t>У більшості риб є тонкостінний виріст кишечника, заповнений сумішшю газів, - плавальний міхур. Він виконує гідростатичну функцію, тобто зрівнює щільність риби з щільністю води, що дозволяє рибі без м'язових зусиль триматися на будь-якій глибині. Газова суміш, якою наповнений міхур, може поглинатися або виділятися капілярами стінок міхура, що змінює питома вага риби.</a:t>
            </a:r>
            <a:endParaRPr lang="ru-RU" b="1" dirty="0">
              <a:ln>
                <a:solidFill>
                  <a:schemeClr val="accent6">
                    <a:lumMod val="75000"/>
                  </a:schemeClr>
                </a:solidFill>
              </a:ln>
              <a:solidFill>
                <a:schemeClr val="accent6">
                  <a:lumMod val="50000"/>
                </a:schemeClr>
              </a:solidFill>
            </a:endParaRPr>
          </a:p>
        </p:txBody>
      </p:sp>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5100" b="0" i="0" u="none" strike="noStrike" kern="1200" cap="none" spc="0" normalizeH="0" baseline="0" noProof="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rPr>
              <a:t>Травна система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pic>
        <p:nvPicPr>
          <p:cNvPr id="7170" name="Picture 2" descr="D:\Аня ;)\Школа\Биология\2954.jpg"/>
          <p:cNvPicPr>
            <a:picLocks noChangeAspect="1" noChangeArrowheads="1"/>
          </p:cNvPicPr>
          <p:nvPr/>
        </p:nvPicPr>
        <p:blipFill>
          <a:blip r:embed="rId2"/>
          <a:srcRect/>
          <a:stretch>
            <a:fillRect/>
          </a:stretch>
        </p:blipFill>
        <p:spPr bwMode="auto">
          <a:xfrm>
            <a:off x="142844" y="1500174"/>
            <a:ext cx="4143404" cy="2845137"/>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anim calcmode="lin" valueType="num">
                                      <p:cBhvr>
                                        <p:cTn id="21" dur="500" fill="hold"/>
                                        <p:tgtEl>
                                          <p:spTgt spid="7170"/>
                                        </p:tgtEl>
                                        <p:attrNameLst>
                                          <p:attrName>ppt_x</p:attrName>
                                        </p:attrNameLst>
                                      </p:cBhvr>
                                      <p:tavLst>
                                        <p:tav tm="0">
                                          <p:val>
                                            <p:strVal val="#ppt_x"/>
                                          </p:val>
                                        </p:tav>
                                        <p:tav tm="100000">
                                          <p:val>
                                            <p:strVal val="#ppt_x"/>
                                          </p:val>
                                        </p:tav>
                                      </p:tavLst>
                                    </p:anim>
                                    <p:anim calcmode="lin" valueType="num">
                                      <p:cBhvr>
                                        <p:cTn id="22" dur="450" decel="100000" fill="hold"/>
                                        <p:tgtEl>
                                          <p:spTgt spid="7170"/>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5100" b="0" i="0" u="none" strike="noStrike" kern="1200" cap="none" spc="0" normalizeH="0" baseline="0" noProof="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rPr>
              <a:t>Дихальна система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
        <p:nvSpPr>
          <p:cNvPr id="5" name="Прямоугольник 4"/>
          <p:cNvSpPr/>
          <p:nvPr/>
        </p:nvSpPr>
        <p:spPr>
          <a:xfrm>
            <a:off x="0" y="1502712"/>
            <a:ext cx="5357818"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Органи дихання - зябра - розташовані на зябрових дугах. Ззовні кожного краю зябрової дуги </a:t>
            </a:r>
            <a:r>
              <a:rPr lang="uk-UA" b="1" dirty="0" err="1" smtClean="0">
                <a:ln>
                  <a:solidFill>
                    <a:schemeClr val="accent6">
                      <a:lumMod val="75000"/>
                    </a:schemeClr>
                  </a:solidFill>
                </a:ln>
                <a:solidFill>
                  <a:schemeClr val="accent6">
                    <a:lumMod val="50000"/>
                  </a:schemeClr>
                </a:solidFill>
              </a:rPr>
              <a:t>розта-шовані</a:t>
            </a:r>
            <a:r>
              <a:rPr lang="uk-UA" b="1" dirty="0" smtClean="0">
                <a:ln>
                  <a:solidFill>
                    <a:schemeClr val="accent6">
                      <a:lumMod val="75000"/>
                    </a:schemeClr>
                  </a:solidFill>
                </a:ln>
                <a:solidFill>
                  <a:schemeClr val="accent6">
                    <a:lumMod val="50000"/>
                  </a:schemeClr>
                </a:solidFill>
              </a:rPr>
              <a:t> два ряди зябрових пелюсток червоного кольору. В них розгалужуються кровоносні судини і відбувається газообмін. Риба заковтує ротом воду із розчиненим у ній киснем. Завдяки рухам </a:t>
            </a:r>
            <a:r>
              <a:rPr lang="uk-UA" b="1" dirty="0" err="1" smtClean="0">
                <a:ln>
                  <a:solidFill>
                    <a:schemeClr val="accent6">
                      <a:lumMod val="75000"/>
                    </a:schemeClr>
                  </a:solidFill>
                </a:ln>
                <a:solidFill>
                  <a:schemeClr val="accent6">
                    <a:lumMod val="50000"/>
                  </a:schemeClr>
                </a:solidFill>
              </a:rPr>
              <a:t>зяб-рових</a:t>
            </a:r>
            <a:r>
              <a:rPr lang="uk-UA" b="1" dirty="0" smtClean="0">
                <a:ln>
                  <a:solidFill>
                    <a:schemeClr val="accent6">
                      <a:lumMod val="75000"/>
                    </a:schemeClr>
                  </a:solidFill>
                </a:ln>
                <a:solidFill>
                  <a:schemeClr val="accent6">
                    <a:lumMod val="50000"/>
                  </a:schemeClr>
                </a:solidFill>
              </a:rPr>
              <a:t> кришок вода проходить через глотку, омиває зяброві пелюстки і виходить назовні через зяброві щілини.</a:t>
            </a:r>
            <a:endParaRPr lang="ru-RU"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З внутрішнього боку від зябрових пелюсток </a:t>
            </a:r>
            <a:r>
              <a:rPr lang="uk-UA" b="1" dirty="0" err="1" smtClean="0">
                <a:ln>
                  <a:solidFill>
                    <a:schemeClr val="accent6">
                      <a:lumMod val="75000"/>
                    </a:schemeClr>
                  </a:solidFill>
                </a:ln>
                <a:solidFill>
                  <a:schemeClr val="accent6">
                    <a:lumMod val="50000"/>
                  </a:schemeClr>
                </a:solidFill>
              </a:rPr>
              <a:t>роз-міщені</a:t>
            </a:r>
            <a:r>
              <a:rPr lang="uk-UA" b="1" dirty="0" smtClean="0">
                <a:ln>
                  <a:solidFill>
                    <a:schemeClr val="accent6">
                      <a:lumMod val="75000"/>
                    </a:schemeClr>
                  </a:solidFill>
                </a:ln>
                <a:solidFill>
                  <a:schemeClr val="accent6">
                    <a:lumMod val="50000"/>
                  </a:schemeClr>
                </a:solidFill>
              </a:rPr>
              <a:t> біляві зяброві тичинки, які запобігають потраплянню сторонніх часток із водою у зябра. Так вони виконують функцію цідильного апарату. Отже, їжа затримується в </a:t>
            </a:r>
            <a:r>
              <a:rPr lang="uk-UA" b="1" dirty="0" err="1" smtClean="0">
                <a:ln>
                  <a:solidFill>
                    <a:schemeClr val="accent6">
                      <a:lumMod val="75000"/>
                    </a:schemeClr>
                  </a:solidFill>
                </a:ln>
                <a:solidFill>
                  <a:schemeClr val="accent6">
                    <a:lumMod val="50000"/>
                  </a:schemeClr>
                </a:solidFill>
              </a:rPr>
              <a:t>ротоглотці</a:t>
            </a:r>
            <a:r>
              <a:rPr lang="uk-UA" b="1" dirty="0" smtClean="0">
                <a:ln>
                  <a:solidFill>
                    <a:schemeClr val="accent6">
                      <a:lumMod val="75000"/>
                    </a:schemeClr>
                  </a:solidFill>
                </a:ln>
                <a:solidFill>
                  <a:schemeClr val="accent6">
                    <a:lumMod val="50000"/>
                  </a:schemeClr>
                </a:solidFill>
              </a:rPr>
              <a:t> й не заважає газообміну в зябрах.</a:t>
            </a:r>
            <a:endParaRPr lang="ru-RU"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У деяких риб (дводишних), крім зябер, є ще одна чи дві легені - органи, які дають змогу дихати атмосферним киснем. Легені являють собою порожні міхури, що сполучаються із стравоходом.</a:t>
            </a:r>
            <a:endParaRPr lang="ru-RU" b="1" dirty="0">
              <a:ln>
                <a:solidFill>
                  <a:schemeClr val="accent6">
                    <a:lumMod val="75000"/>
                  </a:schemeClr>
                </a:solidFill>
              </a:ln>
              <a:solidFill>
                <a:schemeClr val="accent6">
                  <a:lumMod val="50000"/>
                </a:schemeClr>
              </a:solidFill>
            </a:endParaRPr>
          </a:p>
        </p:txBody>
      </p:sp>
      <p:pic>
        <p:nvPicPr>
          <p:cNvPr id="20482" name="Picture 2" descr="D:\Аня ;)\Школа\Биология\1258_1235732573.jpg"/>
          <p:cNvPicPr>
            <a:picLocks noChangeAspect="1" noChangeArrowheads="1"/>
          </p:cNvPicPr>
          <p:nvPr/>
        </p:nvPicPr>
        <p:blipFill>
          <a:blip r:embed="rId2"/>
          <a:srcRect/>
          <a:stretch>
            <a:fillRect/>
          </a:stretch>
        </p:blipFill>
        <p:spPr bwMode="auto">
          <a:xfrm>
            <a:off x="5286380" y="1666872"/>
            <a:ext cx="3714744" cy="4952992"/>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20482"/>
                                        </p:tgtEl>
                                        <p:attrNameLst>
                                          <p:attrName>style.visibility</p:attrName>
                                        </p:attrNameLst>
                                      </p:cBhvr>
                                      <p:to>
                                        <p:strVal val="visible"/>
                                      </p:to>
                                    </p:set>
                                    <p:anim calcmode="lin" valueType="num">
                                      <p:cBhvr>
                                        <p:cTn id="20" dur="500" fill="hold"/>
                                        <p:tgtEl>
                                          <p:spTgt spid="20482"/>
                                        </p:tgtEl>
                                        <p:attrNameLst>
                                          <p:attrName>ppt_w</p:attrName>
                                        </p:attrNameLst>
                                      </p:cBhvr>
                                      <p:tavLst>
                                        <p:tav tm="0">
                                          <p:val>
                                            <p:fltVal val="0"/>
                                          </p:val>
                                        </p:tav>
                                        <p:tav tm="100000">
                                          <p:val>
                                            <p:strVal val="#ppt_w"/>
                                          </p:val>
                                        </p:tav>
                                      </p:tavLst>
                                    </p:anim>
                                    <p:anim calcmode="lin" valueType="num">
                                      <p:cBhvr>
                                        <p:cTn id="21" dur="500" fill="hold"/>
                                        <p:tgtEl>
                                          <p:spTgt spid="20482"/>
                                        </p:tgtEl>
                                        <p:attrNameLst>
                                          <p:attrName>ppt_h</p:attrName>
                                        </p:attrNameLst>
                                      </p:cBhvr>
                                      <p:tavLst>
                                        <p:tav tm="0">
                                          <p:val>
                                            <p:fltVal val="0"/>
                                          </p:val>
                                        </p:tav>
                                        <p:tav tm="100000">
                                          <p:val>
                                            <p:strVal val="#ppt_h"/>
                                          </p:val>
                                        </p:tav>
                                      </p:tavLst>
                                    </p:anim>
                                    <p:animEffect transition="in" filter="fade">
                                      <p:cBhvr>
                                        <p:cTn id="2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500042"/>
            <a:ext cx="8858280" cy="107157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uk-UA" sz="5100" b="0" i="0" u="none" strike="noStrike" kern="1200" cap="none" spc="0" normalizeH="0" baseline="0" noProof="0" dirty="0" smtClean="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rPr>
              <a:t>Кровоносна система</a:t>
            </a:r>
            <a:endParaRPr kumimoji="0" lang="ru-RU" sz="5100" b="0" i="0" u="none" strike="noStrike" kern="1200" cap="none" spc="0" normalizeH="0" baseline="0" noProof="0" dirty="0">
              <a:ln>
                <a:solidFill>
                  <a:schemeClr val="accent2">
                    <a:lumMod val="20000"/>
                    <a:lumOff val="80000"/>
                  </a:schemeClr>
                </a:solidFill>
              </a:ln>
              <a:solidFill>
                <a:schemeClr val="accent6">
                  <a:lumMod val="75000"/>
                </a:schemeClr>
              </a:solidFill>
              <a:effectLst>
                <a:glow rad="63500">
                  <a:schemeClr val="accent6">
                    <a:satMod val="175000"/>
                    <a:alpha val="40000"/>
                  </a:schemeClr>
                </a:glow>
                <a:outerShdw blurRad="50800" dist="38100" dir="2700000" algn="tl" rotWithShape="0">
                  <a:prstClr val="black">
                    <a:alpha val="40000"/>
                  </a:prstClr>
                </a:outerShdw>
              </a:effectLst>
              <a:uLnTx/>
              <a:uFillTx/>
              <a:latin typeface="Candara" pitchFamily="34" charset="0"/>
              <a:ea typeface="+mj-ea"/>
              <a:cs typeface="+mj-cs"/>
            </a:endParaRPr>
          </a:p>
        </p:txBody>
      </p:sp>
      <p:sp>
        <p:nvSpPr>
          <p:cNvPr id="5" name="Прямоугольник 4"/>
          <p:cNvSpPr/>
          <p:nvPr/>
        </p:nvSpPr>
        <p:spPr>
          <a:xfrm>
            <a:off x="0" y="1502712"/>
            <a:ext cx="9144000" cy="5355312"/>
          </a:xfrm>
          <a:prstGeom prst="rect">
            <a:avLst/>
          </a:prstGeom>
        </p:spPr>
        <p:txBody>
          <a:bodyPr wrap="square">
            <a:spAutoFit/>
          </a:bodyPr>
          <a:lstStyle/>
          <a:p>
            <a:r>
              <a:rPr lang="uk-UA" b="1" dirty="0" smtClean="0">
                <a:ln>
                  <a:solidFill>
                    <a:schemeClr val="accent6">
                      <a:lumMod val="75000"/>
                    </a:schemeClr>
                  </a:solidFill>
                </a:ln>
                <a:solidFill>
                  <a:schemeClr val="accent6">
                    <a:lumMod val="50000"/>
                  </a:schemeClr>
                </a:solidFill>
              </a:rPr>
              <a:t>Кровоносна система кісткових риб має серце, що міститься на черевному боці тіла. Воно складається із двох послідовних камер: передсердя та шлуночка. Почергово скорочуючись, ці відділи серця забезпечують рух крові по замкненій системі судин. Через серце тече лише венозна кров. По великій артерії (аорті) вона рухається від серця до дрібних зябрових судин, де насичується киснем, тобто стає артеріальною. Артеріальна кров тече до різних органів, де віддає кисень і стає венозною. По венах венозна кров повертається до серця. Отже, у більшості </a:t>
            </a:r>
          </a:p>
          <a:p>
            <a:r>
              <a:rPr lang="uk-UA" b="1" dirty="0" smtClean="0">
                <a:ln>
                  <a:solidFill>
                    <a:schemeClr val="accent6">
                      <a:lumMod val="75000"/>
                    </a:schemeClr>
                  </a:solidFill>
                </a:ln>
                <a:solidFill>
                  <a:schemeClr val="accent6">
                    <a:lumMod val="50000"/>
                  </a:schemeClr>
                </a:solidFill>
              </a:rPr>
              <a:t>риб є лише одне коло кровообігу.</a:t>
            </a:r>
            <a:endParaRPr lang="ru-RU"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У крові риб є різні типи клітин, зокрема </a:t>
            </a:r>
          </a:p>
          <a:p>
            <a:r>
              <a:rPr lang="uk-UA" b="1" dirty="0" smtClean="0">
                <a:ln>
                  <a:solidFill>
                    <a:schemeClr val="accent6">
                      <a:lumMod val="75000"/>
                    </a:schemeClr>
                  </a:solidFill>
                </a:ln>
                <a:solidFill>
                  <a:schemeClr val="accent6">
                    <a:lumMod val="50000"/>
                  </a:schemeClr>
                </a:solidFill>
              </a:rPr>
              <a:t>еритроцити. Вони, мають червоне </a:t>
            </a:r>
            <a:r>
              <a:rPr lang="uk-UA" b="1" dirty="0" err="1" smtClean="0">
                <a:ln>
                  <a:solidFill>
                    <a:schemeClr val="accent6">
                      <a:lumMod val="75000"/>
                    </a:schemeClr>
                  </a:solidFill>
                </a:ln>
                <a:solidFill>
                  <a:schemeClr val="accent6">
                    <a:lumMod val="50000"/>
                  </a:schemeClr>
                </a:solidFill>
              </a:rPr>
              <a:t>забарв-</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лення</a:t>
            </a:r>
            <a:r>
              <a:rPr lang="uk-UA" b="1" dirty="0" smtClean="0">
                <a:ln>
                  <a:solidFill>
                    <a:schemeClr val="accent6">
                      <a:lumMod val="75000"/>
                    </a:schemeClr>
                  </a:solidFill>
                </a:ln>
                <a:solidFill>
                  <a:schemeClr val="accent6">
                    <a:lumMod val="50000"/>
                  </a:schemeClr>
                </a:solidFill>
              </a:rPr>
              <a:t>, зумовлюючи відповідне </a:t>
            </a:r>
            <a:r>
              <a:rPr lang="uk-UA" b="1" dirty="0" err="1" smtClean="0">
                <a:ln>
                  <a:solidFill>
                    <a:schemeClr val="accent6">
                      <a:lumMod val="75000"/>
                    </a:schemeClr>
                  </a:solidFill>
                </a:ln>
                <a:solidFill>
                  <a:schemeClr val="accent6">
                    <a:lumMod val="50000"/>
                  </a:schemeClr>
                </a:solidFill>
              </a:rPr>
              <a:t>забарвлен-</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ня</a:t>
            </a:r>
            <a:r>
              <a:rPr lang="uk-UA" b="1" dirty="0" smtClean="0">
                <a:ln>
                  <a:solidFill>
                    <a:schemeClr val="accent6">
                      <a:lumMod val="75000"/>
                    </a:schemeClr>
                  </a:solidFill>
                </a:ln>
                <a:solidFill>
                  <a:schemeClr val="accent6">
                    <a:lumMod val="50000"/>
                  </a:schemeClr>
                </a:solidFill>
              </a:rPr>
              <a:t> крові. В еритроцитах є особливий </a:t>
            </a:r>
            <a:r>
              <a:rPr lang="uk-UA" b="1" dirty="0" err="1" smtClean="0">
                <a:ln>
                  <a:solidFill>
                    <a:schemeClr val="accent6">
                      <a:lumMod val="75000"/>
                    </a:schemeClr>
                  </a:solidFill>
                </a:ln>
                <a:solidFill>
                  <a:schemeClr val="accent6">
                    <a:lumMod val="50000"/>
                  </a:schemeClr>
                </a:solidFill>
              </a:rPr>
              <a:t>ди-</a:t>
            </a:r>
            <a:endParaRPr lang="uk-UA" b="1" dirty="0" smtClean="0">
              <a:ln>
                <a:solidFill>
                  <a:schemeClr val="accent6">
                    <a:lumMod val="75000"/>
                  </a:schemeClr>
                </a:solidFill>
              </a:ln>
              <a:solidFill>
                <a:schemeClr val="accent6">
                  <a:lumMod val="50000"/>
                </a:schemeClr>
              </a:solidFill>
            </a:endParaRPr>
          </a:p>
          <a:p>
            <a:r>
              <a:rPr lang="uk-UA" b="1" dirty="0" err="1" smtClean="0">
                <a:ln>
                  <a:solidFill>
                    <a:schemeClr val="accent6">
                      <a:lumMod val="75000"/>
                    </a:schemeClr>
                  </a:solidFill>
                </a:ln>
                <a:solidFill>
                  <a:schemeClr val="accent6">
                    <a:lumMod val="50000"/>
                  </a:schemeClr>
                </a:solidFill>
              </a:rPr>
              <a:t>хальний</a:t>
            </a:r>
            <a:r>
              <a:rPr lang="uk-UA" b="1" dirty="0" smtClean="0">
                <a:ln>
                  <a:solidFill>
                    <a:schemeClr val="accent6">
                      <a:lumMod val="75000"/>
                    </a:schemeClr>
                  </a:solidFill>
                </a:ln>
                <a:solidFill>
                  <a:schemeClr val="accent6">
                    <a:lumMod val="50000"/>
                  </a:schemeClr>
                </a:solidFill>
              </a:rPr>
              <a:t> пігмент (гемоглобін), який </a:t>
            </a:r>
            <a:r>
              <a:rPr lang="uk-UA" b="1" dirty="0" err="1" smtClean="0">
                <a:ln>
                  <a:solidFill>
                    <a:schemeClr val="accent6">
                      <a:lumMod val="75000"/>
                    </a:schemeClr>
                  </a:solidFill>
                </a:ln>
                <a:solidFill>
                  <a:schemeClr val="accent6">
                    <a:lumMod val="50000"/>
                  </a:schemeClr>
                </a:solidFill>
              </a:rPr>
              <a:t>здат-</a:t>
            </a:r>
            <a:endParaRPr lang="uk-UA" b="1"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ний приєднувати і транспортувати кисень </a:t>
            </a:r>
          </a:p>
          <a:p>
            <a:r>
              <a:rPr lang="uk-UA" b="1" dirty="0" smtClean="0">
                <a:ln>
                  <a:solidFill>
                    <a:schemeClr val="accent6">
                      <a:lumMod val="75000"/>
                    </a:schemeClr>
                  </a:solidFill>
                </a:ln>
                <a:solidFill>
                  <a:schemeClr val="accent6">
                    <a:lumMod val="50000"/>
                  </a:schemeClr>
                </a:solidFill>
              </a:rPr>
              <a:t>або вуглекислий газ.</a:t>
            </a:r>
            <a:endParaRPr lang="ru-RU" dirty="0" smtClean="0">
              <a:ln>
                <a:solidFill>
                  <a:schemeClr val="accent6">
                    <a:lumMod val="75000"/>
                  </a:schemeClr>
                </a:solidFill>
              </a:ln>
              <a:solidFill>
                <a:schemeClr val="accent6">
                  <a:lumMod val="50000"/>
                </a:schemeClr>
              </a:solidFill>
            </a:endParaRPr>
          </a:p>
          <a:p>
            <a:r>
              <a:rPr lang="uk-UA" b="1" dirty="0" smtClean="0">
                <a:ln>
                  <a:solidFill>
                    <a:schemeClr val="accent6">
                      <a:lumMod val="75000"/>
                    </a:schemeClr>
                  </a:solidFill>
                </a:ln>
                <a:solidFill>
                  <a:schemeClr val="accent6">
                    <a:lumMod val="50000"/>
                  </a:schemeClr>
                </a:solidFill>
              </a:rPr>
              <a:t>Кісткові риби – холоднокровні тварини. </a:t>
            </a:r>
          </a:p>
          <a:p>
            <a:r>
              <a:rPr lang="uk-UA" b="1" dirty="0" smtClean="0">
                <a:ln>
                  <a:solidFill>
                    <a:schemeClr val="accent6">
                      <a:lumMod val="75000"/>
                    </a:schemeClr>
                  </a:solidFill>
                </a:ln>
                <a:solidFill>
                  <a:schemeClr val="accent6">
                    <a:lumMod val="50000"/>
                  </a:schemeClr>
                </a:solidFill>
              </a:rPr>
              <a:t>Тобто вони неспроможні підтримувати </a:t>
            </a:r>
          </a:p>
          <a:p>
            <a:r>
              <a:rPr lang="uk-UA" b="1" dirty="0" smtClean="0">
                <a:ln>
                  <a:solidFill>
                    <a:schemeClr val="accent6">
                      <a:lumMod val="75000"/>
                    </a:schemeClr>
                  </a:solidFill>
                </a:ln>
                <a:solidFill>
                  <a:schemeClr val="accent6">
                    <a:lumMod val="50000"/>
                  </a:schemeClr>
                </a:solidFill>
              </a:rPr>
              <a:t>постійний рівень температури тіла: вона </a:t>
            </a:r>
          </a:p>
          <a:p>
            <a:r>
              <a:rPr lang="uk-UA" b="1" dirty="0" smtClean="0">
                <a:ln>
                  <a:solidFill>
                    <a:schemeClr val="accent6">
                      <a:lumMod val="75000"/>
                    </a:schemeClr>
                  </a:solidFill>
                </a:ln>
                <a:solidFill>
                  <a:schemeClr val="accent6">
                    <a:lumMod val="50000"/>
                  </a:schemeClr>
                </a:solidFill>
              </a:rPr>
              <a:t>у них залежить від температури довкілля.</a:t>
            </a:r>
            <a:endParaRPr lang="ru-RU" dirty="0">
              <a:ln>
                <a:solidFill>
                  <a:schemeClr val="accent6">
                    <a:lumMod val="75000"/>
                  </a:schemeClr>
                </a:solidFill>
              </a:ln>
              <a:solidFill>
                <a:schemeClr val="accent6">
                  <a:lumMod val="50000"/>
                </a:schemeClr>
              </a:solidFill>
            </a:endParaRPr>
          </a:p>
        </p:txBody>
      </p:sp>
      <p:pic>
        <p:nvPicPr>
          <p:cNvPr id="21506" name="Picture 2" descr="D:\Аня ;)\Школа\Биология\YellowPerch.jpg"/>
          <p:cNvPicPr>
            <a:picLocks noChangeAspect="1" noChangeArrowheads="1"/>
          </p:cNvPicPr>
          <p:nvPr/>
        </p:nvPicPr>
        <p:blipFill>
          <a:blip r:embed="rId2"/>
          <a:srcRect/>
          <a:stretch>
            <a:fillRect/>
          </a:stretch>
        </p:blipFill>
        <p:spPr bwMode="auto">
          <a:xfrm>
            <a:off x="4500562" y="3177119"/>
            <a:ext cx="4500594" cy="3538029"/>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circle(in)">
                                      <p:cBhvr>
                                        <p:cTn id="2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0271166">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New_Simple01">
      <a:majorFont>
        <a:latin typeface="Tw Cen MT"/>
        <a:ea typeface=""/>
        <a:cs typeface=""/>
        <a:font script="Grek" typeface="Calibri"/>
        <a:font script="Cyrl" typeface="Calibri"/>
        <a:font script="Jpan" typeface="HGPｺﾞｼｯｸE"/>
        <a:font script="Hang" typeface="맑은 고딕"/>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맑은 고딕"/>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New_Simple01">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hade val="100000"/>
                <a:satMod val="165000"/>
              </a:schemeClr>
            </a:gs>
            <a:gs pos="55000">
              <a:schemeClr val="phClr">
                <a:tint val="83000"/>
                <a:shade val="100000"/>
                <a:satMod val="155000"/>
              </a:schemeClr>
            </a:gs>
            <a:gs pos="100000">
              <a:schemeClr val="phClr">
                <a:shade val="85000"/>
                <a:satMod val="100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a:rot lat="0" lon="0" rev="0"/>
            </a:camera>
            <a:lightRig rig="glow" dir="t">
              <a:rot lat="0" lon="0" rev="20040000"/>
            </a:lightRig>
          </a:scene3d>
          <a:sp3d contourW="12700">
            <a:bevelT w="38100" h="25400" prst="softRound"/>
            <a:contourClr>
              <a:schemeClr val="phClr"/>
            </a:contourClr>
          </a:sp3d>
        </a:effectStyle>
      </a:effectStyleLst>
      <a:bgFillStyleLst>
        <a:solidFill>
          <a:schemeClr val="phClr"/>
        </a:solidFill>
        <a:gradFill rotWithShape="1">
          <a:gsLst>
            <a:gs pos="0">
              <a:schemeClr val="phClr">
                <a:tint val="85000"/>
                <a:hueMod val="105000"/>
                <a:satMod val="250000"/>
              </a:schemeClr>
            </a:gs>
            <a:gs pos="100000">
              <a:schemeClr val="phClr">
                <a:tint val="95000"/>
                <a:shade val="100000"/>
                <a:satMod val="200000"/>
              </a:schemeClr>
            </a:gs>
          </a:gsLst>
          <a:lin ang="2700000" scaled="0"/>
        </a:gradFill>
        <a:gradFill rotWithShape="1">
          <a:gsLst>
            <a:gs pos="0">
              <a:schemeClr val="phClr">
                <a:tint val="94000"/>
                <a:satMod val="200000"/>
              </a:schemeClr>
            </a:gs>
            <a:gs pos="100000">
              <a:schemeClr val="phClr">
                <a:shade val="70000"/>
                <a:satMod val="200000"/>
              </a:schemeClr>
            </a:gs>
          </a:gsLst>
          <a:path path="circle">
            <a:fillToRect l="40000" r="40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10271166</Template>
  <TotalTime>153</TotalTime>
  <Words>2192</Words>
  <Application>Microsoft Office PowerPoint</Application>
  <PresentationFormat>Экран (4:3)</PresentationFormat>
  <Paragraphs>179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10271166</vt:lpstr>
      <vt:lpstr>Кісткові риби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Кісткові риби</dc:title>
  <dc:creator>Admin</dc:creator>
  <cp:lastModifiedBy>Кошины</cp:lastModifiedBy>
  <cp:revision>17</cp:revision>
  <dcterms:created xsi:type="dcterms:W3CDTF">2011-01-16T19:01:35Z</dcterms:created>
  <dcterms:modified xsi:type="dcterms:W3CDTF">2013-01-24T19:29:10Z</dcterms:modified>
</cp:coreProperties>
</file>