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00FF00"/>
    <a:srgbClr val="66FF66"/>
    <a:srgbClr val="02F453"/>
    <a:srgbClr val="0EF2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9427" autoAdjust="0"/>
  </p:normalViewPr>
  <p:slideViewPr>
    <p:cSldViewPr>
      <p:cViewPr varScale="1">
        <p:scale>
          <a:sx n="65" d="100"/>
          <a:sy n="65" d="100"/>
        </p:scale>
        <p:origin x="-15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2452-BC90-42CD-B456-DE33B0C942AA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A5C2-1CA7-496E-AA48-E2CD5DB1D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533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A5C2-1CA7-496E-AA48-E2CD5DB1D3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A5C2-1CA7-496E-AA48-E2CD5DB1D3F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A5C2-1CA7-496E-AA48-E2CD5DB1D3F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A5C2-1CA7-496E-AA48-E2CD5DB1D3F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A5C2-1CA7-496E-AA48-E2CD5DB1D3F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A5C2-1CA7-496E-AA48-E2CD5DB1D3F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A5C2-1CA7-496E-AA48-E2CD5DB1D3F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A5C2-1CA7-496E-AA48-E2CD5DB1D3F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A5C2-1CA7-496E-AA48-E2CD5DB1D3F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2C6-BD5C-43C0-A6A7-A94502279A0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778E-9569-4574-8628-FC6FB57E0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2C6-BD5C-43C0-A6A7-A94502279A0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778E-9569-4574-8628-FC6FB57E0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2C6-BD5C-43C0-A6A7-A94502279A0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778E-9569-4574-8628-FC6FB57E0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2C6-BD5C-43C0-A6A7-A94502279A0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778E-9569-4574-8628-FC6FB57E0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2C6-BD5C-43C0-A6A7-A94502279A0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778E-9569-4574-8628-FC6FB57E0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2C6-BD5C-43C0-A6A7-A94502279A0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778E-9569-4574-8628-FC6FB57E0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2C6-BD5C-43C0-A6A7-A94502279A0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778E-9569-4574-8628-FC6FB57E0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2C6-BD5C-43C0-A6A7-A94502279A0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778E-9569-4574-8628-FC6FB57E0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2C6-BD5C-43C0-A6A7-A94502279A0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778E-9569-4574-8628-FC6FB57E0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2C6-BD5C-43C0-A6A7-A94502279A0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778E-9569-4574-8628-FC6FB57E0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2C6-BD5C-43C0-A6A7-A94502279A0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778E-9569-4574-8628-FC6FB57E0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">
              <a:srgbClr val="FFFF00">
                <a:alpha val="81000"/>
              </a:srgbClr>
            </a:gs>
            <a:gs pos="100000">
              <a:srgbClr val="00B0F0">
                <a:alpha val="85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7F2C6-BD5C-43C0-A6A7-A94502279A0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A778E-9569-4574-8628-FC6FB57E0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53;&#1086;&#1074;&#1072;&#1103;%20&#1087;&#1072;&#1087;&#1082;&#1072;\&#1055;&#1088;&#1077;&#1079;&#1077;&#1085;&#1090;&#1072;&#1094;&#1110;&#1103;\&#1030;&#1085;&#1092;&#1086;&#1088;&#1084;&#1072;&#1090;&#1080;&#1082;&#1072;\The%20Dubliners%20-%20Rocky%20Road%20to%20Dublin%20(OST%20Sherlock%20Holmes)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&#1053;&#1086;&#1074;&#1072;&#1103;%20&#1087;&#1072;&#1087;&#1082;&#1072;\&#1055;&#1088;&#1077;&#1079;&#1077;&#1085;&#1090;&#1072;&#1094;&#1110;&#1103;\&#1030;&#1085;&#1092;&#1086;&#1088;&#1084;&#1072;&#1090;&#1080;&#1082;&#1072;\lalka.m2t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584176"/>
          </a:xfrm>
        </p:spPr>
        <p:txBody>
          <a:bodyPr>
            <a:noAutofit/>
          </a:bodyPr>
          <a:lstStyle/>
          <a:p>
            <a:r>
              <a:rPr lang="uk-UA" sz="4800" spc="-150" smtClean="0">
                <a:solidFill>
                  <a:srgbClr val="FFFF00"/>
                </a:solidFill>
              </a:rPr>
              <a:t> </a:t>
            </a:r>
            <a:r>
              <a:rPr lang="uk-UA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Перший закон термодинаміки. </a:t>
            </a:r>
            <a:endParaRPr lang="ru-RU" sz="4800" spc="-150">
              <a:solidFill>
                <a:srgbClr val="0070C0"/>
              </a:solidFill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539552" y="980728"/>
            <a:ext cx="4464496" cy="1008112"/>
          </a:xfrm>
          <a:prstGeom prst="bentConnector3">
            <a:avLst>
              <a:gd name="adj1" fmla="val 37"/>
            </a:avLst>
          </a:prstGeom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3419872" y="620688"/>
            <a:ext cx="5292000" cy="1080000"/>
          </a:xfrm>
          <a:prstGeom prst="bentConnector3">
            <a:avLst>
              <a:gd name="adj1" fmla="val 99963"/>
            </a:avLst>
          </a:prstGeom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0" y="422108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Робота в термодинамічному процесі.</a:t>
            </a:r>
            <a:endParaRPr lang="ru-RU" sz="4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  <p:pic>
        <p:nvPicPr>
          <p:cNvPr id="7" name="The Dubliners - Rocky Road to Dublin (OST Sherlock Holme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61584"/>
            <a:ext cx="296416" cy="296416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Ізохорний процес </a:t>
            </a:r>
            <a:r>
              <a:rPr lang="uk-UA" smtClean="0"/>
              <a:t>-</a:t>
            </a:r>
            <a:r>
              <a:rPr lang="ru-RU" smtClean="0"/>
              <a:t>термодинамічний процес, який відбувається при сталому об'ємі.</a:t>
            </a:r>
            <a:endParaRPr lang="ru-RU"/>
          </a:p>
        </p:txBody>
      </p:sp>
      <p:pic>
        <p:nvPicPr>
          <p:cNvPr id="4" name="Picture 3" descr="C:\Users\Папа\Desktop\Презентація\lection29_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2674035" cy="2651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TextBox 11"/>
          <p:cNvSpPr txBox="1"/>
          <p:nvPr/>
        </p:nvSpPr>
        <p:spPr>
          <a:xfrm>
            <a:off x="4067944" y="3717033"/>
            <a:ext cx="5076056" cy="22467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smtClean="0"/>
              <a:t>Цей </a:t>
            </a:r>
            <a:r>
              <a:rPr lang="ru-RU" sz="2800" smtClean="0"/>
              <a:t>процес зображається прямою, яка паралельна до oci ординат, де </a:t>
            </a:r>
            <a:r>
              <a:rPr lang="ru-RU" sz="2800" i="1" smtClean="0"/>
              <a:t>1–2</a:t>
            </a:r>
            <a:r>
              <a:rPr lang="ru-RU" sz="2800" smtClean="0"/>
              <a:t> – ізохорне нагрівання, а </a:t>
            </a:r>
            <a:r>
              <a:rPr lang="ru-RU" sz="2800" i="1" smtClean="0"/>
              <a:t>1–3</a:t>
            </a:r>
            <a:r>
              <a:rPr lang="ru-RU" sz="2800" smtClean="0"/>
              <a:t> – ізохорне охолодження.</a:t>
            </a:r>
            <a:endParaRPr lang="ru-RU" sz="2800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 flipV="1">
            <a:off x="8676456" y="6597352"/>
            <a:ext cx="288032" cy="260648"/>
          </a:xfrm>
          <a:prstGeom prst="actionButtonEnd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7596336" y="6597352"/>
            <a:ext cx="288032" cy="260648"/>
          </a:xfrm>
          <a:prstGeom prst="actionButtonBeginning">
            <a:avLst/>
          </a:prstGeom>
          <a:solidFill>
            <a:srgbClr val="0000FF"/>
          </a:solidFill>
          <a:ln w="3175">
            <a:solidFill>
              <a:srgbClr val="00FF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956376" y="6597352"/>
            <a:ext cx="288032" cy="260648"/>
          </a:xfrm>
          <a:prstGeom prst="actionButtonBackPrevious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16416" y="6597352"/>
            <a:ext cx="288032" cy="260648"/>
          </a:xfrm>
          <a:prstGeom prst="actionButtonForwardNext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Ізобарний процес </a:t>
            </a:r>
            <a:r>
              <a:rPr lang="uk-UA" smtClean="0"/>
              <a:t>– процес, який відбувається при сталому тиску.</a:t>
            </a:r>
            <a:endParaRPr lang="ru-RU"/>
          </a:p>
        </p:txBody>
      </p:sp>
      <p:pic>
        <p:nvPicPr>
          <p:cNvPr id="5" name="Picture 2" descr="C:\Users\Папа\Desktop\Презентація\lection29_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2972257" cy="3036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419872" y="3972544"/>
            <a:ext cx="5724128" cy="181588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/>
              <a:t>Процес зображається прямою, яка паралельна  до oci</a:t>
            </a:r>
            <a:r>
              <a:rPr lang="en-US" sz="2800" smtClean="0"/>
              <a:t> </a:t>
            </a:r>
            <a:r>
              <a:rPr lang="uk-UA" sz="2800" smtClean="0"/>
              <a:t>абсцис</a:t>
            </a:r>
            <a:r>
              <a:rPr lang="ru-RU" sz="2800" smtClean="0"/>
              <a:t> де </a:t>
            </a:r>
            <a:r>
              <a:rPr lang="ru-RU" sz="2800" i="1" smtClean="0"/>
              <a:t>1–2</a:t>
            </a:r>
            <a:r>
              <a:rPr lang="ru-RU" sz="2800" smtClean="0"/>
              <a:t> – ізобарне розширення, </a:t>
            </a:r>
            <a:r>
              <a:rPr lang="ru-RU" sz="2800" i="1" smtClean="0"/>
              <a:t>1–3 </a:t>
            </a:r>
            <a:r>
              <a:rPr lang="ru-RU" sz="2800" smtClean="0"/>
              <a:t>– ізобарний стиск.</a:t>
            </a:r>
            <a:endParaRPr kumimoji="0" lang="ru-RU" sz="2800" b="0" i="0" u="none" strike="noStrike" cap="none" normalizeH="0" baseline="-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556" name="AutoShape 4" descr="[image]"/>
          <p:cNvSpPr>
            <a:spLocks noChangeAspect="1" noChangeArrowheads="1"/>
          </p:cNvSpPr>
          <p:nvPr/>
        </p:nvSpPr>
        <p:spPr bwMode="auto">
          <a:xfrm>
            <a:off x="4322763" y="-136525"/>
            <a:ext cx="304800" cy="200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[image]"/>
          <p:cNvSpPr>
            <a:spLocks noChangeAspect="1" noChangeArrowheads="1"/>
          </p:cNvSpPr>
          <p:nvPr/>
        </p:nvSpPr>
        <p:spPr bwMode="auto">
          <a:xfrm>
            <a:off x="7729538" y="-136525"/>
            <a:ext cx="152400" cy="180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 flipV="1">
            <a:off x="8676456" y="6597352"/>
            <a:ext cx="288032" cy="260648"/>
          </a:xfrm>
          <a:prstGeom prst="actionButtonEnd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7596336" y="6597352"/>
            <a:ext cx="288032" cy="260648"/>
          </a:xfrm>
          <a:prstGeom prst="actionButtonBeginning">
            <a:avLst/>
          </a:prstGeom>
          <a:solidFill>
            <a:srgbClr val="0000FF"/>
          </a:solidFill>
          <a:ln w="3175">
            <a:solidFill>
              <a:srgbClr val="00FF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956376" y="6597352"/>
            <a:ext cx="288032" cy="260648"/>
          </a:xfrm>
          <a:prstGeom prst="actionButtonBackPrevious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16416" y="6597352"/>
            <a:ext cx="288032" cy="260648"/>
          </a:xfrm>
          <a:prstGeom prst="actionButtonForwardNext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6937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Термодинаміка</a:t>
            </a:r>
            <a:endParaRPr lang="ru-RU" sz="4800" b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виникла в зв'язку з практичними потребами людства.</a:t>
            </a:r>
            <a:endParaRPr lang="ru-RU" sz="4800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 flipV="1">
            <a:off x="8676456" y="6597352"/>
            <a:ext cx="288032" cy="260648"/>
          </a:xfrm>
          <a:prstGeom prst="actionButtonEnd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7596336" y="6597352"/>
            <a:ext cx="288032" cy="260648"/>
          </a:xfrm>
          <a:prstGeom prst="actionButtonBeginning">
            <a:avLst/>
          </a:prstGeom>
          <a:solidFill>
            <a:srgbClr val="0000FF"/>
          </a:solidFill>
          <a:ln w="3175">
            <a:solidFill>
              <a:srgbClr val="00FF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956376" y="6597352"/>
            <a:ext cx="288032" cy="260648"/>
          </a:xfrm>
          <a:prstGeom prst="actionButtonBackPrevious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6597352"/>
            <a:ext cx="288032" cy="260648"/>
          </a:xfrm>
          <a:prstGeom prst="actionButtonForwardNext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C:\Users\Папа\Desktop\Презентація\Steam_engine_in_ac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36912"/>
            <a:ext cx="6000750" cy="39052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8164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/>
              <a:t>Підготував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Учень</a:t>
            </a:r>
            <a:r>
              <a:rPr lang="ru-RU" dirty="0" smtClean="0"/>
              <a:t> 11 </a:t>
            </a:r>
            <a:r>
              <a:rPr lang="ru-RU" dirty="0" err="1" smtClean="0"/>
              <a:t>класу</a:t>
            </a: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 err="1" smtClean="0"/>
              <a:t>Сєдих</a:t>
            </a:r>
            <a:r>
              <a:rPr lang="ru-RU" dirty="0" smtClean="0"/>
              <a:t> </a:t>
            </a:r>
            <a:r>
              <a:rPr lang="ru-RU" dirty="0" err="1" smtClean="0"/>
              <a:t>Дмитро</a:t>
            </a: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808312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rgbClr val="FFFF00"/>
                </a:solidFill>
              </a:rPr>
              <a:t> </a:t>
            </a:r>
            <a:r>
              <a:rPr lang="ru-RU" b="1" err="1" smtClean="0">
                <a:solidFill>
                  <a:srgbClr val="FFFF00"/>
                </a:solidFill>
              </a:rPr>
              <a:t>Термодин</a:t>
            </a:r>
            <a:r>
              <a:rPr lang="uk-UA" b="1">
                <a:solidFill>
                  <a:srgbClr val="FFFF00"/>
                </a:solidFill>
              </a:rPr>
              <a:t>а</a:t>
            </a:r>
            <a:r>
              <a:rPr lang="ru-RU" b="1" err="1" smtClean="0">
                <a:solidFill>
                  <a:srgbClr val="FFFF00"/>
                </a:solidFill>
              </a:rPr>
              <a:t>міка</a:t>
            </a:r>
            <a:r>
              <a:rPr lang="ru-RU" smtClean="0">
                <a:solidFill>
                  <a:srgbClr val="FFFF00"/>
                </a:solidFill>
              </a:rPr>
              <a:t> – </a:t>
            </a:r>
            <a:r>
              <a:rPr lang="ru-RU" err="1" smtClean="0">
                <a:solidFill>
                  <a:srgbClr val="FFFF00"/>
                </a:solidFill>
              </a:rPr>
              <a:t>розділ</a:t>
            </a:r>
            <a:r>
              <a:rPr lang="ru-RU" smtClean="0">
                <a:solidFill>
                  <a:srgbClr val="FFFF00"/>
                </a:solidFill>
              </a:rPr>
              <a:t> </a:t>
            </a:r>
            <a:r>
              <a:rPr lang="ru-RU" err="1" smtClean="0">
                <a:solidFill>
                  <a:srgbClr val="FFFF00"/>
                </a:solidFill>
              </a:rPr>
              <a:t>фізики</a:t>
            </a:r>
            <a:r>
              <a:rPr lang="ru-RU" smtClean="0">
                <a:solidFill>
                  <a:srgbClr val="FFFF00"/>
                </a:solidFill>
              </a:rPr>
              <a:t>, </a:t>
            </a:r>
            <a:r>
              <a:rPr lang="ru-RU" err="1" smtClean="0">
                <a:solidFill>
                  <a:srgbClr val="FFFF00"/>
                </a:solidFill>
              </a:rPr>
              <a:t>що</a:t>
            </a:r>
            <a:r>
              <a:rPr lang="ru-RU" smtClean="0">
                <a:solidFill>
                  <a:srgbClr val="FFFF00"/>
                </a:solidFill>
              </a:rPr>
              <a:t> </a:t>
            </a:r>
            <a:r>
              <a:rPr lang="ru-RU" err="1" smtClean="0">
                <a:solidFill>
                  <a:srgbClr val="FFFF00"/>
                </a:solidFill>
              </a:rPr>
              <a:t>стосується</a:t>
            </a:r>
            <a:r>
              <a:rPr lang="ru-RU" smtClean="0">
                <a:solidFill>
                  <a:srgbClr val="FFFF00"/>
                </a:solidFill>
              </a:rPr>
              <a:t> </a:t>
            </a:r>
            <a:r>
              <a:rPr lang="ru-RU" err="1" smtClean="0">
                <a:solidFill>
                  <a:srgbClr val="FFFF00"/>
                </a:solidFill>
              </a:rPr>
              <a:t>законів</a:t>
            </a:r>
            <a:r>
              <a:rPr lang="ru-RU" smtClean="0">
                <a:solidFill>
                  <a:srgbClr val="FFFF00"/>
                </a:solidFill>
              </a:rPr>
              <a:t> </a:t>
            </a:r>
            <a:r>
              <a:rPr lang="ru-RU" err="1" smtClean="0">
                <a:solidFill>
                  <a:srgbClr val="FFFF00"/>
                </a:solidFill>
              </a:rPr>
              <a:t>явищ</a:t>
            </a:r>
            <a:r>
              <a:rPr lang="ru-RU" smtClean="0">
                <a:solidFill>
                  <a:srgbClr val="FFFF00"/>
                </a:solidFill>
              </a:rPr>
              <a:t> </a:t>
            </a:r>
            <a:r>
              <a:rPr lang="ru-RU" err="1" smtClean="0">
                <a:solidFill>
                  <a:srgbClr val="FFFF00"/>
                </a:solidFill>
              </a:rPr>
              <a:t>поширення</a:t>
            </a:r>
            <a:r>
              <a:rPr lang="ru-RU" smtClean="0">
                <a:solidFill>
                  <a:srgbClr val="FFFF00"/>
                </a:solidFill>
              </a:rPr>
              <a:t> та </a:t>
            </a:r>
            <a:r>
              <a:rPr lang="ru-RU" err="1" smtClean="0">
                <a:solidFill>
                  <a:srgbClr val="FFFF00"/>
                </a:solidFill>
              </a:rPr>
              <a:t>збереження</a:t>
            </a:r>
            <a:r>
              <a:rPr lang="ru-RU" smtClean="0">
                <a:solidFill>
                  <a:srgbClr val="FFFF00"/>
                </a:solidFill>
              </a:rPr>
              <a:t> тепла. </a:t>
            </a:r>
            <a:endParaRPr lang="ru-RU"/>
          </a:p>
        </p:txBody>
      </p:sp>
      <p:pic>
        <p:nvPicPr>
          <p:cNvPr id="1026" name="Picture 2" descr="C:\Users\Папа\Desktop\Triple_expansion_engine_animation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70305">
            <a:off x="471245" y="3105548"/>
            <a:ext cx="446449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6012160" y="5517232"/>
            <a:ext cx="313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5364088" y="3861048"/>
            <a:ext cx="3779912" cy="2160240"/>
          </a:xfrm>
          <a:prstGeom prst="leftArrow">
            <a:avLst>
              <a:gd name="adj1" fmla="val 56414"/>
              <a:gd name="adj2" fmla="val 46793"/>
            </a:avLst>
          </a:prstGeom>
          <a:solidFill>
            <a:srgbClr val="0070C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Тепловий</a:t>
            </a:r>
            <a:r>
              <a:rPr lang="ru-RU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b="1" spc="15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двигун</a:t>
            </a:r>
            <a:r>
              <a:rPr lang="ru-RU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 - </a:t>
            </a:r>
            <a:r>
              <a:rPr lang="ru-RU" b="1" spc="15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типова</a:t>
            </a:r>
            <a:r>
              <a:rPr lang="ru-RU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b="1" spc="15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термодинамічна</a:t>
            </a:r>
            <a:r>
              <a:rPr lang="ru-RU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 система.</a:t>
            </a:r>
            <a:endParaRPr lang="ru-RU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 flipV="1">
            <a:off x="8676456" y="6597352"/>
            <a:ext cx="288032" cy="260648"/>
          </a:xfrm>
          <a:prstGeom prst="actionButtonEnd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начало 10">
            <a:hlinkClick r:id="" action="ppaction://hlinkshowjump?jump=firstslide" highlightClick="1"/>
          </p:cNvPr>
          <p:cNvSpPr/>
          <p:nvPr/>
        </p:nvSpPr>
        <p:spPr>
          <a:xfrm>
            <a:off x="7596336" y="6597352"/>
            <a:ext cx="288032" cy="260648"/>
          </a:xfrm>
          <a:prstGeom prst="actionButtonBeginning">
            <a:avLst/>
          </a:prstGeom>
          <a:solidFill>
            <a:srgbClr val="0000FF"/>
          </a:solidFill>
          <a:ln w="3175">
            <a:solidFill>
              <a:srgbClr val="00FF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956376" y="6597352"/>
            <a:ext cx="288032" cy="260648"/>
          </a:xfrm>
          <a:prstGeom prst="actionButtonBackPrevious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16416" y="6597352"/>
            <a:ext cx="288032" cy="260648"/>
          </a:xfrm>
          <a:prstGeom prst="actionButtonForwardNext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856984" cy="16561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smtClean="0">
                <a:solidFill>
                  <a:schemeClr val="bg1"/>
                </a:solidFill>
              </a:rPr>
              <a:t>Перший закон </a:t>
            </a:r>
            <a:r>
              <a:rPr lang="ru-RU" sz="3600" err="1" smtClean="0">
                <a:solidFill>
                  <a:schemeClr val="bg1"/>
                </a:solidFill>
              </a:rPr>
              <a:t>термодинаміки</a:t>
            </a:r>
            <a:r>
              <a:rPr lang="ru-RU" sz="3600" smtClean="0">
                <a:solidFill>
                  <a:schemeClr val="bg1"/>
                </a:solidFill>
              </a:rPr>
              <a:t> </a:t>
            </a:r>
            <a:r>
              <a:rPr lang="ru-RU" sz="3600" err="1" smtClean="0">
                <a:solidFill>
                  <a:schemeClr val="bg1"/>
                </a:solidFill>
              </a:rPr>
              <a:t>було</a:t>
            </a:r>
            <a:r>
              <a:rPr lang="ru-RU" sz="3600" smtClean="0">
                <a:solidFill>
                  <a:schemeClr val="bg1"/>
                </a:solidFill>
              </a:rPr>
              <a:t> </a:t>
            </a:r>
            <a:r>
              <a:rPr lang="ru-RU" sz="3600" err="1" smtClean="0">
                <a:solidFill>
                  <a:schemeClr val="bg1"/>
                </a:solidFill>
              </a:rPr>
              <a:t>встановлено</a:t>
            </a:r>
            <a:r>
              <a:rPr lang="ru-RU" sz="3600" smtClean="0">
                <a:solidFill>
                  <a:schemeClr val="bg1"/>
                </a:solidFill>
              </a:rPr>
              <a:t> </a:t>
            </a:r>
            <a:r>
              <a:rPr lang="ru-RU" sz="3600" err="1" smtClean="0">
                <a:solidFill>
                  <a:schemeClr val="bg1"/>
                </a:solidFill>
              </a:rPr>
              <a:t>завдяки</a:t>
            </a:r>
            <a:r>
              <a:rPr lang="ru-RU" sz="3600" smtClean="0">
                <a:solidFill>
                  <a:schemeClr val="bg1"/>
                </a:solidFill>
              </a:rPr>
              <a:t> роботам Джоуля та Гельмгольца.</a:t>
            </a:r>
            <a:endParaRPr lang="ru-RU" sz="3600">
              <a:solidFill>
                <a:schemeClr val="bg1"/>
              </a:solidFill>
            </a:endParaRPr>
          </a:p>
        </p:txBody>
      </p:sp>
      <p:pic>
        <p:nvPicPr>
          <p:cNvPr id="2053" name="Picture 5" descr="C:\Users\Папа\Desktop\Презентація\Joule_James_sit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3384376" cy="44793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C:\Users\Папа\Desktop\Презентація\Hermann_von_Helmholtz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292080" y="2060848"/>
            <a:ext cx="3240360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 flipV="1">
            <a:off x="8676456" y="6597352"/>
            <a:ext cx="288032" cy="260648"/>
          </a:xfrm>
          <a:prstGeom prst="actionButtonEnd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7596336" y="6597352"/>
            <a:ext cx="288032" cy="260648"/>
          </a:xfrm>
          <a:prstGeom prst="actionButtonBeginning">
            <a:avLst/>
          </a:prstGeom>
          <a:solidFill>
            <a:srgbClr val="0000FF"/>
          </a:solidFill>
          <a:ln w="3175">
            <a:solidFill>
              <a:srgbClr val="00FF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956376" y="6597352"/>
            <a:ext cx="288032" cy="260648"/>
          </a:xfrm>
          <a:prstGeom prst="actionButtonBackPrevious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597352"/>
            <a:ext cx="288032" cy="260648"/>
          </a:xfrm>
          <a:prstGeom prst="actionButtonForwardNext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2418614"/>
          </a:xfrm>
        </p:spPr>
        <p:txBody>
          <a:bodyPr>
            <a:noAutofit/>
          </a:bodyPr>
          <a:lstStyle/>
          <a:p>
            <a:r>
              <a:rPr lang="uk-UA" sz="3400" smtClean="0"/>
              <a:t>Зміна внутрішньої енергії неізольованої термодинамічної системи дорівнює різниці між кількістю теплоти, переданій системі, і роботою, зробленою системою над зовнішніми тілами:</a:t>
            </a:r>
            <a:endParaRPr lang="ru-RU" sz="3400"/>
          </a:p>
        </p:txBody>
      </p:sp>
      <p:sp>
        <p:nvSpPr>
          <p:cNvPr id="5" name="Круглая лента лицом вверх 4"/>
          <p:cNvSpPr/>
          <p:nvPr/>
        </p:nvSpPr>
        <p:spPr>
          <a:xfrm>
            <a:off x="1475656" y="4077072"/>
            <a:ext cx="6264696" cy="2160240"/>
          </a:xfrm>
          <a:prstGeom prst="ellipseRibbon2">
            <a:avLst>
              <a:gd name="adj1" fmla="val 46806"/>
              <a:gd name="adj2" fmla="val 62385"/>
              <a:gd name="adj3" fmla="val 12815"/>
            </a:avLst>
          </a:prstGeom>
          <a:solidFill>
            <a:srgbClr val="FFFF66"/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graphicFrame>
        <p:nvGraphicFramePr>
          <p:cNvPr id="3075" name="Содержимое 3"/>
          <p:cNvGraphicFramePr>
            <a:graphicFrameLocks noChangeAspect="1"/>
          </p:cNvGraphicFramePr>
          <p:nvPr/>
        </p:nvGraphicFramePr>
        <p:xfrm>
          <a:off x="3347864" y="4365104"/>
          <a:ext cx="2597150" cy="681038"/>
        </p:xfrm>
        <a:graphic>
          <a:graphicData uri="http://schemas.openxmlformats.org/presentationml/2006/ole">
            <p:oleObj spid="_x0000_s3076" name="Формула" r:id="rId4" imgW="774364" imgH="203112" progId="Equation.3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23528" y="332656"/>
            <a:ext cx="0" cy="1080120"/>
          </a:xfrm>
          <a:prstGeom prst="line">
            <a:avLst/>
          </a:prstGeom>
          <a:ln w="28575">
            <a:solidFill>
              <a:srgbClr val="66FF66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3920" y="5669632"/>
            <a:ext cx="0" cy="1080120"/>
          </a:xfrm>
          <a:prstGeom prst="lin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323528" y="332656"/>
            <a:ext cx="1080120" cy="12700"/>
          </a:xfrm>
          <a:prstGeom prst="straightConnector1">
            <a:avLst/>
          </a:prstGeom>
          <a:ln w="28575">
            <a:solidFill>
              <a:srgbClr val="00FF00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63588" y="5985284"/>
            <a:ext cx="0" cy="1080120"/>
          </a:xfrm>
          <a:prstGeom prst="line">
            <a:avLst/>
          </a:prstGeom>
          <a:ln w="28575">
            <a:solidFill>
              <a:srgbClr val="00FF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8280412" y="5985284"/>
            <a:ext cx="0" cy="1080120"/>
          </a:xfrm>
          <a:prstGeom prst="line">
            <a:avLst/>
          </a:prstGeom>
          <a:ln w="28575">
            <a:solidFill>
              <a:srgbClr val="00FF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8280412" y="-207404"/>
            <a:ext cx="0" cy="1080120"/>
          </a:xfrm>
          <a:prstGeom prst="line">
            <a:avLst/>
          </a:prstGeom>
          <a:ln w="28575">
            <a:solidFill>
              <a:srgbClr val="00FF00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820472" y="332656"/>
            <a:ext cx="0" cy="1080120"/>
          </a:xfrm>
          <a:prstGeom prst="line">
            <a:avLst/>
          </a:prstGeom>
          <a:ln w="28575">
            <a:solidFill>
              <a:srgbClr val="66FF6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820472" y="5445224"/>
            <a:ext cx="0" cy="1080120"/>
          </a:xfrm>
          <a:prstGeom prst="line">
            <a:avLst/>
          </a:prstGeom>
          <a:ln w="28575">
            <a:solidFill>
              <a:srgbClr val="66FF6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23528" y="5445224"/>
            <a:ext cx="0" cy="1080120"/>
          </a:xfrm>
          <a:prstGeom prst="line">
            <a:avLst/>
          </a:prstGeom>
          <a:ln w="28575">
            <a:solidFill>
              <a:srgbClr val="66FF66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 конец 17">
            <a:hlinkClick r:id="" action="ppaction://hlinkshowjump?jump=lastslide" highlightClick="1"/>
          </p:cNvPr>
          <p:cNvSpPr/>
          <p:nvPr/>
        </p:nvSpPr>
        <p:spPr>
          <a:xfrm flipV="1">
            <a:off x="8676456" y="6597352"/>
            <a:ext cx="288032" cy="260648"/>
          </a:xfrm>
          <a:prstGeom prst="actionButtonEnd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в начало 18">
            <a:hlinkClick r:id="" action="ppaction://hlinkshowjump?jump=firstslide" highlightClick="1"/>
          </p:cNvPr>
          <p:cNvSpPr/>
          <p:nvPr/>
        </p:nvSpPr>
        <p:spPr>
          <a:xfrm>
            <a:off x="7596336" y="6597352"/>
            <a:ext cx="288032" cy="260648"/>
          </a:xfrm>
          <a:prstGeom prst="actionButtonBeginning">
            <a:avLst/>
          </a:prstGeom>
          <a:solidFill>
            <a:srgbClr val="0000FF"/>
          </a:solidFill>
          <a:ln w="3175">
            <a:solidFill>
              <a:srgbClr val="00FF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956376" y="6597352"/>
            <a:ext cx="288032" cy="260648"/>
          </a:xfrm>
          <a:prstGeom prst="actionButtonBackPrevious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16416" y="6597352"/>
            <a:ext cx="288032" cy="260648"/>
          </a:xfrm>
          <a:prstGeom prst="actionButtonForwardNext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1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04664"/>
            <a:ext cx="9144000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0860532"/>
              </a:avLst>
            </a:prstTxWarp>
            <a:spAutoFit/>
          </a:bodyPr>
          <a:lstStyle/>
          <a:p>
            <a:pPr algn="ctr"/>
            <a:r>
              <a:rPr lang="vi-VN" sz="6000" b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Термодинамічний процес</a:t>
            </a:r>
            <a:endParaRPr lang="ru-RU" sz="6000" b="1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3501008"/>
            <a:ext cx="9144000" cy="2348880"/>
          </a:xfrm>
          <a:prstGeom prst="flowChart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ru-RU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сукупність послідовних станів, через які проходить термодинамічн</a:t>
            </a:r>
            <a:r>
              <a:rPr lang="uk-UA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</a:t>
            </a:r>
            <a:r>
              <a:rPr lang="ru-RU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система при взаємодії її з навколишнім середовищем.</a:t>
            </a:r>
            <a:endParaRPr lang="ru-RU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 flipV="1">
            <a:off x="8676456" y="6597352"/>
            <a:ext cx="288032" cy="260648"/>
          </a:xfrm>
          <a:prstGeom prst="actionButtonEnd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начало 10">
            <a:hlinkClick r:id="" action="ppaction://hlinkshowjump?jump=firstslide" highlightClick="1"/>
          </p:cNvPr>
          <p:cNvSpPr/>
          <p:nvPr/>
        </p:nvSpPr>
        <p:spPr>
          <a:xfrm>
            <a:off x="7596336" y="6597352"/>
            <a:ext cx="288032" cy="260648"/>
          </a:xfrm>
          <a:prstGeom prst="actionButtonBeginning">
            <a:avLst/>
          </a:prstGeom>
          <a:solidFill>
            <a:srgbClr val="0000FF"/>
          </a:solidFill>
          <a:ln w="3175">
            <a:solidFill>
              <a:srgbClr val="00FF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956376" y="6597352"/>
            <a:ext cx="288032" cy="260648"/>
          </a:xfrm>
          <a:prstGeom prst="actionButtonBackPrevious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16416" y="6597352"/>
            <a:ext cx="288032" cy="260648"/>
          </a:xfrm>
          <a:prstGeom prst="actionButtonForwardNext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21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Види термодинамічних процесів</a:t>
            </a:r>
            <a:r>
              <a:rPr lang="uk-UA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рівноважний — процес, при якому тіло проходить неперервний ряд рівноважних станів.</a:t>
            </a:r>
          </a:p>
          <a:p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оборотний — процес, за якого система може повернутись у початковий стан без того, аби у навколишньому середовищі відбулись які-небудь зміни. </a:t>
            </a: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 flipV="1">
            <a:off x="8676456" y="6597352"/>
            <a:ext cx="288032" cy="260648"/>
          </a:xfrm>
          <a:prstGeom prst="actionButtonEnd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начало 8">
            <a:hlinkClick r:id="" action="ppaction://hlinkshowjump?jump=firstslide" highlightClick="1"/>
          </p:cNvPr>
          <p:cNvSpPr/>
          <p:nvPr/>
        </p:nvSpPr>
        <p:spPr>
          <a:xfrm>
            <a:off x="7596336" y="6597352"/>
            <a:ext cx="288032" cy="260648"/>
          </a:xfrm>
          <a:prstGeom prst="actionButtonBeginning">
            <a:avLst/>
          </a:prstGeom>
          <a:solidFill>
            <a:srgbClr val="0000FF"/>
          </a:solidFill>
          <a:ln w="3175">
            <a:solidFill>
              <a:srgbClr val="00FF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956376" y="6597352"/>
            <a:ext cx="288032" cy="260648"/>
          </a:xfrm>
          <a:prstGeom prst="actionButtonBackPrevious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16416" y="6597352"/>
            <a:ext cx="288032" cy="260648"/>
          </a:xfrm>
          <a:prstGeom prst="actionButtonForwardNext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lka.m2t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4941168"/>
          </a:xfrm>
        </p:spPr>
        <p:txBody>
          <a:bodyPr>
            <a:noAutofit/>
          </a:bodyPr>
          <a:lstStyle/>
          <a:p>
            <a:r>
              <a:rPr lang="ru-RU" sz="9600" smtClean="0"/>
              <a:t>Види</a:t>
            </a:r>
            <a:br>
              <a:rPr lang="ru-RU" sz="9600" smtClean="0"/>
            </a:br>
            <a:r>
              <a:rPr lang="uk-UA" sz="9600" smtClean="0"/>
              <a:t>рівноважних</a:t>
            </a:r>
            <a:r>
              <a:rPr lang="ru-RU" sz="9600" smtClean="0"/>
              <a:t/>
            </a:r>
            <a:br>
              <a:rPr lang="ru-RU" sz="9600" smtClean="0"/>
            </a:br>
            <a:r>
              <a:rPr lang="ru-RU" sz="9600" smtClean="0"/>
              <a:t> процесів</a:t>
            </a:r>
            <a:r>
              <a:rPr lang="ru-RU" sz="8800" b="1" smtClean="0"/>
              <a:t/>
            </a:r>
            <a:br>
              <a:rPr lang="ru-RU" sz="8800" b="1" smtClean="0"/>
            </a:br>
            <a:endParaRPr lang="ru-RU" sz="880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flipV="1">
            <a:off x="683568" y="764704"/>
            <a:ext cx="3960000" cy="2340000"/>
          </a:xfrm>
          <a:prstGeom prst="bentConnector3">
            <a:avLst>
              <a:gd name="adj1" fmla="val 259"/>
            </a:avLst>
          </a:prstGeom>
          <a:ln w="190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3204408" y="3429240"/>
            <a:ext cx="5040000" cy="2160000"/>
          </a:xfrm>
          <a:prstGeom prst="bentConnector3">
            <a:avLst>
              <a:gd name="adj1" fmla="val 25"/>
            </a:avLst>
          </a:prstGeom>
          <a:ln w="190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 flipV="1">
            <a:off x="8676456" y="6597352"/>
            <a:ext cx="288032" cy="260648"/>
          </a:xfrm>
          <a:prstGeom prst="actionButtonEnd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начало 10">
            <a:hlinkClick r:id="" action="ppaction://hlinkshowjump?jump=firstslide" highlightClick="1"/>
          </p:cNvPr>
          <p:cNvSpPr/>
          <p:nvPr/>
        </p:nvSpPr>
        <p:spPr>
          <a:xfrm>
            <a:off x="7596336" y="6597352"/>
            <a:ext cx="288032" cy="260648"/>
          </a:xfrm>
          <a:prstGeom prst="actionButtonBeginning">
            <a:avLst/>
          </a:prstGeom>
          <a:solidFill>
            <a:srgbClr val="0000FF"/>
          </a:solidFill>
          <a:ln w="3175">
            <a:solidFill>
              <a:srgbClr val="00FF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956376" y="6597352"/>
            <a:ext cx="288032" cy="260648"/>
          </a:xfrm>
          <a:prstGeom prst="actionButtonBackPrevious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16416" y="6597352"/>
            <a:ext cx="288032" cy="260648"/>
          </a:xfrm>
          <a:prstGeom prst="actionButtonForwardNext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Ізотермічний процес </a:t>
            </a:r>
            <a:r>
              <a:rPr lang="uk-UA" smtClean="0"/>
              <a:t>- </a:t>
            </a:r>
            <a:r>
              <a:rPr lang="ru-RU" smtClean="0"/>
              <a:t>фізичний процес, під час якого температура не змінюється.</a:t>
            </a:r>
            <a:endParaRPr lang="ru-RU"/>
          </a:p>
        </p:txBody>
      </p:sp>
      <p:pic>
        <p:nvPicPr>
          <p:cNvPr id="19" name="Picture 4" descr="C:\Users\Папа\Desktop\Презентація\lection29_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2808312" cy="28638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534" name="AutoShape 6" descr="[image]"/>
          <p:cNvSpPr>
            <a:spLocks noChangeAspect="1" noChangeArrowheads="1"/>
          </p:cNvSpPr>
          <p:nvPr/>
        </p:nvSpPr>
        <p:spPr bwMode="auto">
          <a:xfrm>
            <a:off x="4322763" y="-136525"/>
            <a:ext cx="304800" cy="200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63888" y="3573016"/>
            <a:ext cx="5580112" cy="181588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/>
              <a:t>Діаграма цього процесу в координатах </a:t>
            </a:r>
            <a:r>
              <a:rPr lang="en-US" sz="2800" smtClean="0"/>
              <a:t>p,V</a:t>
            </a:r>
            <a:r>
              <a:rPr lang="ru-RU" sz="2800" smtClean="0"/>
              <a:t> є гіперболою. </a:t>
            </a:r>
            <a:r>
              <a:rPr lang="ru-RU" sz="2800" i="1" smtClean="0"/>
              <a:t>1–3</a:t>
            </a:r>
            <a:r>
              <a:rPr lang="ru-RU" sz="2800" smtClean="0"/>
              <a:t> – ізотермічний стиск, </a:t>
            </a:r>
            <a:r>
              <a:rPr lang="ru-RU" sz="2800" i="1" smtClean="0"/>
              <a:t>1–2</a:t>
            </a:r>
            <a:r>
              <a:rPr lang="ru-RU" sz="2800" smtClean="0"/>
              <a:t> – ізотермічне розширення.</a:t>
            </a:r>
            <a:endParaRPr lang="ru-RU" sz="2800" baseline="-30000" smtClean="0">
              <a:latin typeface="Arial" charset="0"/>
              <a:cs typeface="Arial" charset="0"/>
            </a:endParaRPr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 flipV="1">
            <a:off x="8676456" y="6597352"/>
            <a:ext cx="288032" cy="260648"/>
          </a:xfrm>
          <a:prstGeom prst="actionButtonEnd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начало 10">
            <a:hlinkClick r:id="" action="ppaction://hlinkshowjump?jump=firstslide" highlightClick="1"/>
          </p:cNvPr>
          <p:cNvSpPr/>
          <p:nvPr/>
        </p:nvSpPr>
        <p:spPr>
          <a:xfrm>
            <a:off x="7596336" y="6597352"/>
            <a:ext cx="288032" cy="260648"/>
          </a:xfrm>
          <a:prstGeom prst="actionButtonBeginning">
            <a:avLst/>
          </a:prstGeom>
          <a:solidFill>
            <a:srgbClr val="0000FF"/>
          </a:solidFill>
          <a:ln w="3175">
            <a:solidFill>
              <a:srgbClr val="00FF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956376" y="6597352"/>
            <a:ext cx="288032" cy="260648"/>
          </a:xfrm>
          <a:prstGeom prst="actionButtonBackPrevious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16416" y="6597352"/>
            <a:ext cx="288032" cy="260648"/>
          </a:xfrm>
          <a:prstGeom prst="actionButtonForwardNext">
            <a:avLst/>
          </a:prstGeom>
          <a:solidFill>
            <a:srgbClr val="0000FF"/>
          </a:solidFill>
          <a:ln w="3175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520</TotalTime>
  <Words>218</Words>
  <Application>Microsoft Office PowerPoint</Application>
  <PresentationFormat>Экран (4:3)</PresentationFormat>
  <Paragraphs>35</Paragraphs>
  <Slides>13</Slides>
  <Notes>9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Формула</vt:lpstr>
      <vt:lpstr> Перший закон термодинаміки. </vt:lpstr>
      <vt:lpstr> Термодинаміка – розділ фізики, що стосується законів явищ поширення та збереження тепла. </vt:lpstr>
      <vt:lpstr>Слайд 3</vt:lpstr>
      <vt:lpstr>Зміна внутрішньої енергії неізольованої термодинамічної системи дорівнює різниці між кількістю теплоти, переданій системі, і роботою, зробленою системою над зовнішніми тілами:</vt:lpstr>
      <vt:lpstr>Слайд 5</vt:lpstr>
      <vt:lpstr>Види термодинамічних процесів:</vt:lpstr>
      <vt:lpstr>Слайд 7</vt:lpstr>
      <vt:lpstr>Види рівноважних  процесів </vt:lpstr>
      <vt:lpstr>Ізотермічний процес - фізичний процес, під час якого температура не змінюється.</vt:lpstr>
      <vt:lpstr>Ізохорний процес -термодинамічний процес, який відбувається при сталому об'ємі.</vt:lpstr>
      <vt:lpstr>Ізобарний процес – процес, який відбувається при сталому тиску.</vt:lpstr>
      <vt:lpstr>Слайд 12</vt:lpstr>
      <vt:lpstr>Слайд 13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Перший закон термодинаміки. Робота в термодинамічному процесі.</dc:title>
  <dc:creator>Папа</dc:creator>
  <cp:lastModifiedBy>Папа</cp:lastModifiedBy>
  <cp:revision>61</cp:revision>
  <dcterms:created xsi:type="dcterms:W3CDTF">2013-02-16T14:21:15Z</dcterms:created>
  <dcterms:modified xsi:type="dcterms:W3CDTF">2013-09-29T11:29:04Z</dcterms:modified>
</cp:coreProperties>
</file>