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72" r:id="rId15"/>
    <p:sldId id="273" r:id="rId16"/>
    <p:sldId id="269" r:id="rId17"/>
    <p:sldId id="270" r:id="rId18"/>
    <p:sldId id="271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4803345"/>
            <a:ext cx="7856530" cy="85920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5566870"/>
            <a:ext cx="6248095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19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835"/>
            <a:ext cx="8229600" cy="452962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545" y="222195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545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19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479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4655"/>
            <a:ext cx="4040188" cy="31877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2479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4655"/>
            <a:ext cx="4041775" cy="31877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3734410"/>
            <a:ext cx="5497380" cy="2595985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 пов’язані </a:t>
            </a:r>
            <a:b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між собою дохід, витрати та прибуток підприємця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8965" y="222195"/>
            <a:ext cx="8229600" cy="320680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Змінні</a:t>
            </a:r>
            <a:r>
              <a:rPr lang="ru-RU" sz="3200" dirty="0" smtClean="0"/>
              <a:t> ( </a:t>
            </a:r>
            <a:r>
              <a:rPr lang="ru-RU" sz="3200" dirty="0" err="1" smtClean="0"/>
              <a:t>залежать</a:t>
            </a:r>
            <a:r>
              <a:rPr lang="ru-RU" sz="3200" dirty="0" smtClean="0"/>
              <a:t> </a:t>
            </a:r>
            <a:r>
              <a:rPr lang="ru-RU" sz="3200" dirty="0" err="1" smtClean="0"/>
              <a:t>від</a:t>
            </a:r>
            <a:r>
              <a:rPr lang="ru-RU" sz="3200" dirty="0" smtClean="0"/>
              <a:t> </a:t>
            </a:r>
            <a:r>
              <a:rPr lang="ru-RU" sz="3200" dirty="0" err="1" smtClean="0"/>
              <a:t>обсягу</a:t>
            </a:r>
            <a:r>
              <a:rPr lang="ru-RU" sz="3200" dirty="0" smtClean="0"/>
              <a:t> </a:t>
            </a:r>
            <a:r>
              <a:rPr lang="ru-RU" sz="3200" dirty="0" err="1" smtClean="0"/>
              <a:t>випуску</a:t>
            </a:r>
            <a:r>
              <a:rPr lang="ru-RU" sz="3200" dirty="0" smtClean="0"/>
              <a:t> </a:t>
            </a:r>
            <a:r>
              <a:rPr lang="ru-RU" sz="3200" dirty="0" err="1" smtClean="0"/>
              <a:t>продукції</a:t>
            </a:r>
            <a:r>
              <a:rPr lang="ru-RU" sz="3200" dirty="0" smtClean="0"/>
              <a:t>):</a:t>
            </a:r>
            <a:br>
              <a:rPr lang="ru-RU" sz="3200" dirty="0" smtClean="0"/>
            </a:br>
            <a:r>
              <a:rPr lang="ru-RU" sz="3200" dirty="0" smtClean="0"/>
              <a:t>• зарплата </a:t>
            </a:r>
            <a:r>
              <a:rPr lang="ru-RU" sz="3200" dirty="0" err="1" smtClean="0"/>
              <a:t>найманим</a:t>
            </a:r>
            <a:r>
              <a:rPr lang="ru-RU" sz="3200" dirty="0" smtClean="0"/>
              <a:t> </a:t>
            </a:r>
            <a:r>
              <a:rPr lang="ru-RU" sz="3200" dirty="0" err="1" smtClean="0"/>
              <a:t>робітникам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• </a:t>
            </a:r>
            <a:r>
              <a:rPr lang="ru-RU" sz="3200" dirty="0" err="1" smtClean="0"/>
              <a:t>вартість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сировини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• оплата транспортного </a:t>
            </a:r>
            <a:r>
              <a:rPr lang="ru-RU" sz="3200" dirty="0" err="1" smtClean="0"/>
              <a:t>обладнання</a:t>
            </a:r>
            <a:r>
              <a:rPr lang="ru-RU" sz="3200" dirty="0" smtClean="0"/>
              <a:t>. </a:t>
            </a:r>
            <a:endParaRPr lang="ru-RU" dirty="0"/>
          </a:p>
        </p:txBody>
      </p:sp>
      <p:pic>
        <p:nvPicPr>
          <p:cNvPr id="4" name="Picture 4" descr="http://www.s-sovetov.ru/wp-content/uploads/2012/04/%D1%81%D1%83%D0%B4-%D1%80%D0%B0%D1%81%D1%85%D0%BE%D0%B4%D1%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260" y="3429000"/>
            <a:ext cx="3123511" cy="2290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://www.electrotechnika.ru/userfiles/sch_nik_2102_M1_pic_m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3065" y="3429000"/>
            <a:ext cx="2162968" cy="2422524"/>
          </a:xfrm>
          <a:prstGeom prst="rect">
            <a:avLst/>
          </a:prstGeom>
          <a:noFill/>
        </p:spPr>
      </p:pic>
      <p:pic>
        <p:nvPicPr>
          <p:cNvPr id="24578" name="Picture 2" descr="http://mindspace.ru/wp-content/uploads/way_of_mon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33" y="3581705"/>
            <a:ext cx="3428967" cy="2077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upload.wikimedia.org/wikipedia/commons/thumb/1/16/Kostukurba_01-en.svg/240px-Kostukurba_01-e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964" y="374900"/>
            <a:ext cx="4733855" cy="3664920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5182820" y="680310"/>
            <a:ext cx="2901395" cy="2294125"/>
            <a:chOff x="4113884" y="680310"/>
            <a:chExt cx="2901395" cy="2294125"/>
          </a:xfrm>
        </p:grpSpPr>
        <p:sp>
          <p:nvSpPr>
            <p:cNvPr id="5" name="TextBox 4"/>
            <p:cNvSpPr txBox="1"/>
            <p:nvPr/>
          </p:nvSpPr>
          <p:spPr>
            <a:xfrm>
              <a:off x="4113885" y="2512770"/>
              <a:ext cx="2443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Постійні витрати</a:t>
              </a:r>
              <a:endPara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13885" y="1596540"/>
              <a:ext cx="2748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Змінні витрати</a:t>
              </a:r>
              <a:endPara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13884" y="680310"/>
              <a:ext cx="29013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Загальні витрати</a:t>
              </a:r>
              <a:endPara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503065" y="4039820"/>
            <a:ext cx="1374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Продукція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8965" y="69490"/>
            <a:ext cx="1068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Витрати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Закон </a:t>
            </a:r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максимізації прибутку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1670" y="1138425"/>
            <a:ext cx="8229600" cy="3359510"/>
          </a:xfrm>
        </p:spPr>
        <p:txBody>
          <a:bodyPr/>
          <a:lstStyle/>
          <a:p>
            <a:pPr algn="ctr"/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Орієнтуючись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виборі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рішення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мінімально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можливий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рівень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витрат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фірма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 правило,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розглядає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задачу не як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самоціль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як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засіб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розв'язання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загальнішої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максимізації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прибутку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мета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головною для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будь-якої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фірми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навіть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вона не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формулюється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вигляді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провідного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мотиву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діяльності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http://reff.moy.su/img/kak-povisit-dohod-s-blo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75" y="4345230"/>
            <a:ext cx="3388155" cy="2290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6260" y="527605"/>
            <a:ext cx="8229600" cy="1985165"/>
          </a:xfrm>
        </p:spPr>
        <p:txBody>
          <a:bodyPr/>
          <a:lstStyle/>
          <a:p>
            <a:r>
              <a:rPr lang="uk-UA" dirty="0" smtClean="0"/>
              <a:t>Максимального прибутку підприємство досягає за певних оптимальних обсягів виробництва, а саме тоді. Коли додержується тотожність:</a:t>
            </a:r>
          </a:p>
          <a:p>
            <a:pPr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976016" y="2054655"/>
            <a:ext cx="4886558" cy="3796314"/>
            <a:chOff x="2281426" y="2054655"/>
            <a:chExt cx="4886558" cy="3796314"/>
          </a:xfrm>
        </p:grpSpPr>
        <p:sp>
          <p:nvSpPr>
            <p:cNvPr id="4" name="TextBox 3"/>
            <p:cNvSpPr txBox="1"/>
            <p:nvPr/>
          </p:nvSpPr>
          <p:spPr>
            <a:xfrm>
              <a:off x="3044950" y="2054655"/>
              <a:ext cx="3359510" cy="76944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MC = MR</a:t>
              </a:r>
              <a:endPara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" name="Стрелка вниз 4"/>
            <p:cNvSpPr/>
            <p:nvPr/>
          </p:nvSpPr>
          <p:spPr>
            <a:xfrm>
              <a:off x="3655770" y="2818180"/>
              <a:ext cx="305410" cy="458115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трелка вниз 5"/>
            <p:cNvSpPr/>
            <p:nvPr/>
          </p:nvSpPr>
          <p:spPr>
            <a:xfrm>
              <a:off x="5488230" y="2818180"/>
              <a:ext cx="305410" cy="458115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92245" y="3276295"/>
              <a:ext cx="15270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Граничні витрати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77410" y="3276295"/>
              <a:ext cx="18324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Граничний виторг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" name="Стрелка вниз 8"/>
            <p:cNvSpPr/>
            <p:nvPr/>
          </p:nvSpPr>
          <p:spPr>
            <a:xfrm>
              <a:off x="3503065" y="4192525"/>
              <a:ext cx="305410" cy="458115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5640935" y="4192525"/>
              <a:ext cx="305410" cy="458115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1426" y="4650640"/>
              <a:ext cx="2443280" cy="120032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Витрати, пов'язані зі створенням однієї додаткової одиниці продукції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77409" y="4650640"/>
              <a:ext cx="2290575" cy="120032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Дохід, пов’язаний із продажем додаткової одиниці продукції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6626" name="Picture 2" descr="http://expert-buro.com/wp-content/uploads/2012/03/income-s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260" y="2054655"/>
            <a:ext cx="1905000" cy="2476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://netexchange.su/wp-content/img/2012/08/passivnyiy-doh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5280" y="2054655"/>
            <a:ext cx="1976015" cy="2443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8965" y="680310"/>
            <a:ext cx="8229600" cy="3664920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Можна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сформулювати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загальне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правило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максимізації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прибутку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фірма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буде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збільшувати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випуск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доти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доки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додаткові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витрати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виробництво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додаткової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одиниці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продукції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зрівняються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граничним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доходом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продажу. 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9698" name="Picture 2" descr="http://www.ecoyuris.ru/files/image/0204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75" y="3764951"/>
            <a:ext cx="3664920" cy="2931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Users\EXplorer\AppData\Local\Temp\mx392B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260" y="222195"/>
            <a:ext cx="8449780" cy="5344675"/>
          </a:xfrm>
          <a:prstGeom prst="rect">
            <a:avLst/>
          </a:prstGeom>
          <a:noFill/>
        </p:spPr>
      </p:pic>
      <p:sp>
        <p:nvSpPr>
          <p:cNvPr id="31746" name="AutoShape 2" descr="data:image/png;base64,iVBORw0KGgoAAAANSUhEUgAAAw0AAAHuCAYAAADdruDlAAAgAElEQVR4Xu29baLcOK5tWTW2ntWbVA/R7fOyozIsS8ImsCVQ4vKfe8uBL64NUoTiHOd/f/3+8x/+QAACEIAABCAAAQhAAAIQOCDwX4YGegMCEIAABCAAAQhAAAIQOCPA0EB/QAACEIAABCAAAQhAAAKnBBgaaBAIQAACEIAABCAAAQhAgKGBHoAABCAAAQhAAAIQgAAE8gT4piHPDk8IQAACEIAABCAAAQgsQYChYQmZWSQEIAABCEAAAhCAAATyBBga8uzwhAAEIAABCEAAAhCAwBIEGBqWkJlFQgACEIAABCAAAQhAIE+AoSHPDk8IQAACEIAABCAAAQgsQYChYQmZWSQEIAABCEAAAhCAAATyBBga8uzwhAAEIAABCEAAAhCAwBIEGBqWkJlFQgACEIAABCAAAQhAIE+AoSHPDk8IQAACEIAABCAAAQgsQYChYQmZWSQEIAABCEAAAhCAAATyBBga8uzwhAAEIAABCEAAAhCAwBIEGBqWkJlFQgACEIAABCAAAQhAIE+AoSHPDk8IvILAf//73//8+vXLupYrYloLJBgEGgjMuC9+atr+cZ8HDahJCYGQAL0fIvrLgKFhnBkeEJiCwPbA+3nQz3gpmQIWRUAAAn9fAC54YQBmCFxFYO+Snx143/SsPFrLEa/opcDe3eLDmaHhqu4mLgQuJLB3SHw2enQgXFgWoSEAgYcQeNOl6SHIKbNIYNuz0f8+SveW3v++3G+f+2eDxNkdYY/pD8ePD0NDsYlxh8DdBM4OvLcchnczJR8EViPAWbGa4s9fbzQkqD2t2j2F2Mh6Rmz/9+3C1zeSDA1P6QrqhMBvAtGG//48+ir3f28Ovg+EnZ9v/uMtQ/D53iHz83dntXzX8fE/+7ttvL03LN9xtm9jorcz2xqO8ilx93LtsYje/Bw1f7T2bz2OmHzrO8J2W9Pnx+NUDY/WpHylHnHd658jXb/r3tNB7Ze9+Ns1Kvv37KDb7tmjbxcVPp9a1PWp+/Rs7+31l1Irhz8E9giM7Kfvva30vvLcUnpXsTnKpf7UQMTh6LmsdNVfg9rvory/AalUgQ0EIJAioB4OZ4fE3mCxd6B+F7j1Ofsq9OwiM5LnaA1/HWI7P5cd2exxvMLn8zDYG9C2n501RFTbXqzIJ8Mgk2dknWrfHsU86tO9vz96mJ/16Ej8vYHh5++iR26ki1K3ymdbT5R7T5+ISXR2KLWmDkucXk/g7Hl4dv7tPaOOYt1xjkY5IiHVe4Fqd3oOMzREcvA5BOYhYNn0m0u2cmBFD/7RGCMXhSh35iJ7Vb3RpUvJu9dtkd/oAy+q82hgzLC+a2jYuwicPfyUHoy4R/H3Bofq0KDUfaTT95Aw2jNnPaEOe2rOTM/Mc0pTyV0EKkPD0beK0e8GRGeCOpCcPdccz3nlOXKm097Lif+7Lxka7mpv8kCgTsBxmKiH3ne127ev25VEB61y2fzY7FE6elN/dFlR1hit6fuCpdQ2YhOtJ7psRutTL3GZi6CSWxn01AfWxy76duvzY0bqZUC9fG91HYkf6ag+2EeZb9f28Vd0iQbKkYuawm6vV0fPufrJSoQnElD6ZO/yWxlez/bi3j5Tzxllbx5ppHKIXlgcnUffz0KGhifuFGpeloByOEQXwegCkrk0RDFHhgblchhdxqJ6os+vvMyNXKSyQ1E0NGwHoqMHm6Jbpl+iDRzF/K5Ledi6LgkjcdQeinpZ0eDM5ojPyFoUxtHlKDq71BxR7/D5OgSyPZXt/cw+i/bF9nn9+d8jF/yIw9n5rnTLH3uTbxoUZNhAYB4CI2/6Ri5f0UXz7O24cgnP2GwPO/Wwj3JFn6sXPiWO8mYq6q4oT4ZLFNM1sCgPtOzFeTv8qByyvT4aX1mXYqNotWdzxmd0LR/7kfNH3b9bPTI9E+0hPn8fgZFeVIbS7PMyOodG4472v2Kv2Bx1CEPD+/YOK1qMgHIIqW84Ri8kSu7RmOolbm9NV9WTWUNUixIzc4lUuES1uWJ8a7l9mKrbNFPrUb+P/H004B2tR30gK3aZtSs+WX1H9FTqiC562Z5Rewu79xCIemn7L36p/8jB916Jzuxsz58NMco58a1iZB99ftYRf62fbxres4FYyVoEfjbz95+9H+v5fL49PD8P5u8Yn58J36O453+UW40Z1fY5uLd2Z3+//SzqCIXZUb6zdZ7xOtJir9atxlsbZ/3by+H28jZay9Fl/RPn6Ov3ozxHv4MS8dzqtH3YjuyhvdrP4h/lUtZ+ti7H3o/0PupHZ+2V3w+J9jafv5fA3hkRnYWje1ex39v7o88/5TkYXer3npHbs+ds3579ft9fXBka3ruxWBkEZiCgvg2aodbZapiJ3Wgto/Yd7Ctv4Drq/b7oj/zMs6PWO1jdkcPBghgQcBB4Yr/zi9AO5YkBAQgcEnjC5XFW+WZiN1rLqH2HBk98aP9w6qj7jpx35OjoM3JCYI/AE/udoYFehgAEIAABK4EnDAxdl28H6LsvG3fkuyOHgz0xILAyAYaGldVn7RCAAASMBNSf7zemTId6Uq3fi7yz7jty3ZEj3SQ4QgACfxBgaKAhIAABCEAAAhCAAAQgAIFTAgwNNAgEIAABCEAAAhCAAAQgwNBAD0AAAhCAAAQgAAEIQAACeQJ805BnhycEIAABCEAAAhCAAASWIMDQsITMLBICEIAABCAAAQhAAAJ5AgwNeXZ4QgACEIAABCAAAQhAYAkCDA1LyMwiIQABCEAAAhCAAAQgkCfA0JBnhycEIAABCEAAAhCAAASWIMDQsITMLBICEIAABCAAAQhAAAJ5AgwNeXZ4QgACEIAABCAAAQhAYAkCDA1LyMwiIQABCEAAAhCAAAQgkCfA0JBnhycEIAABCEAAAhCAAASWIMDQsITMLBICEIAABCAAAQhAAAJ5AgwNeXZ4QgACEIAABCAAAQhAYAkCDA1LyMwiIQABCEAAAhCAAAQgkCfA0JBnhycEIAABCEAAAhCAAASWIMDQsITMLBICEIAABCAAAQhAAAJ5AgwNeXZ4QgACEIAABCAAAQhAYAkCDA1LyMwiIQABCEAAAhCAAAQgkCfA0JBnhycEIAABCEAAAhCAAASWIJAeGv773/8uAYhFQgACEIAABCAAAQhA4E0Efv36Nbyc0tCQSThc4YMcfgYpmPQKhgY6f1jprCqWcK7Q8/mig4clHD0cu6KgXxf5ufJm+4ChwahjVgRjCcuHQgO9BWCls6pYwrlCz+eLDh6WcPRw7IqCfl3k58qb7QOGBqOOWRGMJSwfCg30FoCVzqpiCecKPZ8vOnhYwtHDsSsK+nWRnytvtg8YGow6ZkUwlrB8KDTQWwBWOquKJZwr9Hy+6OBhCUcPx64o6NdFfq682T5gaDDqmBXBWMLyoVbWYHTto/bLN1cSAJyT4Mxu6PA30AyTjI9ZSsIVCKym32rrVVsjy8U2NPwUcPRnlV8OPhPh89k3p1W4fPpij0+2cY96DQ3UI+M//zliRa/us8n26tbv7Kz8Vm+18+F77VecFUcxlR2zshZbPnBUOkYb0LJnSq6Cf7yUnNsz6qf/Fb9KXXf6XnG+3Fm/I1dWT9vQcOfF0AHsihjRhfUn5/fDJyvaFbXfFXPvMHLmRgOd5tnQQK/+83B1XOKj4WxPsRXPhr3LqYP/2bOp+pm+295jGZ2xRwMWPe07UyrdFOlwNhS+aXh2ne8VLTp9oz44qu2WoUGdbjsBOnKPHqZZ0Ry1vjUGGujKjlxm6VWd697ld+9hC9M804zn6NmQybGCDxyfrXJWP86rZ+uuPpeiVbYNDd9T3ueBuv277SS4XcznK7PP3x/F+X6bpNju1RaBHB2Mzqb5n1jbbyT21n62rr3PztZw9nYoYjaqZaSTwvpwCh74b2W8SYPR/huxfxOnjl4dGc6ODvZP3UfDx3aPfvR17N29WArHrJ8ae/ScyF6Wvs/S72fO07UYOQO+WcPx328g1TvIVT09ugfONI+GgtHnQLRXjs6o7d8f3X1Uptu6Vb8M2yf5RHof3rF+Czv+n4T7HW3kQVixPWrU6Md89hrlyOfbNgtSPYCPHv4j9X7nivz26hpd71UaqMxGNqKi3xs1OLtUZgesN3I66rnMPlL7cuT8217O9i79Z2dfZh3K/o7Oke3F+uySqeRTbFT+Z7Upnx1dbiLW0ed3M93my5wZ0Zkdnb9HFzZ6erSb8/bZ82ib8ai/FY2V3s/sH7XHrzhf8or0eEZ79dahYS+Z8vX83iGmiBvZjHyeBRkdpuqGO3qIqRs9WuvepormxtGY3w/Z6GHwYxvlH9lSI/pFh1L0+YhWZ7GUmjMaRNyUvK7DXYkT2Sj1Zjgp5072gnV2LjjWE/Woi0ekzdnlW6lxew7s+VTPijPeaBGdFv9+Dse/X5oq/arY6CrkLdW7xFmG6Fypfn7leXMUu3q+5BXp8VTOvL3K2n486ejyGj1gjh7C335KjG8YnwtBtWlGRTjaWJ/aom9T1DVEF9ZtY2wv8d98vm2jb26ivFf8iwxooH9xOMKKXs3/6yGVh3T08P2+rB+dG3sH/+jeHXmIO/Ltnecj/br7sDv50UUl9tu1UK8uVw8N9LSqRM6uch7tabN3J4j2yuid4uzeN3LefNf//WPSV9xFcurc56Wcea1Dw9lDZ/TCrzTk6IXb0TSjIiiX6r0m3wp5xi962EcslSHt20bRMqq3sm3Q4J6hQdE5uriN9t6o/dHe+cRR1uDo1cpDenTNZ2dKhcdnjysvGPZeOuydx3fxHz1Dj86fN2sxcubeMTQovfFd81HfR/t37/Ia9W/1LhPVNKJFxrZyHil7SbkzKM/pzFkW3Xe29XdrkdHP5aNoMOXQ8FNU9CMsyiY+urgeNfDRgZMFeZZH2aTRBlFiKJt1azP6IDy7eChaRjbVDaFy2lvHGzQY+VEvRfu3cor68HOZGHn5MHLZVM4lZT9nenbPJ+Kx+/DYeXOv9JTCVrEZPSuuvuw+VYuRMyPqW+X5GfXIUzlGe+iKnh7dAxX9Ri7Yoxor50sU8+xucvTTE47zPaPBDD7KXm0dGtyCn/3LFervT2y/njpqOlXgkYfS2cE4crhsN/L3wfX5LMoVDWWKdi4blfXoBW3vsIy4RA+Bowv1TBqc8VQHrBU4RReV6GHr4Jx5cJ7tf2XoUG2U2tRYXWfFyPmsrNexL1x9pzBVzkDl/IVj/DsNKuvsxU3RKfOMVPdwtL5MX0dDibPH1VgVzrP7ZnvP9jsNn4vuEaizn5P/vrx//D8/LvT9vz+Nuv2775zRgabE+17LyFuYSISzuNvPvgeHqt92mo6a+ci+otPeGrKcMxe07wv+Uf+8TYNI59G9csSQXj0nvfcA3XocnTPbczU6RyMtjnr8p56j/X10gc6cpco5oNhEva1c+rfPk7Pnyp7tG7VQuB5duOjp4z10VU8rem1tonuK0uvR8zQ6t8781bukwlSxUe6VGc6z+yh9sHuO/j749B+C/oqQTXglyO6auvNfyfYpsdFAVwpWOquKZYVzxbdS8xt9qyyr/m9hWuVQ9X8Lx6513MG/kiN6mZW8snbhnjZvViPbNw0zkMlCcNXend+1jifHQQNdPVjprCqWFc4V30rNb/Stsqz6v4VplUPV/y0cu9ZxB/9KDoaGezojq9FrhoYsAKc8M9TgXM8TY6GBrhqsdFYVywrnim+l5jf6VllW/d/CtMqh6v8Wjl3ruIP/HTm6+L0lb1ajxw8NPwv//On+2iorwluacIZ1oIGuAqx0VhXLLOeZzrbK+mfxzerwUz9a/KsiHGfp6FwdFf2UjOwVhVK/TbYPHj809KP3HKYzrePJtWQ3wpPXnK0dVllyY35wHuN1lTU6eMjC0cOxKwr6dZGfK2+2DxgajDpmRTCWsHwoNNBbAFY6q4olnCv0fL7o4GEJRw/Hrijo10V+rrzZPmBoMOqYFcFYwvKh0EBvAVjprCqWcK7Q8/mig4clHD0cu6KgXxf5ufJm+4ChwahjVgRjCcuHQgO9BWCls6pYwrlCz+eLDh6WcPRw7IqCfl3k58qb7QOGBqOOWRGMJSwfCg30FpiB1U8N2z/d/6CBTlCz7ObcnV+jdL0VHDyMZ+G4wtnhUezPKOh3BdXnxcz2AUODUeszEfYOuL3UZ/+V0R/76POtzTbv9r+0/alh778Ge4Zm1otddiMY2+AxobpZdee/S6hV1nkXz2wedMiSm+/SiZZ5LWdgN0MNeYLv8MxqwNBg1F8RYc/myK9q+1naSPwzH2V9RpypUE+oMbWwC5w6WXXmvgDlaciV1no325F86DBC69i2m2N3fg/Fvijd/Lrz95GfK3NWB4YGo46KCOogEH1rsfemX40dDRM/n4/GMmIshVI0KCV4kXMnq87cd0u40lrvZjuSDx1GaDE0eGjNF6V7H3Tnn0+RnoqyOjA0GPVSRFAu49k428t+FGd0MIniGVGmQx3x3Qu49yNZ6t994n0Pb5/cP//358/RYLfn+9FuW6daT+bHxbasPnUfwf+u5fvH3M5+ZO6o/i2rPV7f9ZzFOWL2PRwf6bX9+72c6Wb8/x1HelLlsO2XvR873Oq1xyNiV137TP4jOozuu7298+Sz4Uy3EY57+4uzo3dXoN/+f6zxirO/V+nz7Nn7HEODUVVFhKuHhu/LRHSRXGVo2A5T35eno4vV1ueb1d7/f3TB3bs4RPmjXN8tq/TcUYsrvbjH4egiENW1Xdf2gjxaj8JpbzA60qTCcvSStdeTyvpH1nN2FkRxjMfiNKGO9I24j3z+lrPB0c+cHdO0/h+FVPYBZ/+cmmaqyj7vGBoytA98FBGiB9DRBXebMrrwby9keyVHMfbeIEeDiBFnKlTlQNxeJo8YOnOoP2Z2dMlUdHYODUf9GV1CP0PV2ZCWvUirNX04KMNGqvkGzwWFmdIfnzjZvlTPHCeTjlhZPns6vf1suGJoUPdpxFvVUXnWqjV1nR1X7BOVX/Y8Rr8rVPPHVO6ru/fG3w+lX5lysgkzuZ7iEzFRN2sUJ3rIby9oI5fGs9hKXd1anTHe1ha9cVb12nugRH/3+Vy5FJ49sCqaZB+qit/exfzosv6tSxR7RBPF9rNXji6Bjn5W6lAf0KOXHNW+0kcORnfE4GzwUFb7We3ps+F5byDO5s/6HZ1Pd5wdHsX+jFLhEJ3PW83R7woFPTGzZz7fNHj4/98okQjqZo3iqBf7KI5az9kF2IjPEmpkTc6LbeZyNlLrd3zl8q3AVB4A1Qf/Ua0ja1fWq65Feagp7EZs1LWeXZ6Uwepo8FHYRGfFyHpntVV1UHpkJNYTz4YzDUfWrvT0kQ1nxzU7Cf3+eU++N9BcQ3zOqNkzn6HBqGckQmWzRpcG9cGUjaMMRUaU6VBZxj9+20vXSCyFv/IAPeM8UqMCULlMVoaGM55ZtiN+iq0ykCgsHZesbH9Ea1B0js6uKoMZ/JV++NS5Zbra2eDoZ86OGbr+7xqy+0B5xn1sOPvn1F65/0WVMzREhAY+P3vwZj5THvZ7D7ltyZVDwtFkAwjLptm1OlhHl77oIhJpOVKjAlKNN7KuszVk4nzH2z6IlN4czXnF5TnLWbl0KbEjBkeXAaWHnmTD2eBRK8tR6eeRi+nZPzKxPRueenZ4FPszCvr9w0M5F6/gP0vM7LOOocGo4NlmVNOc/fOVewffT87vP4r/1ucTd+/vj+pO/iqMiiFtd3SJ2gs4+s8qfg6aTyyF9d7Da8t77xewt1p/a3NW9wi4vUNzu7Yob9STUa178Y/WoOyvo98R2dMsWpurx884n/Xl57MjRkr9W5toj7vWPNKHd9lyNnhIRxzVc5Wzw6PHaBT0459c3Rua1D5iaFBJCXYjE/xeuOzkJ5Qmmaj5VTspqdmos7bO3BmM2Xqzfpkavy/OT73QjrzRuprtWfyrc1f0d/h2rq8zt4Pd9uVHdi92cOjI6WbujFfhUfHNrqEjZ7bWJ/lluTI0GFVmaDDCTIbKboRkuj/cOnNn6s/Wm/XL1MjQUKH2ty9DQ+ofCyyL0LFnykUfBKispeKbXU9Hzmytd/hVeFR8s2vryJmt9Ul+Wa4MDUaVGRqMMJOhshshmY6hwQEuiNGpqWN5T6/fwWCGGJ06dOZ2s6+speKbWcfd+TI13u1TYVLxzazz7nyZGp/qk2XL0GBUPCuCsYTlQ3Vp8JP38yf71f3d4mVY3bnOO3NdyT7D+cp6Vo3dpcNb+vjTN1mOd3K4M9fT9hP6PU2xa+pN9wH/cTefIFkRfBUQCQ30HoCVzqpiCecKPZ8vOnhYwtHDsSsK+nWRnytvtg/4psGoY1YEYwnLh0IDvQVgpbOqWMK5Qs/niw4elnD0cOyKgn5d5OfKm+0DhgajjlkRjCUsHwoN9BaAlc6qYgnnCj2fLzp4WMLRw7ErCvp1kZ8rb7YPGBqMOmZFMJawfCg00FsAVjqriiWcK/R8vujgYQlHD8euKOjXRX6uvNk+YGgw6pgVwVjC8qHQQG8BWOmsKpZwrtDz+aKDhyUcPRy7oqBfF/m58mb7gKHBqGNWBGMJy4dCA70FYKWzqljCuULP54sOHpZw9HDsioJ+XeTnypvtA4YGo45ZEYwlLB8KDfQWgJXOqmIJ5wo9ny86eFjC0cOxKwr6dZGfK2+2DxgajDpmRTCWsHwoNNBbAFY6q4olnCv0fL7o4GEJRw/Hrijo10V+rrzZPmBoMOqYFcFYwvKh0EBvAVjprCqWcK7Q8/mig4clHD0cu6KgXxf5ufJm+4ChwahjVgRjCcuHQgO9BWCls6pYwrlCz+eLDh6WcPRw7IqCfl3k58qb7QOGBqOOWRGMJSwfCg30FoCVzqpiCecKPZ8vOnhYwtHDsSsK+nWRnytvtg8YGow6ZkUwlrB8KDTQWwBWOquKJZwr9Hy+6OBhCUcPx64o6NdFfq682T5gaDDqmBXBWMLyodBAbwFY6awqlnCu0PP5ooOHJRw9HLuioF8X+bnyZvuAocGoY1YEYwnLh0IDvQVgpbOqWMK5Qs/niw4elnD0cOyKgn5d5OfKm+0DhgajjlkRjCUsHwoN9BaAlc6qYgnnCj2fLzp4WMLRw7ErCvp1kZ8rb7YPGBqMOmZFMJawfCg00FsAVjqriiWcK/R8vujgYQlHD8euKOjXRX6uvNk+YGgw6pgVwVjC8qHQQG8BWOmsKpZwrtDz+aKDhyUcPRy7oqBfF/m58mb7gKHBqGNWBGMJy4dCA70FYKWzqljCuULP54sOHpZw9HDsioJ+XeTnypvtA4YGo45ZEYwlLB8KDfQWgJXOqmIJ5wo9ny86eFjC0cOxKwr6dZGfK2+2DxgajDpmRTCWsHwoNNBbAFY6q4olnCv0fL7o4GEJRw/Hrijo10V+rrzZPmBoMOqYFcFYwvKh0EBvAVjprCqWcK7Q8/mig4clHD0cu6KgXxf5ufJm+6A0NMyFgGogAAEIQAACEIAABCAAgYjAr1+/IpO/Pi8NDZmEwxU+yCE7uT1oidOXiga6RLDSWVUs4Vyh5/NFBw9LOHo4dkVBvy7yc+XN9gFDg1HHrAjGEpYPhQZ6C8BKZ1WxhHOFns8XHTws4ejh2BUF/brIz5U32wcMDUYdsyIYS1g+FBroLQArnVXFEs4Vej5fdPCwhKOHY1cU9OsiP1febB8wNBh1zIpgLGH5UGigtwCsdFYVSzhX6Pl80cHDEo4ejl1R0K+L/Fx5s33A0GDUMSuCsYTlQ6GB3gKw0llVLOFcoefzRQcPSzh6OHZFQb8u8nPlzfbBJUPDTzGfPyv9snQkwqpc7twqZxp8PlN0+Lb5qf+NfRz161Y3+OU6eZRzLgteEQF0iAhpn8NR4zSrFfrNqsy9dWX7wD40bAvJFnYvPk825cL6ybQSFw9dLUqkwXYA2LNX/06raF6r0R78DFLfA5TKajTXvNTGK1t57eO0rvNABw9bOHo4dkVBvy7yc+XN9oF1aFAvEHOh81VzJMLqXHyE40jR0LD9xmBkyM1usrjqHovR9Sh9PMq/Z+X3Zh3lfG9162RDB4/WcPRw7IqCfl3k58qb7YPLh4YfTNni5kIcVzMyNKzEJSbnsxjptZGB4VPhSHzfqq6JVF3L6vxUVaqc1TzYnRNAB0+HwNHDsSsK+nWRnytvtg8YGow6MjQYYSZDKRvhx+bnT/Stw14JSvxk6be7ZdcCvzGpspzHsmAdEUCHiJD2ORw1TrNaod+sytxbV7YPGBqMOjE0GGEmQ41shNXflI+wUgYoJZ5ik5R+WrcV1zyjGOjgUQWOHo5dUdCvi/xcebN9wNBg1JGhwQgzGWp0I3zbK76KTbL0290ca1mZnyqYg7OaC7tjAujg6Q44ejh2RUG/LvJz5c32AUODUUeGBiPMZKjRjbDypXeP1c/fff+J/qnZlfmpLTrak2pc7MYIoMMYryNrOHo4dkU5u6eMnP1d9ZPXQyC7jy8fGrKFebDcG2VkaFiJy50qjGjwU9fW/kyXt2k2sh6V60r81L4e4azGxG6cADqMM9vzgKOHY1cU9OsiP1febB9Yh4bRS9hcCOvVjFyYsoLVq3x3BIcGR2/go7fuTyM72oPqgLUKP1XvUc5qXOzGCKDDGK8jazh6OHZFQb8u8nPlzfaBfWj4DA4fPG+7aJ3JHonw8/mKXO7cKi4NvrX6qf+NfRyxOnrLqPTwCvzUvs5wVmNjpxNAB51V5TnnyUKUqwiwD64i+6y42T64ZGh4FjpftVkRfBUQCQ30HoCVzqpiCecKPZ8vOnhYwtHDsSsK+nWRnytvtg8YGow6ZkUwlrB8KDTQWwBWOquKJZwr9Hy+6OBhCUcPx64o6NdFfq682T5gaDDqmBXBWMLyodBAbwFY6awqlnCu0PP5ooOHJRw9HLuioF8X+bnyZvuAocGoY1YEYwnLh0IDvQVgpbOqWMK5Qs/niw4elnD0cOyKgn5d5OfKm+0DhidHx88AACAASURBVAajjlkRjCUsHwoN9BaAlc6qYgnnCj2fLzp4WMLRw7ErCvp1kZ8rb7YPGBqMOmZFMJawfCg00FsAVjqriiWcK/R8vujgYQlHD8euKOjXRX6uvNk+YGgw6pgVwVjC8qHQQG8BWOmsKpZwrtDz+aKDhyUcPRy7oqBfF/m58mb7gKHBqGNWBGMJy4dCA70FYKWzqljCuULP54sOHpZw9HDsioJ+XeTnypvtA4YGo45ZEYwlLB8KDfQWgJXOqmIJ5wo9ny86eFjC0cOxKwr6dZGfK2+2DxgajDpmRTCWsHwoNNBbAFY6q4olnCv0fL7o4GEJRw/Hrijo10V+rrzZPmBoMOqYFcFYwvKh0EBvAVjprCqWcK7Q8/mig4clHD0cu6KgXxf5ufJm+4ChwahjVgRjCcuHQgO9BWCls6pYwrlCz+eLDh6WcPRw7IqCfl3k58qb7QOGBqOOWRGMJSwfCg30FoCVzqpiCecKPZ8vOnhYwtHDsSsK+nWRnytvtg8YGow6ZkUwlrB8KDTQWwBWOquKJZwr9Hy+6OBhCUcPx64o6NdFfq682T5gaDDqmBXBWMLyodBAbwFY6awqlnCu0PP5ooOHJRw9HLuioF8X+bnyZvuAocGoY1YEYwnLh0IDvQVgpbOqWMK5Qs/niw4elnD0cOyKgn5d5OfKm+0DhgajjlkRjCUsHwoN9BaAlc6qYgnnCj2fLzp4WMLRw7ErCvp1kZ8rb7YPGBqMOmZFMJawfCg00FsAVjqriiWcK/R8vujgYQlHD8euKOjXRX6uvNk+YGgw6pgVwVjC8qHQQG8BWOmsKpZwrtDz+aKDhyUcPRy7oqBfF/m58mb7gKHBqGNWBGMJy4dCA70FYKWzqljCuULP54sOHpZw9HDsioJ+XeTnypvtA4YGo45ZEYwlLB8KDfQWgJXOqmIJ5wo9ny86eFjC0cOxKwr6dZGfK2+2DxgajDpmRTCWsHwoNNBbAFY6q4olnCv0fL7o4GEJRw/Hrijo10V+rrzZPmBoMOqYFcFYwvKh0EBvAVjprCqWcK7Q8/mig4clHD0cu6KgXxf5ufJm+4ChwahjVgRjCcuHQgO9BWCls6pYwrlCz+eLDh6WcPRw7IqCfl3k58qb7YPS0DAXAqqBAAQgAAEIQAACEIAABCICv379ikz++rw0NGQSDlf4IIfs5PagJU5fKhroEsFKZ1WxhHOFns8XHTws4ejh2BUF/brIz5U32wcMDUYdsyIYS1g+FBroLQArnVXFEs4Vej5fdPCwhKOHY1cU9OsiP1febB8wNBh1zIpgLGH5UGigtwCsdFYVSzhX6Pl80cHDEo4ejl1R0K+L/Fx5s33A0GDUMSuCsYTlQ6GB3gKw0llVLOFcoefzRQcPSzh6OHZFQb8u8nPlzfYBQ4NRx6wIxhKWD4UGegvASmdVsYRzhZ7PFx08LOHo4dgVBf26yM+VN9sHlw0N2YLmwjpWjbLmyObn88+fo180V2zGKn+PNXx1LfdYjfD7yUSPxrwVpmf/qISy3xWbuNJ3Wyg6fBPY0wTO//kPHJ+9T870++5vzvdn6xxVH+3jI3/70LDyoapuxrOL1vdnyqUuK3zUUE/9PNIAvv8qq/TXdx9s7T97fdvPe3Yr/0trRz2pnJUKS8XmqfvZWffI2bCXF87/UIGjsyvvj3V2Hm2fj3uDA/vgfs2uyJi9O9qHhs/isgVdAeeumMqa1Q27dziPXvLuWvdMeUb4bhmvxnd0vYq9YjNTv9xRS3QujPSs8sCO8t2x5hlzVC679PX5ywb1uQ/H/p3BedOvwQwVZJ8TDA1G9RQRRjascqmN3vwYl/eIUPDVZXI8wJVL7Oo9Gp0L9KzesxXLM87fcY9+LGnk7yt1zu4Lx9kVOq8vOo++vTnfn631WfUjffBHT/w+CMf/k3C/I0QJo8/fKIWyZi4I1yo/8jZx9QOxOjSM+Ct749rO6IserZ0z4R5tIh3O3paPanTPinqywLGHuysr+rlIPjuO2gfbVfJNg1F3RYTRh8+3/aivcWmPCRVp8PP550/0s/hnl4jHADkpNGIVrZGhISL0z+cR59F9zZmgcf/rYfd776vvyFZ/oeB6QwnHXK9e6RWdRwzPV9KfJ7baBwwNF2qmiMAF4UIBggta9AAb1ebalVwfXenXoypGWVVyXU/i2gzR2issR32vXenc0SMdvquPzoq3v1BgaJi7lyvVKftg9FxRYlZqxtdPIKsZ3zQYtVBEqGzGUV/j0h4TapTRym9tlX7dE/7Mb5T/YxqrUGjEeZTZyj1bkCH8xoehQaMb9TMcNY5dVpF+nO9dytybN+qDwxeG/E6DTyhFhJELgvK2S8npW+H8kUb4/qwmuoC9mW9mbZHP3ueRz/xdVaswWv9Iz3Im5LWIdBi97I7Ey1c9n+fIuunXZ+kXacv5Pp+e2YoirRkasmQH/BQRRqZ4ZYMqOQeW8HhT+OoSjvaOerlVLgp6lc+3jDjTs/doHOnwqSLb5/esoj8LHPs1qFSg9vfRfuB8r9Cfx1fdx9uKL/nxpJ9iPn/UXzybB2W+kkgEhYvLJr+KZ3vepcGzKf1TfcTqr8Pia19/f8Z/Ofe8G6KhIDorORM8u+3sshT18/cFKtLLU+28UeA4rzZKZap+Z32unElKLdj0ERh9/v/vDLzqx5P6UPRlzorQV/H7MqOBrimsdFYVSzhX6Pl80cHDEo4ejl1R0K+L/Fx5s31wyTcNc6G5r5qsCPdV+P5MaKBrDCudVcUSzhV6Pl908LCEo4djVxT06yI/V95sHzA0GHXMimAsYflQaKC3AKx0VhVLOFfo+XzRwcMSjh6OXVHQr4v8XHmzfcDQYNQxK4KxhOVDoYHeArDSWVUs4Vyh5/NFBw9LOHo4dkVBvy7yc+XN9gFDg1HHrAjGEpYPhQZ6C8BKZ1WxhHOFns8XHTws4ejh2BUF/brIz5U32wcMDUYdsyIYS1g+FBroLQArnVXFEs4Vej5fdPCwhKOHY1cU9OsiP1febB8wNBh1zIpgLGH5UGigtwCsdFYVSzhX6Pl80cHDEo4ejl1R0K+L/Fx5s33A0GDUMSuCsYTlQ6GB3gKw0llVLOFcoefzRQcPSzh6OHZFQb8u8nPlzfYBQ4NRx6wIxhKWD4UGegvASmdVsYRzhZ7PFx08LOHo4dgVBf26yM+VN9sHDA1GHbMiGEtYPhQa6C0AK51VxRLOFXo+X3TwsISjh2NXFPTrIj9X3mwfMDQYdcyKYCxh+VBooLcArHRWFUs4V+j5fNHBwxKOHo5dUdCvi/xcebN9wNBg1DErgrGE5UOhgd4CsNJZVSzhXKHn80UHD0s4ejh2RUG/LvJz5c32AUODUcesCMYSlg+FBnoLwEpnVbGEc4WezxcdPCzh6OHYFQX9usjPlTfbBwwNRh2zIhhLWD4UGugtACudVcUSzhV6Pl908LCEo4djVxT06yI/V95sHzA0GHXMimAsYflQaKC3AKx0VhVLOFfo+XzRwcMSjh6OXVHQr4v8XHmzfcDQYNQxK4KxhOVDoYHeArDSWVUs4Vyh5/NFBw9LOHo4dkVBvy7yc+XN9gFDg1HHrAjGEpYPhQZ6C8BKZ1WxhHOFns8XHTws4ejh2BUF/brIz5U32wcMDUYdsyIYS1g+FBroLQArnVXFEs4Vej5fdPCwhKOHY1cU9OsiP1febB8wNBh1zIpgLGH5UGigtwCsdFYVSzhX6Pl80cHDEo4ejl1R0K+L/Fx5s33A0GDUMSuCsYTlQ6GB3gKw0llVLOFcoefzRQcPSzh6OHZFQb8u8nPlzfYBQ4NRx6wIxhKWD4UGegvASmdVsYRzhZ7PFx08LOHo4dgVBf26yM+VN9sHDA1GHbMiGEtYPhQa6C0AK51VxRLOFXo+X3TwsISjh2NXFPTrIj9X3mwfMDQYdcyKYCxh+VBooLcArHRWFUs4V+j5fNHBwxKOHo5dUdCvi/xcebN9wNBg1DErgrGE5UOhgd4CsNJZVSzhXKHn80UHD0s4ejh2RUG/LvJz5c32QWlomAsB1UAAAhCAAAQgAAEIQAACEYFfv35FJn99XhoaMgmHK3yQQ3Zye9ASpy8VDXSJYKWzqljCuULP54sOHpZw9HDsioJ+XeTnypvtA4YGo45ZEYwlLB8KDfQWgJXOqmIJ5wo9ny86eFjC0cOxKwr6dZGfK2+2DxgajDpmRTCWsHwoNNBbAFY6q4olnCv0fL7o4GEJRw/Hrijo10V+rrzZPmBoMOqYFcFYwvKh0EBvAVjprCqWcK7Q8/mig4clHD0cu6KgXxf5ufJm+8A+NPwU8v1npd97UESIbL75HbFTbOZqz/uqifj+VHJmo/bvGzRQWH14/fzfbT++gcEdnan2G/v9WjVG+h0tjrWA47V9enV09TzaO/M/tXH2X63S9fHVfbytxDo0bIv4NNYqg4O6Gc8eSN+f7cXbY7wKX2UbVTRQ+/ctGkSHxtn+fQsDpaeqNkecFYaKTbW+Vfyjfj8bkPdeNijx3shWWTdnx7zKj5xHRy+LonvKvKunsu/BL3N3vHRoiN7qvk0+9TDdE0rZyMoQ8Tamo+txa6Bc2pSco+u4wz4asNThdrV9PqrNyL79th3xG61pRfton34+V7lH8d7KOFo3HOdWPtLvu/o3P//mVun66kb64I+e+H0xGP+HWn9HUBOqdtcjuj6DslZlODjatKO+1694vgwVDfZWoxyaT700Z/sp6zdft9xTkXoJ3fYRnL36RGfD6GX3qfu+ShWOVYK9/pF+n+qy51bv6siuElD7YBvP+k3DX8F//35DciZR1z2VnSLCyNvdN19YrxKuqsHZW5azS4KS96o1Z+OePRR+Pvv82ftdhpFvy7L1vcVPvfyz369VXD17uSyd6wDHa/v06ujKs0o9s84GjKvXQfwaAaUP9jIwNNS4/+GtiBDZcFmrCRLxPbv4K0Pv6GFaW8213keXo5+sZz+z+iYG1xL+J3p0yWI4u0OFYx2UYY2e/1cjlQXD1z19PZolekZyBxkl+kz7qA+OVnXZ0JAt6Jn448uBMpFHDy/1sH4yw2rtSt9VbN6kQfah/iYG1X5T/FVe0f5XzhClnlVt1H5X7aKB8K2cVT6q3aocu/pDef59NIleIHEmdalYz6v2wTbTJUNDtpg6ht4IyrrVC8TeZhz17aXRk72igXIAvkmD7EP9TQzu6FI430E5znGkw5nn5xs3ev5fSnCMe21mC+UZefQsZB/MrOxYbSN98B3ZPjRkCxlb7pzWytpHN923/cjlY05C11dV0UB54/UmDUbWQh/mexfOeXZOT+VsODoDRjR01jxjLDjOqIpek6rf3l5gH+icZ7cc6YPLhobRC/HsUEfrU0Q4s9l+pmxQJefoOp5sr/AY7dNIFyXnjExVDvRhTT041/i5vNV9WtHLVevMceA4szpxbegXM1rBQu2DLQvrNw0/Rez9WeVfUIpE+OZT+S+OKnFWaPq9NVY0GOnfN2gQDbAfvpVeXbUP/3gzc/KvyCl9pNjAOSYQnQ2fCNV9EVfybAs4vlO/7fPv7N7GmfTsHvipXt3Hlw4Nz8dYW0FWhFpWvNULGqT+JEC/3tMRcL6Hc5QFHSJC2udw1DjNaoV+sypzb13ZPrB+03DvkufLlhVhvpU8tyI00LWDlc6qYgnnCj2fLzp4WMLRw7ErCvp1kZ8rb7YPGBqMOmZFMJawfCg00FsAVjqriiWcK/R8vujgYQlHD8euKOjXRX6uvNk+YGgw6pgVwVjC8qHQQG8BWOmsKpZwrtDz+aKDhyUcPRy7oqBfF/m58mb7gKHBqGNWBGMJy4dCA70FYKWzqljCuULP54sOHpZw9HDsioJ+XeTnypvtA4YGo45ZEYwlLB8KDfQWgJXOqmIJ5wo9ny86eFjC0cOxKwr6dZGfK2+2DxgajDpmRTCWsHwoNNBbAFY6q4olnCv0fL7o4GEJRw/Hrijo10V+rrzZPmBoMOqYFcFYwvKh0EBvAVjprCqWcK7Q8/mig4clHD0cu6KgXxf5ufJm+4ChwahjVgRjCcuHQgO9BWCls6pYwrlCz+eLDh6WcPRw7IqCfl3k58qb7QOGBqOOWRGMJSwfCg30FoCVzqpiCecKPZ8vOnhYwtHDsSsK+nWRnytvtg8YGow6ZkUwlrB8KDTQWwBWOquKJZwr9Hy+6OBhCUcPx64o6NdFfq682T5gaDDqmBXBWMLyodBAbwFY6awqlnCu0PP5ooOHJRw9HLuioF8X+bnyZvuAocGoY1YEYwnLh0IDvQVgpbOqWMK5Qs/niw4elnD0cOyKgn5d5OfKm+0DhgajjlkRjCUsHwoN9BaAlc6qYgnnCj2fLzp4WMLRw7ErCvp1kZ8rb7YPGBqMOmZFMJawfCg00FsAVjqriiWcK/R8vujgYQlHD8euKOjXRX6uvNk+YGgw6pgVwVjC8qHQQG8BWOmsKpZwrtDz+aKDhyUcPRy7oqBfF/m58mb7gKHBqGNWBGMJy4dCA70FYKWzqljCuULP54sOHpZw9HDsioJ+XeTnypvtA4YGo45ZEYwlLB8KDfQWgJXOqmIJ5wo9ny86eFjC0cOxKwr6dZGfK2+2DxgajDpmRTCWsHwoNNBbAFY6q4olnCv0fL7o4GEJRw/Hrijo10V+rrzZPmBoMOqYFcFYwvKh0EBvAVjprCqWcK7Q8/mig4clHD0cu6KgXxf5ufJm+4ChwahjVgRjCcuHQgO9BWCls6pYwrlCz+eLDh6WcPRw7IqCfl3k58qb7QOGBqOOWRGMJSwfCg30FoCVzqpiCecKPZ8vOnhYwtHDsSsK+nWRnytvtg8YGow6ZkUwlrB8KDTQWwBWOquKJZwr9Hy+6OBhCUcPx64o6NdFfq682T5gaDDqmBXBWMLyodBAbwFY6awqlnCu0PP5ooOHJRw9HLuioF8X+bnyZvuAocGoY1YEYwnLh0IDvQVgpbOqWMK5Qs/niw4elnD0cOyKgn5d5OfKm+2D0tAwFwKqgQAEIAABCEAAAhCAAAQiAr9+/YpM/vq8NDRkEg5X+CCH7OT2oCVOXyoa6BLBSmdVsYRzhZ7PFx08LOHo4dgVBf26yM+VN9sHDA1GHbMiGEtYPhQa6C0AK51VxRLOFXo+X3TwsISjh2NXFPTrIj9X3mwfMDQYdcyKYCxh+VBooLcArHRWFUs4V+j5fNHBwxKOHo5dUdCvi/xcebN9wNBg1DErgrGE5UOhgd4CsNJZVSzhXKHn80UHD0s4ejh2RUG/LvJz5c32gX1o+Cnk+89Kv/dwJsIoFzXWSnyVLadsBMXmk+uj25bzt55P1aDaY29goPRU1Ubttzf3WpWhwz/q9599rPT06FnuqH2mGHCcSY3xWtBvnNkbPdTn0nbt1qFhW8TRQ/CNAvys6UiEUS5n3PZiPfXSekUfRAfiJ2fEbAUNRvp1b2j6/rvsAXRFD8wWM2KzQq/NoIlyNkQ9vRcj0neGtTtrgKOT5v2x0O9+5jNmzJ5b1qFhD0y2sBkhRzWplzBlwFAfTivxjfifcf32jZhFh2p0gVbqnMFG7bEt1xG/GdbZXcNoP33qhbNXuVEdRl7QRGeKdyW90eDYy7+aHf2qBN/hnz2zLh0askU9VZKR9UYDxsiFYSTvU9mqdSssRg9NZeBQ8qpruMsu22NR795V/1PyZHll/Z7C5e46R/boyMBwNuTdvcY78sHxDsrX5UC/69g+KfJIH/xxB/r91nT8v+7wO0KUMPr8SXDVWtU1K5eB7IVOrfWtdooGEf+fzz9/1G8VlLyzMc/2WMRvtnV213PGeZVe69bgJ7+yRz96qPteeaEww9qdNcDRSfP+WOh3P/MZMyp9sFf3Jd80nD0IZ4TnqkkVQbmsKTarveFSdFI0OLv0/uQ4+7nmN12YR9bybTvip2j2dpujvbxSr82gsXI2HJ2piq9iMwOHag0j69zaKr6KTXUNK/uP8EW/93bKSB/88XLkqm8aPm92tg/G90qgv8lS3mIxNOQ6RdkIo5fet16Yz1h9D/7R5Zbh9bxXs3t5tE9zO2YdL+Vs+OPh+Psbx89ZrfgqNm+gPbpO5fw84v4GXrOtAf1mU6SnntE++N9z/sqh4TM4JH8CqodkIWskQvSG+yh19OCK8haW9DhXhcXoZUx56Cl5Z4Op1qy+bVLjzcbh6noYGq4mrMUf7U9l36942YWj1m+zWqHfrMrcW9doHzA0XKBP9OZ2ZHhSLxpZ4S9Y/hQhFR7uoUHJOQWcTRFK3fRhXTmV4fYly4hfvcr3R6js++gFmLKX3kIYjs9WEv2erZ+r+uyZdcnvNPxvIvn6ete10JnjVDej8tZKfes7M6cra1M2wshwp1zclJxXrjkbO6q7yilb19v81HPhzb02g6aOflY0mmGtV9YAxyvpXh8b/a5n/IQM0fP/aA3WoeGniO8/I2/WnwA5qvHscrDne8Yn2tifeKsxzmrwPchG7L77+IivYhPV2v350QUo4jPCsnuNM+Sv7uU39NrsOvzUp3LmOffv73rs6QrHGbr9uIbosoh+c+vnqi7qg1uGBtdinhonK8JT1ztj3WigqwIrnVXFEs4Vej5fdPCwhKOHY1cU9OsiP1febB9Yv2mYC8n91WRFuL/S92ZEA11bWOmsKpZwrtDz+aKDhyUcPRy7oqBfF/m58mb7gKHBqGNWBGMJy4dCA70FYKWzqljCuULP54sOHpZw9HDsioJ+XeTnypvtA4YGo45ZEYwlLB8KDfQWgJXOqmIJ5wo9ny86eFjC0cOxKwr6dZGfK2+2DxgajDpmRTCWsHwoNNBbAFY6q4olnCv0fL7o4GEJRw/Hrijo10V+rrzZPmBoMOqYFcFYwvKh0EBvAVjprCqWcK7Q8/mig4clHD0cu6KgXxf5ufJm+4ChwahjVgRjCcuHQgO9BWCls6pYwrlCz+eLDh6WcPRw7IqCfl3k58qb7QOGBqOOWRGMJSwfCg30FoCVzqpiCecKPZ8vOnhYwtHDsSsK+nWRnytvtg8YGow6ZkUwlrB8KDTQWwBWOquKJZwr9Hy+6OBhCUcPx64o6NdFfq682T5gaDDqmBXBWMLyodBAbwFY6awqlnCu0PP5ooOHJRw9HLuioF8X+bnyZvuAocGoY1YEYwnLh0IDvQVgpbOqWMK5Qs/niw4elnD0cOyKgn5d5OfKm+0DhgajjlkRjCUsHwoN9BaAlc6qYgnnCj2fLzp4WMLRw7ErCvp1kZ8rb7YPGBqMOmZFMJawfCg00FsAVjqriiWcK/R8vujgYQlHD8euKOjXRX6uvNk+YGgw6pgVwVjC8qHQQG8BWOmsKpZwrtDz+aKDhyUcPRy7oqBfF/m58mb7gKHBqGNWBGMJy4dCA70FYKWzqljCuULP54sOHpZw9HDsioJ+XeTnypvtA4YGo45ZEYwlLB8KDfQWgJXOqmIJ5wo9ny86eFjC0cOxKwr6dZGfK2+2DxgajDpmRTCWsHwoNNBbAFY6q4olnCv0fL7o4GEJRw/Hrijo10V+rrzZPmBoMOqYFcFYwvKh0EBvAVjprCqWcK7Q8/mig4clHD0cu6KgXxf5ufJm+4ChwahjVgRjCcuHQgO9BWCls6pYwrlCz+eLDh6WcPRw7IqCfl3k58qb7QOGBqOOWRGMJSwfCg30FoCVzqpiCecKPZ8vOnhYwtHDsSsK+nWRnytvtg8YGow6ZkUwlrB8KDTQWwBWOquKJZwr9Hy+6OBhCUcPx64o6NdFfq682T5gaDDqmBXBWMLyodBAbwFY6awqlnCu0PP5ooOHJRw9HLuioF8X+bnyZvuAocGoY1YEYwnLh0IDvQVgpbOqWMK5Qs/niw4elnD0cOyKgn5d5OfKm+0DhgajjlkRjCUsHwoN9BaAlc6qYgnnCj2fLzp4WMLRw7ErCvp1kZ8rb7YPGBqMOmZFMJawfCg00FsAVjqriiWcK/R8vujgYQlHD8euKOjXRX6uvNk+KA0NcyGgGghAAAIQgAAEIAABCEAgIvDr16/I5K/PS0NDJuFwhQ9yyE5uD1ri9KWigS4RrHRWFUs4V+j5fNHBwxKOHo5dUdCvi/xcebN9wNBg1DErgrGE5UOhgd4CsNJZVSzhXKHn80UHD0s4ejh2RUG/LvJz5c32AUODUcesCMYSlg+FBnoLwEpnVbGEc4WezxcdPCzh6OHYFQX9usjPlTfbBwwNRh2zIhhLWD4UGugtACudVcUSzhV6Pl908LCEo4djVxT06yI/V95sH1w6NGSLmgutXs3Zen8++/5z9Psg33YVG73qd1kqPXdks9XoQ2ZPB1XPmelGrJTPzxj9fPYGTlUNI44fTuz3Kulzf/f5/JNtxd/rq/Yz58K1fR5Fd+yD7xyfM/5sL6jPAdUuWiOfxwSUfbwX5bKhQWmkeFnPsji7jH5vqCM2W/+9eIrNs6h5q1UPxO0Bp2oXXfC8q7k2mjI8nV1ktz2tMr12VfNFjw7ns7OS/e7TU93j6vnsq+xZkbJn7GeV0X54Fo3nVVvdB986KoPz3hm250df3NtLWd6XDA2fYrJF3YvOl03djHsXT8VXGSJ8q3lmJKXnFJuzB9yI/8wUo3UoPbkCp6qG0SXrZ9hS93akWbXWN/vTzx51lR5Uet5TDVFGCVT3weiLM862UYXusVf28V4lDA1GfUZEUN8gftuNbHbjsh4VStFAsTk6GD9vIT9QnvzjCRGH0X7b9up34zyZU3UDKBco9cE6+sCu1v4m/6jfv9e6dz7Tz/8QUDienR1w7N1Vin5Xvwxif/X2gLqPbxkalEtuP65rKlA3o3oZywwW16zsOVEVDRQbdVOpsWYkGNWu9unZA0b5bEY2zpoUjgwNTuL7saJ+H+lVNdb1q7o/g7J2xUY9Y+9f4bszVrT5+H6/PBt9IaTkV2zerdL1q8sytn7ToF5yr8fRk0EVIXrz+Kle/RlxNW8PlXuzKiwUm5EH80FJtQAAIABJREFUmhrvXhJxtqhu5bL7nSUbL6702RbKQKDYjFxqn03smuqj/hzlq8a7ZjV9UZV1KzajvPtW/K7MqjZHZ9IPjej32c6IVfK/S4ne1ag6bKu0DQ0jD71eVNdlV0SIBoazzTh6ibtupfNGrmqQeZApOWckFtU92m/ZeDOycdakvEwZOT8jzs7a3xRL4abYZM4IOB4TGGH+Jo5da1F4u8/+zJ5R6uxi+Ia8Wb7WoeEM5OhXWE8UJRJhZGDY22SjG/mJDKs1Rxr8xHfZZA7C6vqc/hGH0X7LxnOuacZYe0ODclaO8p9x7TPV5O7PKN5Ma3fWoqxbsXn6+elkemesSJvqPeVoLVHerd+o/Z0M35Ary9c2NOxBzBb1VEEymy06OL9jjryNfCrDat1Kz7lsIu2qa7naP+IwcmmNYqnD2tVr7oifZcN+96pVOZ95vv1LINvPrsuktyvWi1bZByPPhG+ySs8wNNzbixlN/u9z/Pc3AL8ypSoJFZtM7ll9RjfU3hvI6GcFI59Z2dxVl9JzkU30efUwvItFlCda58jDpRIrqvPpn0dszgYq9rtP/er5/JZ9XyVa6WcuhlX6df/qPhg9k0bzrfyCqa6uHkHZx7svSxgadMiR5dnm2PON/kvD/BdiI+J/fx5thJ/PP3/U/3DZ9rLw/b+TM/f4wi7wiIYChdORzTfnH5snc6qij3oyekgqPVutcQX/yvlMP//bIVE/n/UrHPt3WmUffKpXNP6c+VvN954Z9MX9fRHt46OKLv2m4X4MvRmzIvRW/a7saKDrCSudVcUSzhV6Pl908LCEo4djV5Q79LsjRxe/t+TNasTQYOyArAjGEpYPhQZ6C8BKZ1WxhHOFns8XHTws4ejh2BXlDv3uyNHF7y15sxoxNBg7ICuCsYTlQ6GB3gKw0llVLOFcoefzRQcPSzh6OHZFuVq/q+N3cXtb3qxODA3GTsiKYCxh+VBooLcArHRWFUs4V+j5fNHBwxKOHo5dUdCvi/xcebN9wNBg1DErgrGE5UOhgd4CsNJZVSzhXKHn80UHD0s4ejh2RUG/LvJz5c32AUODUcesCMYSlg+FBnoLwEpnVbGEc4WezxcdPCzh6OHYFQX9usjPlTfbBwwNRh2zIhhLWD4UGugtACudVcUSzhV6Pl908LCEo4djVxT06yI/V95sHzA0GHXMimAsYflQaKC3AKx0VhVLOFfo+XzRwcMSjh6OXVHQr4v8XHmzfcDQYNQxK4KxhOVDoYHeArDSWVUs4Vyh5/NFBw9LOHo4dkVBvy7yc+XN9gFDg1HHrAjGEpYPhQZ6C8BKZ1WxhHOFns8XHTws4ejh2BUF/brIz5U32wcMDUYdsyIYS1g+FBroLQArnVXFEs4Vej5fdPCwhKOHY1cU9OsiP1febB8wNBh1zIpgLGH5UGigtwCsdFYVSzhX6Pl80cHDEo4ejl1R0K+L/Fx5s33A0GDUMSuCsYTlQ6GB3gKw0llVLOFcoefzRQcPSzh6OHZFQb8u8nPlzfYBQ4NRx6wIxhKWD4UGegvASmdVsYRzhZ7PFx08LOHo4dgVBf26yM+VN9sHDA1GHbMiGEtYPhQa6C0AK51VxRLOFXo+X3TwsISjh2NXFPTrIj9X3mwfMDQYdcyKYCxh+VBooLcArHRWFUs4V+j5fNHBwxKOHo5dUdCvi/xcebN9wNBg1DErgrGE5UOhgd4CsNJZVSzhXKHn80UHD0s4ejh2RUG/LvJz5c32AUODUcesCMYSlg+FBnoLwEpnVbGEc4WezxcdPCzh6OHYFQX9usjPlTfbBwwNRh2zIhhLWD4UGugtACudVcUSzhV6Pl908LCEo4djVxT06yI/V95sHzA0GHXMimAsYflQaKC3AKx0VhVLOFfo+XzRwcMSjh6OXVHQr4v8XHmzfcDQYNQxK4KxhOVDoYHeArDSWVUs4Vyh5/NFBw9LOHo4dkVBvy7yc+XN9gFDg1HHrAjGEpYPhQZ6C8BKZ1WxhHOFns8XHTws4ejh2BUF/brIz5U32wcMDUYdsyIYS1g+FBroLQArnVXFEs4Vej5fdPCwhKOHY1cU9OsiP1febB8wNBh1zIpgLGH5UGigtwCsdFYVSzhX6Pl80cHDEo4ejl1R0K+L/Fx5s33A0GDUMSuCsYTlQ6GB3gKw0llVLOFcoefzRQcPSzh6OHZFQb8u8nPlzfZBaWiYCwHVQAACEIAABCAAAQhAAAIRgV+/fkUmf31eGhoyCYcrfJBDdnJ70BKnLxUNdIlgpbOqWMK5Qs/niw4elnD0cOyKgn5d5OfKm+0DhgajjlkRjCUsHwoN9BaAlc6qYgnnCj2fLzp4WMLRw7ErCvp1kZ8rb7YPGBqMOmZFMJawfCg00FsAVjqriiWcK/R8vujgYQlHD8euKOjXRX6uvNk+YGgw6pgVwVjC8qHQQG8BWOmsKpZwrtDz+aKDhyUcPRy7oqBfF/m58mb7gKHBqGNWBGMJy4dCA70FYKWzqljCuULP54sOHpZw9HDsioJ+XeTnypvtg0uGhp9ivv+s8gvTZyKoTL7tjrgpNnO1533VKBshslH4qnret/LxTAqHs727Cqdxsn96HHFWe0jhXK1xBf+7zue3s1TOjQ+DVZ79T9LcsQ9+1hv1wZOYrFhrVj/70JAt5A2inV0Ovg/PzyVge6Bu/ffiKTZvYJldg3ogng1kW60inbK1dvspl1k41VVS9/FPpqjXVj5fq0rccT5Xa3yCf3TGRufnE9b45hod+4Ch8Pkdkn2WMDQYtR8RQbn8Z2yMy3lkKEUD9dD8AFB0eCKsiNUIJ+Vi/ERGjppVNkqfRZo56n1rjEo/qxq+ld33uiocV+Az+xpd+nEWza70eX1Z/axDw+cN+qpTqCrCyAPo23Zksz+7nfPVKxqMctxq8F3dk79+j1jBKd+HyiVrG10ZGn58It08Vb8vygg3tDjWv3IuvK+rnreiyj7InGvPI7RGxSN98Ifuvy894/9JOPHBlS3qqZIp660cuKO+T+VYqftqDaKLXqX2u30jVqP9dhYvynX32u/Mp6w9+yLhznU8PZeiw9FQNroXns7qrP5RFir3NzObaW2qHpFd9PlMa6aWvwlk9bN+07AnTLawJ4ocrfXn88+f6GeXP3bbt9x7M16U94ksszUrLEYvt1HM6PPsWq72i+p2Xw6ifFevtyu+sm6GhuvVUXRgaIh1cJ8LcUYsnAQq++C7DjWOs3Zi+Qhk9WNo8Gkg/9jAZ3hQfmGMoWFMIGUjRDbfw91P9ujLuCje2Arus47qdl8Oonz3rfzeTNG63ZzvXd1zskU6HA0Mmb9/DpXxSunXcWYzeVT2AUPDTErWalH6YC8DQ0ON+x/eIyJsbZWDWLExLueRoRQNFJvP4hVbxWZGmFHdo/2WjTcjG2dNZ1wyn0WcnbW/KVbEDS00td3ngpYVKxeByj5gaHCp0B8n6oOjChkajNqNiKAMDRkb43IeGUrRQLE5e7u4BaPGmw1oVPfI5SCKNcJzNk7VekY4Rg9lhXO13rf6Z4aCs5cHq2ox0s+rMpp5D1X2QXQ+zbxuavuTQHZvXjo0ZIt6qrjqetVDd89OGSSeys9Rt6KBy+bpF+GIw8jDpRLLofvMMZR9fHQ5Zb/7lFXPXbQ4Z+48F3zqEkklUN0HZ4O0WgN2/QSiZ/ZRhdah4aeI7z/Rz4L3Y/NWcLYZVS7fDPkvQo/rE22EM76j7H+qe3KPRw//D/1MH65+FkRv5LZ8zlgrfTm+U9bzUM9ntMgPDZ8XKdHZsV73zbNi9sE8WnRWEt2VbhkaOgHMkDsrwgy1v6UGNNCVhJXOqmIJ5wo9ny86eFjC0cOxKwr6dZGfK2+2D6zfNMyF5P5qsiLcX+l7M6KBri2sdFYVSzhX6Pl80cHDEo4ejl1R0K+L/Fx5s33A0GDUMSuCsYTlQ6GB3gKw0llVLOFcoefzRQcPSzh6OHZFQb8u8nPlzfYBQ4NRx6wIxhKWD4UGegvASmdVsYRzhZ7PFx08LOHo4dgVBf26yM+VN9sHDA1GHbMiGEtYPhQa6C0AK51VxRLOFXo+X3TwsISjh2NXFPTrIj9X3mwfMDQYdcyKYCxh+VBooLcArHRWFUs4V+j5fNHBwxKOHo5dUdCvi/xcebN9wNBg1DErgrGE5UOhgd4CsNJZVSzhXKHn80UHD0s4ejh2RUG/LvJz5c32AUODUcesCMYSlg+FBnoLwEpnVbGEc4WezxcdPCzh6OHYFQX9usjPlTfbBwwNRh2zIhhLWD4UGugtACudVcUSzhV6Pl908LCEo4djVxT06yI/V95sHzA0GHXMimAsYflQaKC3AKx0VhVLOFfo+XzRwcMSjh6OXVHQr4v8XHmzfcDQYNQxK4KxhOVDoYHeArDSWVUs4Vyh5/NFBw9LOHo4dkVBvy7yc+XN9gFDg1HHrAjGEpYPhQZ6C8BKZ1WxhHOFns8XHTws4ejh2BUF/brIz5U32wcMDUYdsyIYS1g+FBroLQArnVXFEs4Vej5fdPCwhKOHY1cU9OsiP1febB8wNBh1zIpgLGH5UGigtwCsdFYVSzhX6Pl80cHDEo4ejl1R0K+L/Fx5s33A0GDUMSuCsYTlQ6GB3gKw0llVLOFcoefzRQcPSzh6OHZFQb8u8nPlzfYBQ4NRx6wIxhKWD4UGegvASmdVsYRzhZ7PFx08LOHo4dgVBf26yM+VN9sHDA1GHbMiGEtYPhQa6C0AK51VxRLOFXo+X3TwsISjh2NXFPTrIj9X3mwfMDQYdcyKYCxh+VBooLcArHRWFUs4V+j5fNHBwxKOHo5dUdCvi/xcebN9wNBg1DErgrGE5UOhgd4CsNJZVSzhXKHn80UHD0s4ejh2RUG/LvJz5c32AUODUcesCMYSlg+FBnoLwEpnVbGEc4WezxcdPCzh6OHYFQX9usjPlTfbBwwNRh2zIhhLWD4UGugtACudVcUSzhV6Pl908LCEo4djVxT06yI/V95sHzA0GHXMimAsYflQaKC3AKx0VhVLOFfo+XzRwcMSjh6OXVHQr4v8XHmzfcDQYNQxK4KxhOVDoYHeArDSWVUs4Vyh5/NFBw9LOHo4dkVBvy7yc+XN9gFDg1HHrAjGEpYPhQZ6C8BKZ1WxhHOFns8XHTws4ejh2BUF/brIz5U32weloWEuBFQDAQhAAAIQgAAEIAABCEQEfv36FZn89XlpaMgkHK7wQQ7Zye1BS5y+VDTQJYKVzqpiCecKPZ8vOnhYwtHDsSsK+nWRnytvtg8YGow6ZkUwlrB8KDTQWwBWOquKJZwr9Hy+6OBhCUcPx64o6NdFfq682T5gaDDqmBXBWMLyodBAbwFY6awqlnCu0PP5ooOHJRw9HLuioF8X+bnyZvuAocGoY1YEYwnLh0IDvQVgpbOqWMK5Qs/niw4elnD0cOyKgn5d5OfKm+0DhgajjlkRjCUsHwoN9BaAlc6qYgnnCj2fLzp4WMLRw7ErCvp1kZ8rb7YPLh8afgr7+bPCL02fifDh8GmbIx7fdhWbudrzvmqqGjh1um/VuUwqK/owx/fjVeVcy473qA5nzyv1fHgz9cxlQ+Wm2r2Z79VrU/RTzyz1bqfoqthczWal+Eof7PG4bGhYaViIHkpbcY7Y7NltL2yKzUqNv13r0UZQNFBsfvK9RYMRVvRhfldVOOez4uk8G/b2/aqERy8b2XN1Vb5Xr1sdCPZeFqlafq9B8VFsruayWvzRffy/e+7vxhj/h1p3Lk5nTbKKGCMiKBfPjM0qrI/WqV7Q1Mv/mzXYY6XwG/FbvR+PLpswvL8zlN4+ewE0cr7fv7r7Mo5yUHt9NO59K35XJoWzYhO9LD2jpsRXbN6lzL2ryfK1f9OQLeReXNdkU9euHqLbC8fIQ++aFc4fVdVAfXOoDA1qrNno0Yf3KJLlfE9162SpnA0/vt9/ku/aXgF7hKP6cge+97WGop9ik33uKbEVm/uIvTNTlrF1aPgU8X0ArHS4KiKMXvy/7Ud939nq56tSNFAPu7df9tR+evPgdMceeXsf3cHQkePqs8FR4xNiqBzVgWHPrprjCRy7alTYumy2a7wqbhfLJ+dVtNjdm84fT/oMC9+DQrawJ4oRrfVsmFIucIrNE7k5a440+ORS7N5+2TtjUO1Vp6ZPj/X2PnqKPsqeV18ojNg9hY9ap8qxMjSszFfVIWun6BfZnD0fznT/fMY/rpFVz+cXaXyoo3toUH55xrfsuSKpIowMV98xGRpivRUNKjZv0kBdy9ZO9YvVWsOCoWEOnSv7fveN2+8fWVrpm/SRFy7VgYGh4bo949wHe3eZqHLFR7GJ8vD5OQGlD3bPPYYGX2uNiJC5iHFZi7WKNIg+jx5Wb9Ige5l9E4O4o+oWWc71zET4JhDt/ejzLc1R+7eocbb/v9cY/YtrEY9V+UZcqp8rXBWbyhCpxFdsqixW9s/yveR3GlY9XEdEUIaGjM3KmyB74a9eLEZ0n0mf7GV2xG+m9XbVovJ6ah91cR3Ne8Y3wz7jM1rzjPaZdd/lMyOv2WpStFBsGBpmU3asnhGN/7gjOb9p2Lu0ZQsbW/4c1upa1Te1ymVDzTkHoeurUNnuHXiqrzLMXb/Seobselff56PkK5xHc2F/TEDVQbkMrXzujq59lHv08ocerxFQ9FNssjopsRWbGgW8s4yt3zR8H7af/3+ln/k8Oxy/W/SMyU+MiJ1is+qWUDXYY/zNNdLrDRqcHRrK+hSbVfvwjzczJz/7DsP7OsR5Nqz0XNsqNHrZUM7Vrc3KfK/eEZF+Z2eSotPH5qPhiE9097mazUrxoz44YnHJ0LASePVysCqTu9ed3Qh31zlDPljdowKc7+EcZUGHiJD2ORw1TrNa3aHfHTlm5fuUurIaMTQYFc6KYCxh+VBooLcArHRWFUs4V+j5fNHBwxKOHo5dUe7Q744cXfzekjerEUODsQOyIhhLWD4UGugtACudVcUSzhV6Pl908LCEo4djV5Sr9bs6fhe3t+XN6sTQYOyErAjGEpYPhQZ6C8BKZ1WxhHOFns8XHTws4ejh2BUF/brIz5U32wcMDUYdsyIYS1g+FBroLQArnVXFEs4Vej5fdPCwhKOHY1cU9OsiP1febB8wNBh1zIpgLGH5UGigtwCsdFYVSzhX6Pl80cHDEo4ejl1R0K+L/Fx5s33A0GDUMSuCsYTlQ6GB3gKw0llVLOFcoefzRQcPSzh6OHZFQb8u8nPlzfYBQ4NRx6wIxhKWD4UGegvASmdVsYRzhZ7PFx08LOHo4dgVBf26yM+VN9sHDA1GHbMiGEtYPhQa6C0AK51VxRLOFXo+X3TwsISjh2NXFPTrIj9X3mwfMDQYdcyKYCxh+VBooLcArHRWFUs4V+j5fNHBwxKOHo5dUdCvi/xcebN9wNBg1DErgrGE5UOhgd4CsNJZVSzhXKHn80UHD0s4ejh2RUG/LvJz5c32AUODUcesCMYSlg+FBnoLwEpnVbGEc4WezxcdPCzh6OHYFQX9usjPlTfbBwwNRh2zIhhLWD4UGugtACudVcUSzhV6Pl908LCEo4djVxT06yI/V95sHzA0GHXMimAsYflQaKC3AKx0VhVLOFfo+XzRwcMSjh6OXVHQr4v8XHmzfcDQYNQxK4KxhOVDoYHeArDSWVUs4Vyh5/NFBw9LOHo4dkVBvy7yc+XN9gFDg1HHrAjGEpYPhQZ6C8BKZ1WxhHOFns8XHTws4ejh2BUF/brIz5U32wcMDUYdsyIYS1g+FBroLQArnVXFEs4Vej5fdPCwhKOHY1cU9OsiP1febB8wNBh1zIpgLGH5UGigtwCsdFYVSzhX6Pl80cHDEo4ejl1R0K+L/Fx5s33A0GDUMSuCsYTlQ6GB3gKw0llVLOFcoefzRQcPSzh6OHZFQb8u8nPlzfYBQ4NRx6wIxhKWD4UGegvASmdVsYRzhZ7PFx08LOHo4dgVBf26yM+VN9sHDA1GHbMiGEtYPhQa6C0AK51VxRLOFXo+X3TwsISjh2NXFPTrIj9X3mwfMDQYdcyKYCxh+VBooLcArHRWFUs4V+j5fNHBwxKOHo5dUdCvi/xcebN9wNBg1DErgrGE5UOhgd4CsNJZVSzhXKHn80UHD0s4ejh2RUG/LvJz5c32AUODUcesCMYSlg+FBnoLwEpnVbGEc4WezxcdPCzh6OHYFQX9usjPlTfbB6WhYS4EVAMBCEAAAhCAAAQgAAEIRAR+/foVmfz1eWloyCQcrvBBDtnJ7UFLnL5UNNAlgpXOqmIJ5wo9ny86eFjC0cOxKwr6dZGfK2+2DxgajDpmRTCWsHwoNNBbAFY6q4olnCv0fL7o4GEJRw/Hrijo10V+rrzZPmBoMOqYFcFYwvKh0EBvAVjprCqWcK7Q8/mig4clHD0cu6KgXxf5ufJm+4ChwahjVgRjCcuHQgO9BWCls6pYwrlCz+eLDh6WcPRw7IqCfl3k58qb7QOGBqOOWRGMJSwfCg30FoCVzqpiCecKPZ8vOnhYwtHDsSsK+nWRnytvtg+sQ8NPEXt/VvmF6TMRtmyOmHzbVWzmas/7qnFo8F3tR4+tFopO9606l+mIlbNXc5W9y2v0cIb/NfqrOqhnyCrPta0aKsczFd98rl7Tvb6oan//ZFR7fPR5eKS/b5VEighk97FtaDi7gKiNFy1y9s9VBmcH5jervXjbv8sKPzvLbH1VDT55zw61t2ig9tfew+MtDLJ9NuI3skf3uMJ/hPaxraLDCvu+SlPheJQDvlX6dX/XM/L7WRndW5Tnan1lRBghkN3HtqHh7JBgaPjvXxO7eun6tlMueSNN80Zb9UD8WfuI7dEBeRZndr5qPym9mj2AZmfkqG+EjaKJYuOo+20xIh0+n6t8o3hv43d2BiprPeOlMlfyYHNOYOS5F/W4Mxa63Usg0vbwTv/7Qj/+X3c4uXB9J8oWdS86X7aR9SoXse2FdGSD+lb1rEgVDZQB4E0aqKwyvfqsrrm2WpWz+uLlTT14Lfk/o0c6jA4Nynlx5/ruyhVx3Ksj8qGn71Lv+GXZlbpF+t+3ejKVh3+GBl8TqRtDPSC5rI1rU9Hg+9Lwybz3uwx7c7aad3xF13koNY+8AVTiXbeaeSNXuMDfp+uZDt+fwfyc+Wg/r3au+jr2mkiqflm7o3vLz98fPVevWSlRzwio+m5jXPrjSdminiq1ut7o4bXChfUqjSsafA61s5/PVAe+q9bnjKuw4gJVJ65wPsoC/zr/6M2a8nLmTfu+SnS0n1c7V6t8r/ZX9VPtfuo9GwgU/a9eM/H/JjCi77f3ZUNDtqAni6usORoYVrmwXqVzRQPlYqDYXLU2d9yI1ehao3ju+p8SL8sF/l6F1QFMtftclpI/4etd3I3RRvtZ6WPF5sYlvjqVop9iczSMK0P4qntnpsYa0Zih4SLlIhFGBoa9DcnBGguHBjGj6M1rdKDThzrjI5bfb+Z+bNQfgzvTJur9sarfZ300DJyt9KMLPf8vpTMW3yxH2MH3vv0WnRPR539cIH//yFH047poe5+2I5lGdGZoGCE7YJsZCqIL3HfMkTdgA2W/yhQNdDmzhzl9qDOOBrC9SNFhDv8x/tEZu42m8o10ylU5v9foupVzRmU+P535K6w8I5W9sj3zFP3np/a+Ckf38f/O0St+ETpbzNNlGd0cW/vof+9dQFZlfdQraKDvopEHddSb9OEx9xE2av9GeuhdsI6lqkNWg1VIqhz/eDu5eSOtnD2ZPKtoUFmn2t/qsK2cRYpNZU34jhPI7q9LfqchW8z4sufyONuMe5Uefa33seW/CD2uLxrozI4e3M5e1at5r+XIefhjC/9rekHVIXoTG53P11Q/T1SV47bi797m2danZ+UZ+dFw78cpo32h6N9HZb3M6X18xTcN6+H/Z8VZEVbldcW60UCnCiudVcUSzhV6Pl908LCEo4djV5SqflX/rnWT908CWR0v+aZhVXGyIqzK64p1o4FOFVY6q4olnCv0fL7o4GEJRw/HrihV/ar+XesmL0PDdD3AZuqXBA10DWCls6pYwrlCz+eLDh6WcPRw7IpS0a/i27Ve8u4TyGrJNw3GjsqKYCxh+VBooLcArHRWFUs4V+j5fNHBwxKOHo5dUdCvi/xcebN9wNBg1DErgrGE5UOhgd4CsNJZVSzhXKHn80UHD0s4ejh2RUG/LvJz5c32AUODUcesCMYSlg+FBnoLwEpnVbGEc4WezxcdPCzh6OHYFQX9usjPlTfbBwwNRh2zIhhLWD4UGugtACudVcUSzhV6Pl908LCEo4djVxT06yI/V95sHzA0GHXMimAsYflQaKC3AKx0VhVLOFfo+XzRwcMSjh6OXVHQr4v8XHmzfcDQYNQxK4KxhOVDoYHeArDSWVUs4Vyh5/NFBw9LOHo4dkVBvy7yc+XN9gFDg1HHrAjGEpYPhQZ6C8BKZ1WxhHOFns8XHTws4ejh2BUF/brIz5U32wcMDUYdsyIYS1g+FBroLQArnVXFEs4Vej5fdPCwhKOHY1cU9OsiP1febB8wNBh1zIpgLGH5UGigtwCsdFYVSzhX6Pl80cHDEo4ejl1R0K+L/Fx5s33A0GDUMSuCsYTlQ6GB3gKw0llVLOFcoefzRQcPSzh6OHZFQb8u8nPlzfYBQ4NRx6wIxhKWD4UGegvASmdVsYRzhZ7PFx08LOHo4dgVBf26yM+VN9sHDA1GHbMiGEtYPhQa6C0AK51VxRLOFXo+X3TwsISjh2NXFPTrIj9X3mwfMDQYdcyKYCxh+VBooLcArHRWFUs4V+j5fNHBwxKOHo5dUdCvi/xcebN9wNBg1DErgrGE5UOhgd4CsNJZVSzhXKHn80UHD0s4ejh2RUG/LvJz5c32AUODUcesCMYSlg+FBnoLwEpnVbGEc4WezxcdPCzh6OHYFQX9usjPlTfbBwwNRh2zIhhLWD4UGugtACudVcUSzhV6Pl8Xjb4QAAALHElEQVR08LCEo4djVxT06yI/V95sHzA0GHXMimAsYflQaKC3AKx0VhVLOFfo+XzRwcMSjh6OXVHQr4v8XHmzfcDQYNQxK4KxhOVDoYHeArDSWVUs4Vyh5/NFBw9LOHo4dkVBvy7yc+XN9gFDg1HHrAjGEpYPhQZ6C8BKZ1WxhHOFns8XHTws4ejh2BUF/brIz5U32wcMDUYdsyIYS1g+FBroLQArnVXFEs4Vej5fdPCwhKOHY1cU9OsiP1febB8wNBh1zIpgLGH5UGigtwCsdFYVSzhX6Pl80cHDEo4ejl1R0K+L/Fx5s31QGhrmQkA1EIAABCAAAQhAAAIQgEBE4NevX5HJX5+XhoZMwuEKH+SQndwetMTpS0UDXSJY6awqlnCu0PP5ooOHJRw9HLuioF8X+bnyZvuAocGoY1YEYwnLh0IDvQVgpbOqWMK5Qs/niw4elnD0cOyKgn5d5OfKm+0DhgajjlkRjCUsHwoN9BaAlc6qYgnnCj2fLzp4WMLRw7ErCvp1kZ8rb7YPGBqMOmZFMJawfCg00FsAVjqriiWcK/R8vujgYQlHD8euKOjXRX6uvNk+YGgw6pgVwVjC8qHQQG8BWOmsKpZwrtDz+aKDhyUcPRy7oqBfF/m58mb74JKh4aeYz5+Vfln6TIRvJj9sIi5qrCjOXG16fTUqt0iDaEO9ocejNX6rte3fs/39BjbOTh3hvM2r9jPnQKxYpINyRtPb//lPxPFICYWdYhMrjcUZgSv1++TNPi+i5zLK+gik++D3w2b831z6XfdRwu3fZwvzobkv0giTs83x2XB70qzMV1GyqoHy0HqLBureVJn+6PMWNkqvqTYq572B4eicgLNK/1+7aACLHoUw/4dlpp8VdorNuOp4jLyIOBv4vvdHZi/t+WR6CUU9BLLsrd80jFwuPMueK8rI+iNbdYNlhZ+LnK+aER6rH3wjrPYUUh7y1Ry+zuiLlGHw8eEc8OmW2e+f7KoOvmrnjTTaz9Gz7mgQGc0zL7G5KhvlquinrJA9pFC6z2a0D/53Fjq/aXA1133YvJlGRIhYjWywkbzeFc8XTWUR2UX6ON7edNOLGJzVR3/q6mU4jw4NRxcvvcr3W57t6e/VK9/wng0Tbyc52s/KWarYvJ3rXeu7Qr+o9qPnRbTvorh8nicw2geXDA17D65sYXkUfZ7qWpUDkktZTkdFg4qNol2u8vu9FA5HVdGful6jnL/t4axzjixVHWB+TlLlGA1WUZ8zCEcdnft8VD/HvU7JqdjkVozXHoEsb+uPJ30fEp//P/o50TfJqYqgPJQUm+hQfhNbdS2RBj+fK705OhxEedX677Sr1Ex/6kqNcN7awlnnHFm6dVj1UjvC8ewZxdAQdew1n2f0+/S68uysXFCztV1D6t1Rs6ztQ4Py0HurFIoI6iVAtVv1wXXUQ4oG3wfg0VDL0HC8S1dg4zyjRnpy24+cAz4lVB32ztTRnvdVPV+kEY7f1X+/sPn5e+UXa7O55qM2T0UZppV73Ui+Edt5iD6zkixr69Cw+sEaiXDG56ztPofr6nyVrRlpsH2IMTT8+Y+nnT3Yz94ang2vI5ooGj/N5uji/72Onz7cst+uk3OgpvxIH6qXpJGYtern8VafY2c/ZQDfPj1H9aveO0b2yIhtH8F3ZM6yZmgw6n8mwqhA6hvG0bjG5U4ZaoRHRi9VlynhbIoaYaUMW29i49Qvy/loEINzTp0RHZRL7Ui8XMVzelXXrfZvNc+c9PqrGuXK0NCv2RUVjPbB/14aOv/1pL2HXLawKyBdHXN0czkurSvxVfRTeUR2I9pEsZS6O2wydUc+ymWrY62dOSNmZ7WpZ0olRyebO3OrjGB+rorKcS/KCufqnT2dyZXRL3uuj+Qasc2sG58/CWR5W79p+N8kIv6y6dtEPHvY7K115Ovb7Zvez/9e6RfNlX5RNYjYR3x/8kQ2Sr2dNplDQ/F5AxunLgqzo3zRJevpPejkHMW662yI6nj656P9PHIejNg+nWNX/aP6Kfe6j27K72Ttxfv5O+4y93ZEug/c3zTcu+y5smVFmGsVz64GDXT9YKWzqljCuULP54sOHpZw9HDsinKVflfF7eL09rxZvS75puHtsDNvBVdlcve6sxvh7jpnyAere1SA8z2coyzoEBHSPoejxmlWq6v0uyrurByfXldWL4YGo/JZEYwlLB8KDfQWgJXOqmIJ5wo9ny86eFjC0cOxK8oV+l0Rs4vPKnmzmjE0GDskK4KxhOVDoYHeArDSWVUs4Vyh5/NFBw9LOHo4dkVBvy7yc+XN9gFDg1HHrAjGEpYPhQZ6C8BKZ1WxhHOFns8XHTws4ejh2BUF/brIz5U32wcMDUYdsyIYS1g+FBroLQArnVXFEs4Vej5fdPCwhKOHY1cU9OsiP1febB8wNBh1zIpgLGH5UGigtwCsdFYVSzhX6Pl80cHDEo4ejl1R0K+L/Fx5s33A0GDUMSuCsYTlQ6GB3gKw0llVLOFcoefzRQcPSzh6OHZFQb8u8nPlzfYBQ4NRx6wIxhKWD4UGegvASmdVsYRzhZ7PFx08LOHo4dgVBf26yM+VN9sHDA1GHbMiGEtYPhQa6C0AK51VxRLOFXo+X3TwsISjh2NXFPTrIj9X3mwfMDQYdcyKYCxh+VBooLcArHRWFUs4V+j5fNHBwxKOHo5dUdCvi/xcebN9wNBg1DErgrGE5UOhgd4CsNJZVSzhXKHn80UHD0s4ejh2RUG/LvJz5c32AUODUcesCMYSlg+FBnoLwEpnVbGEc4WezxcdPCzh6OHYFQX9usjPlTfbBwwNRh2zIhhLWD4UGugtACudVcUSzhV6Pl908LCEo4djVxT06yI/V95sHzA0GHXMimAsYflQaKC3AKx0VhVLOFfo+XzRwcMSjh6OXVHQr4v8XHmzfcDQYNQxK4KxhOVDoYHeArDSWVUs4Vyh5/NFBw9LOHo4dkVBvy7yc+XN9gFDg1HHrAjGEpYPhQZ6C8BKZ1WxhHOFns8XHTws4ejh2BUF/brIz5U32wcMDUYdsyIYS1g+FBroLQArnVXFEs4Vej5fdPCwhKOHY1cU9OsiP1febB8wNBh1zIpgLGH5UGigtwCsdFYVSzhX6Pl80cHDEo4ejl1R0K+L/Fx5s33A0GDUMSuCsYTlQ6GB3gKw0llVLOFcoefzRQcPSzh6OHZFQb8u8nPlzfYBQ4NRx6wIxhKWD4UGegvASmdVsYRzhZ7PFx08LOHo4dgVBf26yM+VN9sHDA1GHbMiGEtYPhQa6C0AK51VxRLOFXo+X3TwsISjh2NXFPTrIj9X3mwfMDQYdcyKYCxh+VBooLcArHRWFUs4V+j5fNHBwxKOHo5dUdCvi/xcebN9wNBg1DErgrGE5UOhgd4CsNJZVSzhXKHn80UHD0s4ejh2RUG/LvJz5c32AUODUcesCMYSlg+FBnoLwEpnVbGEc4WezxcdPCzh6OHYFQX9usjPlTfbBwwNRh2zIhhLWD4UGugtACudVcUSzhV6Pl908LCEo4djVxT06yI/V95sH5SGhrkQUA0EIAABCEAAAhCAAAQgEBH49etXZPLX5+mhYTgTDhCAAAQgAAEIQAACEIDAIwkwNDxSNoqGAAQgAAEIQAACEIDAfQQYGu5jTSYIQAACEIAABCAAAQg8kgBDwyNlo2gIQAACEIAABCAAAQjcR4Ch4T7WZIIABCAAAQhAAAIQgMAjCPyf//f/+aNOhoZHyEaREIAABCAAAQhAAAIQuI8AQ8N9rMkEAQhAAAIQgAAEIACBRxLYDg3/HxxqHd7wLl8gAAAAAElFTkSuQmCC"/>
          <p:cNvSpPr>
            <a:spLocks noChangeAspect="1" noChangeArrowheads="1"/>
          </p:cNvSpPr>
          <p:nvPr/>
        </p:nvSpPr>
        <p:spPr bwMode="auto">
          <a:xfrm>
            <a:off x="155575" y="-22558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48964" y="5719574"/>
            <a:ext cx="8398775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Дані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свідчать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максимум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загального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прибутку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припадає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випуск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четвертої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п'ятої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одиниць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продукту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Випуск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вище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нижче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цього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рівня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однаково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призводить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втрати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прибутку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 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55" y="69490"/>
            <a:ext cx="8229600" cy="2748690"/>
          </a:xfrm>
        </p:spPr>
        <p:txBody>
          <a:bodyPr/>
          <a:lstStyle/>
          <a:p>
            <a:r>
              <a:rPr lang="uk-UA" dirty="0" smtClean="0"/>
              <a:t>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Крім абсолютного показника прибутку (поданого у грошовому вимірі) для оцінки діяльності підприємств використовують і відносний показник прибутковості, або рентабельності. </a:t>
            </a:r>
            <a:endParaRPr lang="uk-U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 співвідношення прибутку і витрат: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854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9540" y="2970885"/>
            <a:ext cx="3970330" cy="1423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10366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8965" y="680310"/>
            <a:ext cx="8229600" cy="2290575"/>
          </a:xfrm>
        </p:spPr>
        <p:txBody>
          <a:bodyPr>
            <a:normAutofit/>
          </a:bodyPr>
          <a:lstStyle/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Прибутковість(рентабельність) 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показує, який прибуток одержано на одиницю витрат.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8674" name="Picture 2" descr="http://4mother.biz/wp-content/uploads/2013/06/yp59eqQe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785" y="2484265"/>
            <a:ext cx="6566315" cy="3896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4901"/>
            <a:ext cx="8229600" cy="55985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Підприємець може впливати на прибуток і на прибутковість (рентабельність), не тільки знаходячи оптимальні обсяги випуску, але й використовуючи інші можливості:</a:t>
            </a: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фективне використання всіх виробничих ресурсів;</a:t>
            </a: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ища технічна озброєність праці;</a:t>
            </a: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еалізація технічних та організаційних нововведень;</a:t>
            </a: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ільш досконале знання ринку.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6260" y="2818180"/>
            <a:ext cx="852509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Дякую</a:t>
            </a:r>
            <a:r>
              <a:rPr lang="ru-RU" sz="8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за </a:t>
            </a:r>
            <a:r>
              <a:rPr lang="ru-RU" sz="8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увагу</a:t>
            </a:r>
            <a:r>
              <a:rPr lang="ru-RU" sz="8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!</a:t>
            </a:r>
            <a:endParaRPr lang="ru-RU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6260" y="222195"/>
            <a:ext cx="8229600" cy="2901395"/>
          </a:xfrm>
        </p:spPr>
        <p:txBody>
          <a:bodyPr/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Дохід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спонукальним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мотивом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джерелом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діяльності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 приводить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виробничі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фактори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капітал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для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створення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продукту,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наступної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реалізації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утворення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доходу.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8" name="Picture 4" descr="http://xn--80aaablegdnj0dg0cep.xn--p1ai/cache/6d5fcbb2425bf4c8795eecf28e937c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670" y="3276295"/>
            <a:ext cx="4275740" cy="320680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процесі підприємництва формуються два види доходу: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75" y="4345229"/>
            <a:ext cx="3512215" cy="2137871"/>
          </a:xfrm>
          <a:gradFill>
            <a:gsLst>
              <a:gs pos="0">
                <a:schemeClr val="dk1">
                  <a:tint val="50000"/>
                  <a:satMod val="300000"/>
                  <a:alpha val="23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 </a:t>
            </a:r>
            <a:r>
              <a:rPr lang="en-US" dirty="0" smtClean="0"/>
              <a:t>(</a:t>
            </a:r>
            <a:r>
              <a:rPr lang="en-US" dirty="0" err="1" smtClean="0"/>
              <a:t>Quanting</a:t>
            </a:r>
            <a:r>
              <a:rPr lang="en-US" dirty="0" smtClean="0"/>
              <a:t>)</a:t>
            </a:r>
            <a:r>
              <a:rPr lang="uk-UA" dirty="0" smtClean="0"/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обсяг проданої продукції,</a:t>
            </a: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 </a:t>
            </a:r>
            <a:r>
              <a:rPr lang="en-US" dirty="0" smtClean="0"/>
              <a:t> (Price)</a:t>
            </a:r>
            <a:r>
              <a:rPr lang="uk-UA" dirty="0" smtClean="0"/>
              <a:t>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ціна одиниці продукції.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808398" y="1339595"/>
            <a:ext cx="3635456" cy="916080"/>
            <a:chOff x="2808398" y="1339595"/>
            <a:chExt cx="3635456" cy="916080"/>
          </a:xfrm>
        </p:grpSpPr>
        <p:sp>
          <p:nvSpPr>
            <p:cNvPr id="4" name="Стрелка вправо 3"/>
            <p:cNvSpPr/>
            <p:nvPr/>
          </p:nvSpPr>
          <p:spPr>
            <a:xfrm rot="7503775">
              <a:off x="2579416" y="1568577"/>
              <a:ext cx="916080" cy="458115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Стрелка вправо 4"/>
            <p:cNvSpPr/>
            <p:nvPr/>
          </p:nvSpPr>
          <p:spPr>
            <a:xfrm rot="3633699">
              <a:off x="5763769" y="1567444"/>
              <a:ext cx="902055" cy="458115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07080" y="2207360"/>
            <a:ext cx="32068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Валовий дохід або загальний виторг</a:t>
            </a:r>
          </a:p>
          <a:p>
            <a:pPr algn="ctr"/>
            <a:endParaRPr lang="uk-UA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uk-UA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30115" y="2207360"/>
            <a:ext cx="33595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Прибуток підприємця</a:t>
            </a:r>
          </a:p>
          <a:p>
            <a:pPr algn="ctr"/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7080" y="3123590"/>
            <a:ext cx="3054100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Total Revenue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P*Q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8230" y="3276295"/>
            <a:ext cx="2595985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 = P*Q - TC=</a:t>
            </a:r>
          </a:p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=TR - TC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5525" y="4497935"/>
            <a:ext cx="3054100" cy="1938992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2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 – 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прибуток підприємця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TC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загальні витрати на 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в-во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реалізацію 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</a:t>
            </a:r>
            <a:endParaRPr lang="uk-UA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4130" y="222195"/>
            <a:ext cx="4878325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Види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доходу: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7503775">
            <a:off x="2815968" y="1672817"/>
            <a:ext cx="916080" cy="45811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3633699">
            <a:off x="6000321" y="1671684"/>
            <a:ext cx="902055" cy="45811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823310" y="2360065"/>
            <a:ext cx="2137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Валовий</a:t>
            </a:r>
            <a:endParaRPr lang="ru-RU" sz="36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3640" y="2360065"/>
            <a:ext cx="183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Чистий</a:t>
            </a:r>
            <a:endParaRPr lang="ru-RU" sz="36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2586835" y="3123590"/>
            <a:ext cx="458115" cy="61082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557165" y="3123590"/>
            <a:ext cx="458115" cy="61082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488230" y="3734410"/>
            <a:ext cx="25959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Прибуток після оподаткування</a:t>
            </a:r>
          </a:p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NPr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= Pr – T</a:t>
            </a:r>
          </a:p>
          <a:p>
            <a:pPr algn="ctr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NPr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чистий прибуток,</a:t>
            </a: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податок на прибуток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2490" y="3734410"/>
            <a:ext cx="32068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грошова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виручка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реалізації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продукту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зменшена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суму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постійних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витрат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підприємства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96260" y="222195"/>
            <a:ext cx="7168900" cy="3187763"/>
          </a:xfrm>
        </p:spPr>
        <p:txBody>
          <a:bodyPr>
            <a:normAutofit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Поняття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дохід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ширше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поняття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прибуток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Прибуток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складовою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доходу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Прибуток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виручки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залишається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відшкодування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всіх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витрат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виробничу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комерційну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діяльність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http://rubimbablo.ru/wp-content/uploads/2012/05/%D0%9A%D0%B0%D0%BA-%D1%81%D0%BE%D0%B7%D0%B4%D0%B0%D1%82%D1%8C-%D0%BF%D0%B0%D1%81%D1%81%D0%B8%D0%B2%D0%BD%D1%8B%D0%B9-%D0%B4%D0%BE%D1%85%D0%BE%D0%B4-%D0%B2-%D0%B8%D0%BD%D1%82%D0%B5%D1%80%D0%BD%D0%B5%D1%82%D0%B5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080" y="2665475"/>
            <a:ext cx="2748690" cy="1832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прибыль = доходы - расхо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6590" y="2665475"/>
            <a:ext cx="3884980" cy="1687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http://niko-story.ru/pubimg/Passivnyi-dohod-470x3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7080" y="4650640"/>
            <a:ext cx="2796995" cy="191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1707837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43555" y="222196"/>
            <a:ext cx="8229600" cy="3359510"/>
          </a:xfrm>
        </p:spPr>
        <p:txBody>
          <a:bodyPr/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Прибуток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фінансовим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джерелом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науково-технічного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вдосконалення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матеріальної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бази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всіх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форм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інвестування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джерелом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оплати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податків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урахуванням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прибутку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вся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діяльність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спрямована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зростання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458" name="Picture 2" descr="http://elena013.ru/wp-content/uploads/2011/09/%D0%94%D0%BE%D1%85%D0%BE%D0%B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670" y="3429000"/>
            <a:ext cx="4263540" cy="3177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6260" y="222196"/>
            <a:ext cx="8229600" cy="2137870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Витрати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витрати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людської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грошовий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вираз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використання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виробничих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ресурсів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реалізації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життєвих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благ. 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482" name="Picture 2" descr="http://pravo.ru/store/images/6/33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76" y="2665476"/>
            <a:ext cx="4479346" cy="3359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490" y="222195"/>
            <a:ext cx="6719020" cy="183246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Витрати</a:t>
            </a:r>
            <a:b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TC = FC + VC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586835" y="2207360"/>
            <a:ext cx="4275740" cy="610820"/>
            <a:chOff x="2586835" y="2207360"/>
            <a:chExt cx="4275740" cy="610820"/>
          </a:xfrm>
        </p:grpSpPr>
        <p:sp>
          <p:nvSpPr>
            <p:cNvPr id="4" name="Стрелка вниз 3"/>
            <p:cNvSpPr/>
            <p:nvPr/>
          </p:nvSpPr>
          <p:spPr>
            <a:xfrm>
              <a:off x="2586835" y="2207360"/>
              <a:ext cx="610820" cy="610820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Стрелка вниз 4"/>
            <p:cNvSpPr/>
            <p:nvPr/>
          </p:nvSpPr>
          <p:spPr>
            <a:xfrm>
              <a:off x="4419295" y="2207360"/>
              <a:ext cx="610820" cy="610820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трелка вниз 5"/>
            <p:cNvSpPr/>
            <p:nvPr/>
          </p:nvSpPr>
          <p:spPr>
            <a:xfrm>
              <a:off x="6251755" y="2207360"/>
              <a:ext cx="610820" cy="610820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961180" y="2818180"/>
            <a:ext cx="1527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Постійні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6345" y="2818180"/>
            <a:ext cx="137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Змінні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8720" y="2818180"/>
            <a:ext cx="137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Загальні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506" name="Picture 2" descr="http://www.olegsmirnow.ru/wp-content/uploads/2011/04/ma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75" y="3581705"/>
            <a:ext cx="3512215" cy="2966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8965" y="374900"/>
            <a:ext cx="8229600" cy="381762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Постійні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sz="3200" dirty="0" smtClean="0"/>
              <a:t>(</a:t>
            </a:r>
            <a:r>
              <a:rPr lang="ru-RU" sz="3200" dirty="0" err="1" smtClean="0"/>
              <a:t>витрати</a:t>
            </a:r>
            <a:r>
              <a:rPr lang="ru-RU" sz="3200" dirty="0" smtClean="0"/>
              <a:t> </a:t>
            </a:r>
            <a:r>
              <a:rPr lang="ru-RU" sz="3200" dirty="0" err="1" smtClean="0"/>
              <a:t>підприємства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не </a:t>
            </a:r>
            <a:r>
              <a:rPr lang="ru-RU" sz="3200" dirty="0" err="1" smtClean="0"/>
              <a:t>залежать</a:t>
            </a:r>
            <a:r>
              <a:rPr lang="ru-RU" sz="3200" dirty="0" smtClean="0"/>
              <a:t> </a:t>
            </a:r>
            <a:r>
              <a:rPr lang="ru-RU" sz="3200" dirty="0" err="1" smtClean="0"/>
              <a:t>від</a:t>
            </a:r>
            <a:r>
              <a:rPr lang="ru-RU" sz="3200" dirty="0" smtClean="0"/>
              <a:t> </a:t>
            </a:r>
            <a:r>
              <a:rPr lang="ru-RU" sz="3200" dirty="0" err="1" smtClean="0"/>
              <a:t>обсягу</a:t>
            </a:r>
            <a:r>
              <a:rPr lang="ru-RU" sz="3200" dirty="0" smtClean="0"/>
              <a:t> </a:t>
            </a:r>
            <a:r>
              <a:rPr lang="ru-RU" sz="3200" dirty="0" err="1" smtClean="0"/>
              <a:t>випуску</a:t>
            </a:r>
            <a:r>
              <a:rPr lang="ru-RU" sz="3200" dirty="0" smtClean="0"/>
              <a:t> </a:t>
            </a:r>
            <a:r>
              <a:rPr lang="ru-RU" sz="3200" dirty="0" err="1" smtClean="0"/>
              <a:t>продукції</a:t>
            </a:r>
            <a:r>
              <a:rPr lang="ru-RU" sz="3200" dirty="0" smtClean="0"/>
              <a:t>):</a:t>
            </a:r>
            <a:br>
              <a:rPr lang="ru-RU" sz="3200" dirty="0" smtClean="0"/>
            </a:br>
            <a:r>
              <a:rPr lang="ru-RU" sz="3200" dirty="0" smtClean="0"/>
              <a:t>• зарплата </a:t>
            </a:r>
            <a:r>
              <a:rPr lang="ru-RU" sz="3200" dirty="0" err="1" smtClean="0"/>
              <a:t>адміністрацій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• </a:t>
            </a:r>
            <a:r>
              <a:rPr lang="ru-RU" sz="3200" dirty="0" err="1" smtClean="0"/>
              <a:t>оренда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• плата за кредит</a:t>
            </a:r>
            <a:br>
              <a:rPr lang="ru-RU" sz="3200" dirty="0" smtClean="0"/>
            </a:br>
            <a:r>
              <a:rPr lang="ru-RU" sz="3200" dirty="0" smtClean="0"/>
              <a:t>• </a:t>
            </a:r>
            <a:r>
              <a:rPr lang="ru-RU" sz="3200" dirty="0" err="1" smtClean="0"/>
              <a:t>витрати</a:t>
            </a:r>
            <a:r>
              <a:rPr lang="ru-RU" sz="3200" dirty="0" smtClean="0"/>
              <a:t> </a:t>
            </a:r>
            <a:r>
              <a:rPr lang="ru-RU" sz="3200" dirty="0" err="1" smtClean="0"/>
              <a:t>енергії</a:t>
            </a:r>
            <a:r>
              <a:rPr lang="ru-RU" sz="3200" dirty="0" smtClean="0"/>
              <a:t> на </a:t>
            </a:r>
            <a:r>
              <a:rPr lang="ru-RU" sz="3200" dirty="0" err="1" smtClean="0"/>
              <a:t>невиробничі</a:t>
            </a:r>
            <a:r>
              <a:rPr lang="ru-RU" sz="3200" dirty="0" smtClean="0"/>
              <a:t> </a:t>
            </a:r>
            <a:r>
              <a:rPr lang="ru-RU" sz="3200" dirty="0" err="1" smtClean="0"/>
              <a:t>цілі</a:t>
            </a:r>
            <a:r>
              <a:rPr lang="ru-RU" sz="3200" dirty="0" smtClean="0"/>
              <a:t>. </a:t>
            </a:r>
            <a:endParaRPr lang="ru-RU" sz="3200" dirty="0"/>
          </a:p>
        </p:txBody>
      </p:sp>
      <p:pic>
        <p:nvPicPr>
          <p:cNvPr id="22530" name="Picture 2" descr="http://www.az.all.biz/img/az/service_catalog/13353.jpeg?rrr=1"/>
          <p:cNvPicPr>
            <a:picLocks noChangeAspect="1" noChangeArrowheads="1"/>
          </p:cNvPicPr>
          <p:nvPr/>
        </p:nvPicPr>
        <p:blipFill>
          <a:blip r:embed="rId2" cstate="print"/>
          <a:srcRect l="11037" t="4008" r="1136" b="3808"/>
          <a:stretch>
            <a:fillRect/>
          </a:stretch>
        </p:blipFill>
        <p:spPr bwMode="auto">
          <a:xfrm>
            <a:off x="4571999" y="3734410"/>
            <a:ext cx="3512215" cy="2716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://img.gazeta.ru/files3/221/3959221/101837989-pic452-452x452-607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965" y="3734410"/>
            <a:ext cx="3817625" cy="2660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451</Words>
  <Application>Microsoft Office PowerPoint</Application>
  <PresentationFormat>Экран (4:3)</PresentationFormat>
  <Paragraphs>55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Як пов’язані  між собою дохід, витрати та прибуток підприємця</vt:lpstr>
      <vt:lpstr>Слайд 2</vt:lpstr>
      <vt:lpstr>У процесі підприємництва формуються два види доходу:</vt:lpstr>
      <vt:lpstr>Види доходу:</vt:lpstr>
      <vt:lpstr>Слайд 5</vt:lpstr>
      <vt:lpstr>Слайд 6</vt:lpstr>
      <vt:lpstr>Слайд 7</vt:lpstr>
      <vt:lpstr>Витрати TC = FC + VC</vt:lpstr>
      <vt:lpstr>Слайд 9</vt:lpstr>
      <vt:lpstr>Слайд 10</vt:lpstr>
      <vt:lpstr>Слайд 11</vt:lpstr>
      <vt:lpstr>Закон максимізації прибутку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EXplorer</cp:lastModifiedBy>
  <cp:revision>31</cp:revision>
  <dcterms:created xsi:type="dcterms:W3CDTF">2013-08-21T19:17:07Z</dcterms:created>
  <dcterms:modified xsi:type="dcterms:W3CDTF">2013-12-10T18:37:53Z</dcterms:modified>
</cp:coreProperties>
</file>