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DBEF2CEF-D5B1-48B6-B3D6-FA383D8779FA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103" autoAdjust="0"/>
    <p:restoredTop sz="94660" autoAdjust="0"/>
  </p:normalViewPr>
  <p:slideViewPr>
    <p:cSldViewPr>
      <p:cViewPr varScale="1">
        <p:scale>
          <a:sx n="74" d="100"/>
          <a:sy n="74" d="100"/>
        </p:scale>
        <p:origin x="-147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0DEA3-B7D0-45F7-8BFC-397CF0B3C41F}" type="datetimeFigureOut">
              <a:rPr lang="ru-RU" smtClean="0"/>
              <a:t>06.11.2013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9CA12-74EF-4110-8E52-1B1DBCF9C645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0DEA3-B7D0-45F7-8BFC-397CF0B3C41F}" type="datetimeFigureOut">
              <a:rPr lang="ru-RU" smtClean="0"/>
              <a:t>06.11.2013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9CA12-74EF-4110-8E52-1B1DBCF9C6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0DEA3-B7D0-45F7-8BFC-397CF0B3C41F}" type="datetimeFigureOut">
              <a:rPr lang="ru-RU" smtClean="0"/>
              <a:t>06.11.2013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9CA12-74EF-4110-8E52-1B1DBCF9C6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0DEA3-B7D0-45F7-8BFC-397CF0B3C41F}" type="datetimeFigureOut">
              <a:rPr lang="ru-RU" smtClean="0"/>
              <a:t>06.11.2013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9CA12-74EF-4110-8E52-1B1DBCF9C6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0DEA3-B7D0-45F7-8BFC-397CF0B3C41F}" type="datetimeFigureOut">
              <a:rPr lang="ru-RU" smtClean="0"/>
              <a:t>06.11.2013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6279CA12-74EF-4110-8E52-1B1DBCF9C645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0DEA3-B7D0-45F7-8BFC-397CF0B3C41F}" type="datetimeFigureOut">
              <a:rPr lang="ru-RU" smtClean="0"/>
              <a:t>06.11.2013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9CA12-74EF-4110-8E52-1B1DBCF9C6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0DEA3-B7D0-45F7-8BFC-397CF0B3C41F}" type="datetimeFigureOut">
              <a:rPr lang="ru-RU" smtClean="0"/>
              <a:t>06.11.2013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9CA12-74EF-4110-8E52-1B1DBCF9C6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0DEA3-B7D0-45F7-8BFC-397CF0B3C41F}" type="datetimeFigureOut">
              <a:rPr lang="ru-RU" smtClean="0"/>
              <a:t>06.11.2013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9CA12-74EF-4110-8E52-1B1DBCF9C6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0DEA3-B7D0-45F7-8BFC-397CF0B3C41F}" type="datetimeFigureOut">
              <a:rPr lang="ru-RU" smtClean="0"/>
              <a:t>06.11.2013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9CA12-74EF-4110-8E52-1B1DBCF9C6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0DEA3-B7D0-45F7-8BFC-397CF0B3C41F}" type="datetimeFigureOut">
              <a:rPr lang="ru-RU" smtClean="0"/>
              <a:t>06.11.2013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9CA12-74EF-4110-8E52-1B1DBCF9C6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0DEA3-B7D0-45F7-8BFC-397CF0B3C41F}" type="datetimeFigureOut">
              <a:rPr lang="ru-RU" smtClean="0"/>
              <a:t>06.11.2013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9CA12-74EF-4110-8E52-1B1DBCF9C6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730DEA3-B7D0-45F7-8BFC-397CF0B3C41F}" type="datetimeFigureOut">
              <a:rPr lang="ru-RU" smtClean="0"/>
              <a:t>06.11.2013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279CA12-74EF-4110-8E52-1B1DBCF9C645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1556792"/>
            <a:ext cx="6840760" cy="345638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uk-UA" sz="72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Водне середовище існування </a:t>
            </a:r>
            <a:endParaRPr lang="ru-RU" sz="7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9087863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Kahmhaut_Unbekan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3672408" cy="3693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 descr="450x285sea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08571"/>
            <a:ext cx="4829398" cy="3589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 descr="7e2a9bd3216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0427" y="3284984"/>
            <a:ext cx="3167001" cy="3167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58607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2696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uk-UA" sz="5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Нектон</a:t>
            </a:r>
            <a:r>
              <a:rPr lang="ru-RU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endParaRPr lang="ru-RU" sz="5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1" name="Picture 3" descr="siankaan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1" y="1031903"/>
            <a:ext cx="4781352" cy="3375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 descr="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3374" y="3501007"/>
            <a:ext cx="5020626" cy="3332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img_11566736_199_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0676" y="8979"/>
            <a:ext cx="4824498" cy="3613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screenshot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696" y="4077072"/>
            <a:ext cx="4502323" cy="2595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592826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071"/>
            <a:ext cx="8229600" cy="1143000"/>
          </a:xfrm>
        </p:spPr>
        <p:txBody>
          <a:bodyPr/>
          <a:lstStyle/>
          <a:p>
            <a:pPr algn="l"/>
            <a:r>
              <a:rPr lang="uk-UA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Бентос</a:t>
            </a:r>
            <a:r>
              <a:rPr lang="ru-RU" dirty="0">
                <a:effectLst/>
              </a:rPr>
              <a:t> </a:t>
            </a:r>
            <a:endParaRPr lang="ru-RU" dirty="0"/>
          </a:p>
        </p:txBody>
      </p:sp>
      <p:pic>
        <p:nvPicPr>
          <p:cNvPr id="8194" name="Picture 2" descr="rust_hangingstern_hires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319" y="188640"/>
            <a:ext cx="4206005" cy="5616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 descr="1000167_A0001BE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130" y="3861048"/>
            <a:ext cx="3672408" cy="2920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 descr="vodorosl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65" y="927105"/>
            <a:ext cx="4408677" cy="2717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5754651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i="1" dirty="0" err="1">
                <a:solidFill>
                  <a:schemeClr val="bg1"/>
                </a:solidFill>
                <a:effectLst/>
              </a:rPr>
              <a:t>Які</a:t>
            </a:r>
            <a:r>
              <a:rPr lang="ru-RU" sz="3200" i="1" dirty="0">
                <a:solidFill>
                  <a:schemeClr val="bg1"/>
                </a:solidFill>
                <a:effectLst/>
              </a:rPr>
              <a:t> </a:t>
            </a:r>
            <a:r>
              <a:rPr lang="ru-RU" sz="3200" i="1" dirty="0" err="1">
                <a:solidFill>
                  <a:schemeClr val="bg1"/>
                </a:solidFill>
                <a:effectLst/>
              </a:rPr>
              <a:t>пристосування</a:t>
            </a:r>
            <a:r>
              <a:rPr lang="ru-RU" sz="3200" i="1" dirty="0">
                <a:solidFill>
                  <a:schemeClr val="bg1"/>
                </a:solidFill>
                <a:effectLst/>
              </a:rPr>
              <a:t> </a:t>
            </a:r>
            <a:r>
              <a:rPr lang="ru-RU" sz="3200" i="1" dirty="0" err="1">
                <a:solidFill>
                  <a:schemeClr val="bg1"/>
                </a:solidFill>
                <a:effectLst/>
              </a:rPr>
              <a:t>гідробіонтів</a:t>
            </a:r>
            <a:r>
              <a:rPr lang="ru-RU" sz="3200" i="1" dirty="0">
                <a:solidFill>
                  <a:schemeClr val="bg1"/>
                </a:solidFill>
                <a:effectLst/>
              </a:rPr>
              <a:t> до </a:t>
            </a:r>
            <a:r>
              <a:rPr lang="ru-RU" sz="3200" i="1" dirty="0" err="1">
                <a:solidFill>
                  <a:schemeClr val="bg1"/>
                </a:solidFill>
                <a:effectLst/>
              </a:rPr>
              <a:t>рухливості</a:t>
            </a:r>
            <a:r>
              <a:rPr lang="ru-RU" sz="3200" i="1" dirty="0">
                <a:solidFill>
                  <a:schemeClr val="bg1"/>
                </a:solidFill>
                <a:effectLst/>
              </a:rPr>
              <a:t> води</a:t>
            </a:r>
            <a:r>
              <a:rPr lang="ru-RU" sz="3200" i="1" dirty="0" smtClean="0">
                <a:solidFill>
                  <a:schemeClr val="bg1"/>
                </a:solidFill>
                <a:effectLst/>
              </a:rPr>
              <a:t>?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1412776"/>
            <a:ext cx="76328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Характерна риса водного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середовища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рухливість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Вона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обумовлена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​​приливами і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відливами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морськими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течіями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штормами,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різними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рівнями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висотних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відміток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русел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річок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142953" y="2566352"/>
            <a:ext cx="269979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</a:t>
            </a:r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риб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проточних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вод </a:t>
            </a:r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тіло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поперечнику </a:t>
            </a:r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кругле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а у </a:t>
            </a:r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риб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мешкають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біля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дна, як і в </a:t>
            </a:r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придонних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безхребетних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тварин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тіло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плоске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У </a:t>
            </a:r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багатьох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черевній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стороні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є </a:t>
            </a:r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фіксації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 </a:t>
            </a:r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підводних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предметів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7504" y="2566352"/>
            <a:ext cx="583264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1) У </a:t>
            </a:r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проточних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водоймах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рослини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міцно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прикріплюються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 </a:t>
            </a:r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нерухомих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підводних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предметів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uk-UA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</a:t>
            </a:r>
            <a:r>
              <a:rPr lang="ru-RU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оверхн</a:t>
            </a:r>
            <a:r>
              <a:rPr lang="uk-UA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 д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ля</a:t>
            </a:r>
            <a:r>
              <a:rPr lang="uk-UA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опори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першу </a:t>
            </a:r>
            <a:r>
              <a:rPr lang="ru-RU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чергу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</a:t>
            </a:r>
            <a:r>
              <a:rPr lang="ru-RU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субстратЦе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зелені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діатомові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водорості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водяні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мохи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Мохи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навіть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утворюють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щільний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покрив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швидких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перекатах </a:t>
            </a:r>
            <a:r>
              <a:rPr lang="ru-RU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річок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У </a:t>
            </a:r>
            <a:r>
              <a:rPr lang="ru-RU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прибійній-відливної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зоні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морів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</a:t>
            </a:r>
            <a:r>
              <a:rPr lang="ru-RU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багато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тварин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мають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пристосування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для </a:t>
            </a:r>
            <a:r>
              <a:rPr lang="ru-RU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прикріплення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 дна (</a:t>
            </a:r>
            <a:r>
              <a:rPr lang="ru-RU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черевоногі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молюски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вусоногі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раки), </a:t>
            </a:r>
            <a:r>
              <a:rPr lang="ru-RU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або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ж </a:t>
            </a:r>
            <a:r>
              <a:rPr lang="ru-RU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ховаються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ущелинах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70152357"/>
      </p:ext>
    </p:extLst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Які</a:t>
            </a:r>
            <a:r>
              <a:rPr lang="ru-RU" sz="32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пристосування</a:t>
            </a:r>
            <a:r>
              <a:rPr lang="ru-RU" sz="32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гідробіонтів</a:t>
            </a:r>
            <a:r>
              <a:rPr lang="ru-RU" sz="32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 </a:t>
            </a:r>
            <a:r>
              <a:rPr lang="ru-RU" sz="32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солоності</a:t>
            </a:r>
            <a:r>
              <a:rPr lang="ru-RU" sz="32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води?</a:t>
            </a:r>
            <a:endParaRPr lang="ru-RU" sz="32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43624" y="2534701"/>
            <a:ext cx="4950296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2) </a:t>
            </a:r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Водні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рослини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здатні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поглинати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воду і </a:t>
            </a:r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поживні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речовини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 води </a:t>
            </a:r>
            <a:r>
              <a:rPr lang="ru-RU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всією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поверхнею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тому в них сильно </a:t>
            </a:r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розчленовані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листя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слабо </a:t>
            </a:r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розвинені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провідні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тканини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коріння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Коріння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служать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основному для </a:t>
            </a:r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прикріплення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 </a:t>
            </a:r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підводного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субстрату. У </a:t>
            </a:r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більшості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рослин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прісних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водойм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є </a:t>
            </a:r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коріння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Типово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морські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типово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прісноводні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види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не </a:t>
            </a:r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переносять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значних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змін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</a:t>
            </a:r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солоності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води. </a:t>
            </a:r>
            <a:r>
              <a:rPr lang="ru-RU" sz="2000" dirty="0">
                <a:solidFill>
                  <a:schemeClr val="bg1"/>
                </a:solidFill>
              </a:rPr>
              <a:t/>
            </a:r>
            <a:br>
              <a:rPr lang="ru-RU" sz="2000" dirty="0">
                <a:solidFill>
                  <a:schemeClr val="bg1"/>
                </a:solidFill>
              </a:rPr>
            </a:b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1348726"/>
            <a:ext cx="8424936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Природним</a:t>
            </a:r>
            <a:r>
              <a:rPr lang="ru-R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водоймам</a:t>
            </a:r>
            <a:r>
              <a:rPr lang="ru-R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властивий</a:t>
            </a:r>
            <a:r>
              <a:rPr lang="ru-R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певний</a:t>
            </a:r>
            <a:r>
              <a:rPr lang="ru-R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хімічний</a:t>
            </a:r>
            <a:r>
              <a:rPr lang="ru-R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склад</a:t>
            </a:r>
            <a:r>
              <a:rPr lang="uk-UA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води</a:t>
            </a:r>
            <a:r>
              <a:rPr lang="ru-R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0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Переважають</a:t>
            </a:r>
            <a:r>
              <a:rPr lang="ru-R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карбонати</a:t>
            </a:r>
            <a:r>
              <a:rPr lang="ru-R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сульфати</a:t>
            </a:r>
            <a:r>
              <a:rPr lang="ru-R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хлориди</a:t>
            </a:r>
            <a:r>
              <a:rPr lang="ru-R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ru-RU" sz="2000" dirty="0"/>
              <a:t> ).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солоності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більше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40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проміле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водойму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називають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гіпергал</a:t>
            </a:r>
            <a:r>
              <a:rPr lang="uk-U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нно</a:t>
            </a:r>
            <a:r>
              <a:rPr lang="uk-U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або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пересолен</a:t>
            </a:r>
            <a:r>
              <a:rPr lang="uk-UA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ою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b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5667" y="2738540"/>
            <a:ext cx="3000189" cy="3858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1) У </a:t>
            </a:r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прісній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воді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добре </a:t>
            </a:r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виражені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процеси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осморегуляції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Гідробіонти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змушені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постійно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видаляти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проникаючу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них воду. У </a:t>
            </a:r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солоній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воді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концентрація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солей в </a:t>
            </a:r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тілах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тканинах </a:t>
            </a:r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гідробіонтів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однакова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 </a:t>
            </a:r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концентрацією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солей, </a:t>
            </a:r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розчинених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</a:t>
            </a:r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воді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. 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9218" name="Picture 2" descr="map9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711" y="1020544"/>
            <a:ext cx="8410761" cy="55917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812585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036496" cy="1143000"/>
          </a:xfrm>
        </p:spPr>
        <p:txBody>
          <a:bodyPr>
            <a:noAutofit/>
          </a:bodyPr>
          <a:lstStyle/>
          <a:p>
            <a:r>
              <a:rPr lang="ru-RU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Вода </a:t>
            </a:r>
            <a:r>
              <a:rPr lang="uk-UA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є найпоширенішим </a:t>
            </a:r>
            <a:r>
              <a:rPr lang="uk-UA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мінералом</a:t>
            </a:r>
            <a:endParaRPr lang="ru-RU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1484784"/>
            <a:ext cx="5973174" cy="400110"/>
          </a:xfrm>
          <a:prstGeom prst="rect">
            <a:avLst/>
          </a:prstGeom>
        </p:spPr>
        <p:txBody>
          <a:bodyPr wrap="none" numCol="1">
            <a:spAutoFit/>
          </a:bodyPr>
          <a:lstStyle/>
          <a:p>
            <a:r>
              <a:rPr lang="uk-UA" sz="2000" b="1" dirty="0" smtClean="0"/>
              <a:t>Вода </a:t>
            </a:r>
            <a:r>
              <a:rPr lang="uk-UA" sz="2000" b="1" dirty="0"/>
              <a:t>покриває ¾ земної </a:t>
            </a:r>
            <a:r>
              <a:rPr lang="uk-UA" sz="2000" b="1" dirty="0" smtClean="0"/>
              <a:t>поверхні, 71% земної кулі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77599" y="2492896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sz="2000" b="1" dirty="0"/>
              <a:t>Основна маса води зо</a:t>
            </a:r>
            <a:r>
              <a:rPr lang="ru-RU" sz="2000" b="1" dirty="0" err="1"/>
              <a:t>середжена</a:t>
            </a:r>
            <a:r>
              <a:rPr lang="ru-RU" sz="2000" b="1" dirty="0"/>
              <a:t> в морях та океанах – 96</a:t>
            </a:r>
            <a:r>
              <a:rPr lang="uk-UA" sz="2000" b="1" dirty="0"/>
              <a:t>,5</a:t>
            </a:r>
            <a:r>
              <a:rPr lang="ru-RU" sz="2000" b="1" dirty="0"/>
              <a:t>%, </a:t>
            </a:r>
            <a:r>
              <a:rPr lang="uk-UA" sz="2000" b="1" dirty="0"/>
              <a:t>на води суходолу </a:t>
            </a:r>
            <a:r>
              <a:rPr lang="uk-UA" sz="2000" b="1" dirty="0" smtClean="0"/>
              <a:t>припадає </a:t>
            </a:r>
            <a:r>
              <a:rPr lang="uk-UA" sz="2000" b="1" dirty="0"/>
              <a:t>3,5% води планети. </a:t>
            </a:r>
            <a:endParaRPr lang="ru-RU" sz="20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038307" y="4748664"/>
            <a:ext cx="392820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У водному </a:t>
            </a:r>
            <a:r>
              <a:rPr lang="ru-RU" sz="2000" b="1" dirty="0" err="1"/>
              <a:t>середовищі</a:t>
            </a:r>
            <a:r>
              <a:rPr lang="ru-RU" sz="2000" b="1" dirty="0"/>
              <a:t> </a:t>
            </a:r>
            <a:r>
              <a:rPr lang="ru-RU" sz="2000" b="1" dirty="0" err="1"/>
              <a:t>живе</a:t>
            </a:r>
            <a:r>
              <a:rPr lang="ru-RU" sz="2000" b="1" dirty="0"/>
              <a:t> </a:t>
            </a:r>
            <a:r>
              <a:rPr lang="ru-RU" sz="2000" b="1" dirty="0" err="1"/>
              <a:t>близько</a:t>
            </a:r>
            <a:r>
              <a:rPr lang="ru-RU" sz="2000" b="1" dirty="0"/>
              <a:t> 150 000 </a:t>
            </a:r>
            <a:r>
              <a:rPr lang="ru-RU" sz="2000" b="1" dirty="0" err="1"/>
              <a:t>видів</a:t>
            </a:r>
            <a:r>
              <a:rPr lang="ru-RU" sz="2000" b="1" dirty="0"/>
              <a:t> </a:t>
            </a:r>
            <a:r>
              <a:rPr lang="ru-RU" sz="2000" b="1" dirty="0" err="1"/>
              <a:t>тварин</a:t>
            </a:r>
            <a:r>
              <a:rPr lang="ru-RU" sz="2000" b="1" dirty="0"/>
              <a:t> і 10 000 </a:t>
            </a:r>
            <a:r>
              <a:rPr lang="ru-RU" sz="2000" b="1" dirty="0" err="1"/>
              <a:t>рослин</a:t>
            </a:r>
            <a:r>
              <a:rPr lang="ru-RU" sz="2000" b="1" dirty="0"/>
              <a:t>, </a:t>
            </a:r>
            <a:r>
              <a:rPr lang="ru-RU" sz="2000" b="1" dirty="0" err="1"/>
              <a:t>що</a:t>
            </a:r>
            <a:r>
              <a:rPr lang="ru-RU" sz="2000" b="1" dirty="0"/>
              <a:t> становить </a:t>
            </a:r>
            <a:r>
              <a:rPr lang="ru-RU" sz="2000" b="1" dirty="0" err="1"/>
              <a:t>відповідно</a:t>
            </a:r>
            <a:r>
              <a:rPr lang="ru-RU" sz="2000" b="1" dirty="0"/>
              <a:t> </a:t>
            </a:r>
            <a:r>
              <a:rPr lang="ru-RU" sz="2000" b="1" dirty="0" err="1"/>
              <a:t>всього</a:t>
            </a:r>
            <a:r>
              <a:rPr lang="ru-RU" sz="2000" b="1" dirty="0"/>
              <a:t> 7</a:t>
            </a:r>
            <a:r>
              <a:rPr lang="uk-UA" sz="2000" b="1" dirty="0"/>
              <a:t>, </a:t>
            </a:r>
            <a:r>
              <a:rPr lang="ru-RU" sz="2000" b="1" dirty="0"/>
              <a:t>8% </a:t>
            </a:r>
            <a:r>
              <a:rPr lang="ru-RU" sz="2000" b="1" dirty="0" err="1"/>
              <a:t>від</a:t>
            </a:r>
            <a:r>
              <a:rPr lang="ru-RU" sz="2000" b="1" dirty="0"/>
              <a:t> </a:t>
            </a:r>
            <a:r>
              <a:rPr lang="ru-RU" sz="2000" b="1" dirty="0" err="1"/>
              <a:t>загального</a:t>
            </a:r>
            <a:r>
              <a:rPr lang="ru-RU" sz="2000" b="1" dirty="0"/>
              <a:t> числа </a:t>
            </a:r>
            <a:r>
              <a:rPr lang="ru-RU" sz="2000" b="1" dirty="0" err="1"/>
              <a:t>видів</a:t>
            </a:r>
            <a:r>
              <a:rPr lang="ru-RU" sz="2000" b="1" dirty="0"/>
              <a:t> </a:t>
            </a:r>
            <a:r>
              <a:rPr lang="ru-RU" sz="2000" b="1" dirty="0" err="1" smtClean="0"/>
              <a:t>Землі</a:t>
            </a:r>
            <a:endParaRPr lang="ru-RU" sz="2000" b="1" dirty="0"/>
          </a:p>
        </p:txBody>
      </p:sp>
      <p:pic>
        <p:nvPicPr>
          <p:cNvPr id="1026" name="Picture 2" descr="1251796877_11-funday-style-wallpack-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933056"/>
            <a:ext cx="4556298" cy="27193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000001-sma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1134" y="1974337"/>
            <a:ext cx="3490913" cy="26225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97802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568952" cy="1143000"/>
          </a:xfrm>
        </p:spPr>
        <p:txBody>
          <a:bodyPr>
            <a:noAutofit/>
          </a:bodyPr>
          <a:lstStyle/>
          <a:p>
            <a:r>
              <a:rPr lang="uk-UA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Основні властивості водного </a:t>
            </a:r>
            <a:r>
              <a:rPr lang="uk-UA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середовища</a:t>
            </a:r>
            <a:endParaRPr lang="ru-RU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66872" y="1958710"/>
            <a:ext cx="22809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/>
              <a:t>Т</a:t>
            </a:r>
            <a:r>
              <a:rPr lang="uk-UA" sz="2800" b="1" dirty="0" smtClean="0"/>
              <a:t>емпература</a:t>
            </a:r>
            <a:endParaRPr lang="ru-RU" sz="28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499992" y="2428451"/>
            <a:ext cx="2274084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uk-UA" b="1" dirty="0">
              <a:solidFill>
                <a:prstClr val="white"/>
              </a:solidFill>
            </a:endParaRPr>
          </a:p>
          <a:p>
            <a:r>
              <a:rPr lang="uk-UA" sz="2800" b="1" dirty="0" smtClean="0">
                <a:solidFill>
                  <a:prstClr val="white"/>
                </a:solidFill>
              </a:rPr>
              <a:t>Освітленість</a:t>
            </a: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261539" y="1556792"/>
            <a:ext cx="9868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 smtClean="0">
                <a:solidFill>
                  <a:prstClr val="white"/>
                </a:solidFill>
              </a:rPr>
              <a:t>Тиск</a:t>
            </a:r>
            <a:endParaRPr lang="ru-RU" sz="2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959582" y="4422639"/>
            <a:ext cx="26427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 smtClean="0">
                <a:solidFill>
                  <a:prstClr val="white"/>
                </a:solidFill>
              </a:rPr>
              <a:t>Газовий режим</a:t>
            </a:r>
            <a:endParaRPr lang="ru-RU" sz="28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187624" y="3645024"/>
            <a:ext cx="20105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2800" b="1" dirty="0">
                <a:solidFill>
                  <a:prstClr val="white"/>
                </a:solidFill>
              </a:rPr>
              <a:t>Р</a:t>
            </a:r>
            <a:r>
              <a:rPr lang="uk-UA" sz="2800" b="1" dirty="0" smtClean="0">
                <a:solidFill>
                  <a:prstClr val="white"/>
                </a:solidFill>
              </a:rPr>
              <a:t>ельєф дна</a:t>
            </a:r>
            <a:endParaRPr lang="ru-RU" sz="2800" dirty="0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668978" y="5085184"/>
            <a:ext cx="18310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2800" b="1" dirty="0" smtClean="0">
                <a:solidFill>
                  <a:prstClr val="white"/>
                </a:solidFill>
              </a:rPr>
              <a:t>Солоність</a:t>
            </a:r>
            <a:endParaRPr lang="ru-RU" sz="2800" dirty="0">
              <a:solidFill>
                <a:prstClr val="white"/>
              </a:solidFill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 flipH="1">
            <a:off x="2668978" y="1818402"/>
            <a:ext cx="915507" cy="1826622"/>
          </a:xfrm>
          <a:prstGeom prst="straightConnector1">
            <a:avLst/>
          </a:prstGeom>
          <a:ln w="41275" cmpd="dbl">
            <a:solidFill>
              <a:schemeClr val="bg1"/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6774076" y="1052736"/>
            <a:ext cx="887754" cy="537037"/>
          </a:xfrm>
          <a:prstGeom prst="straightConnector1">
            <a:avLst/>
          </a:prstGeom>
          <a:ln w="41275" cmpd="dbl">
            <a:solidFill>
              <a:schemeClr val="bg1"/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4860032" y="1700808"/>
            <a:ext cx="504056" cy="1127752"/>
          </a:xfrm>
          <a:prstGeom prst="straightConnector1">
            <a:avLst/>
          </a:prstGeom>
          <a:ln w="41275" cmpd="dbl">
            <a:solidFill>
              <a:schemeClr val="bg1"/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6499260" y="3520014"/>
            <a:ext cx="773012" cy="936868"/>
          </a:xfrm>
          <a:prstGeom prst="straightConnector1">
            <a:avLst/>
          </a:prstGeom>
          <a:ln w="41275" cmpd="dbl">
            <a:solidFill>
              <a:schemeClr val="bg1"/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>
            <a:off x="3575273" y="3520014"/>
            <a:ext cx="466412" cy="1561180"/>
          </a:xfrm>
          <a:prstGeom prst="straightConnector1">
            <a:avLst/>
          </a:prstGeom>
          <a:ln w="41275" cmpd="dbl">
            <a:solidFill>
              <a:schemeClr val="bg1"/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H="1">
            <a:off x="1475657" y="1052736"/>
            <a:ext cx="717242" cy="865796"/>
          </a:xfrm>
          <a:prstGeom prst="straightConnector1">
            <a:avLst/>
          </a:prstGeom>
          <a:ln w="41275" cmpd="dbl">
            <a:solidFill>
              <a:schemeClr val="bg1"/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Прямоугольник 30"/>
          <p:cNvSpPr/>
          <p:nvPr/>
        </p:nvSpPr>
        <p:spPr>
          <a:xfrm>
            <a:off x="5504462" y="5672628"/>
            <a:ext cx="18998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2800" b="1" dirty="0" smtClean="0">
                <a:solidFill>
                  <a:prstClr val="white"/>
                </a:solidFill>
              </a:rPr>
              <a:t>Щільність</a:t>
            </a:r>
            <a:endParaRPr lang="ru-RU" sz="2800" dirty="0">
              <a:solidFill>
                <a:prstClr val="white"/>
              </a:solidFill>
            </a:endParaRPr>
          </a:p>
        </p:txBody>
      </p:sp>
      <p:cxnSp>
        <p:nvCxnSpPr>
          <p:cNvPr id="32" name="Прямая со стрелкой 31"/>
          <p:cNvCxnSpPr/>
          <p:nvPr/>
        </p:nvCxnSpPr>
        <p:spPr>
          <a:xfrm>
            <a:off x="5544108" y="4422639"/>
            <a:ext cx="684076" cy="1280932"/>
          </a:xfrm>
          <a:prstGeom prst="straightConnector1">
            <a:avLst/>
          </a:prstGeom>
          <a:ln w="41275" cmpd="dbl">
            <a:solidFill>
              <a:schemeClr val="bg1"/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2487695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25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75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5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250"/>
                            </p:stCondLst>
                            <p:childTnLst>
                              <p:par>
                                <p:cTn id="4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90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750"/>
                            </p:stCondLst>
                            <p:childTnLst>
                              <p:par>
                                <p:cTn id="5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0" grpId="0"/>
      <p:bldP spid="12" grpId="0"/>
      <p:bldP spid="3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uk-UA" dirty="0" smtClean="0">
                <a:solidFill>
                  <a:schemeClr val="bg1"/>
                </a:solidFill>
              </a:rPr>
              <a:t>Щільність води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1784" y="1124744"/>
            <a:ext cx="864096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dirty="0"/>
              <a:t>Висока щільність водного середовища визначає особливий склад і характер зміни </a:t>
            </a:r>
            <a:r>
              <a:rPr lang="uk-UA" sz="2000" b="1" dirty="0" err="1"/>
              <a:t>життєзабезпечуючих</a:t>
            </a:r>
            <a:r>
              <a:rPr lang="uk-UA" sz="2000" b="1" dirty="0"/>
              <a:t> чинників. </a:t>
            </a:r>
            <a:r>
              <a:rPr lang="ru-RU" sz="2000" b="1" dirty="0" err="1"/>
              <a:t>Одні</a:t>
            </a:r>
            <a:r>
              <a:rPr lang="ru-RU" sz="2000" b="1" dirty="0"/>
              <a:t> з них </a:t>
            </a:r>
            <a:r>
              <a:rPr lang="ru-RU" sz="2000" b="1" dirty="0" err="1"/>
              <a:t>ті</a:t>
            </a:r>
            <a:r>
              <a:rPr lang="ru-RU" sz="2000" b="1" dirty="0"/>
              <a:t> ж, </a:t>
            </a:r>
            <a:r>
              <a:rPr lang="ru-RU" sz="2000" b="1" dirty="0" err="1"/>
              <a:t>що</a:t>
            </a:r>
            <a:r>
              <a:rPr lang="ru-RU" sz="2000" b="1" dirty="0"/>
              <a:t> і на </a:t>
            </a:r>
            <a:r>
              <a:rPr lang="ru-RU" sz="2000" b="1" dirty="0" err="1"/>
              <a:t>суші</a:t>
            </a:r>
            <a:r>
              <a:rPr lang="ru-RU" sz="2000" b="1" dirty="0"/>
              <a:t> - тепло, </a:t>
            </a:r>
            <a:r>
              <a:rPr lang="ru-RU" sz="2000" b="1" dirty="0" err="1"/>
              <a:t>світло</a:t>
            </a:r>
            <a:r>
              <a:rPr lang="ru-RU" sz="2000" b="1" dirty="0"/>
              <a:t>, </a:t>
            </a:r>
            <a:r>
              <a:rPr lang="ru-RU" sz="2000" b="1" dirty="0" err="1"/>
              <a:t>інші</a:t>
            </a:r>
            <a:r>
              <a:rPr lang="ru-RU" sz="2000" b="1" dirty="0"/>
              <a:t> </a:t>
            </a:r>
            <a:r>
              <a:rPr lang="ru-RU" sz="2000" b="1" dirty="0" err="1"/>
              <a:t>специфічні</a:t>
            </a:r>
            <a:r>
              <a:rPr lang="ru-RU" sz="2000" b="1" dirty="0"/>
              <a:t>: </a:t>
            </a:r>
            <a:r>
              <a:rPr lang="ru-RU" sz="2000" b="1" dirty="0" err="1"/>
              <a:t>тиск</a:t>
            </a:r>
            <a:r>
              <a:rPr lang="ru-RU" sz="2000" b="1" dirty="0"/>
              <a:t> води (з </a:t>
            </a:r>
            <a:r>
              <a:rPr lang="ru-RU" sz="2000" b="1" dirty="0" err="1"/>
              <a:t>глибиною</a:t>
            </a:r>
            <a:r>
              <a:rPr lang="ru-RU" sz="2000" b="1" dirty="0"/>
              <a:t> </a:t>
            </a:r>
            <a:r>
              <a:rPr lang="ru-RU" sz="2000" b="1" dirty="0" err="1"/>
              <a:t>збільшується</a:t>
            </a:r>
            <a:r>
              <a:rPr lang="ru-RU" sz="2000" b="1" dirty="0"/>
              <a:t> на 1 атм. </a:t>
            </a:r>
            <a:r>
              <a:rPr lang="uk-UA" sz="2000" b="1" dirty="0"/>
              <a:t>н</a:t>
            </a:r>
            <a:r>
              <a:rPr lang="ru-RU" sz="2000" b="1" dirty="0"/>
              <a:t>а </a:t>
            </a:r>
            <a:r>
              <a:rPr lang="ru-RU" sz="2000" b="1" dirty="0" err="1"/>
              <a:t>кожні</a:t>
            </a:r>
            <a:r>
              <a:rPr lang="ru-RU" sz="2000" b="1" dirty="0"/>
              <a:t> 10 м), </a:t>
            </a:r>
            <a:r>
              <a:rPr lang="ru-RU" sz="2000" b="1" dirty="0" err="1"/>
              <a:t>вміст</a:t>
            </a:r>
            <a:r>
              <a:rPr lang="ru-RU" sz="2000" b="1" dirty="0"/>
              <a:t> </a:t>
            </a:r>
            <a:r>
              <a:rPr lang="ru-RU" sz="2000" b="1" dirty="0" err="1"/>
              <a:t>кисню</a:t>
            </a:r>
            <a:r>
              <a:rPr lang="ru-RU" sz="2000" b="1" dirty="0"/>
              <a:t>, склад солей, </a:t>
            </a:r>
            <a:r>
              <a:rPr lang="ru-RU" sz="2000" b="1" dirty="0" err="1" smtClean="0"/>
              <a:t>кислотність</a:t>
            </a:r>
            <a:endParaRPr lang="ru-RU" sz="2000" b="1" dirty="0"/>
          </a:p>
        </p:txBody>
      </p:sp>
      <p:pic>
        <p:nvPicPr>
          <p:cNvPr id="2050" name="Picture 2" descr="http://te.zavantag.com/tw_files2/urls_9/70/d-69155/7z-docs/5_html_6248ba5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958" y="3099149"/>
            <a:ext cx="8083727" cy="2695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114793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625" autoRev="1" fill="remove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625" autoRev="1" fill="remove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625" autoRev="1" fill="remove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625" autoRev="1" fill="remove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4982" y="224332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ru-RU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</a:t>
            </a:r>
            <a:r>
              <a:rPr lang="ru-RU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ристосування</a:t>
            </a: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гідробіонтів</a:t>
            </a:r>
            <a: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 </a:t>
            </a:r>
            <a:r>
              <a:rPr lang="ru-RU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високої</a:t>
            </a:r>
            <a: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щільності</a:t>
            </a:r>
            <a: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води</a:t>
            </a:r>
            <a:endParaRPr lang="ru-RU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380759" y="838629"/>
            <a:ext cx="5400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1. У </a:t>
            </a:r>
            <a:r>
              <a:rPr lang="ru-RU" b="1" dirty="0" err="1"/>
              <a:t>рослин</a:t>
            </a:r>
            <a:r>
              <a:rPr lang="ru-RU" b="1" dirty="0"/>
              <a:t> </a:t>
            </a:r>
            <a:r>
              <a:rPr lang="ru-RU" b="1" dirty="0" err="1"/>
              <a:t>дуже</a:t>
            </a:r>
            <a:r>
              <a:rPr lang="ru-RU" b="1" dirty="0"/>
              <a:t> </a:t>
            </a:r>
            <a:r>
              <a:rPr lang="ru-RU" b="1" dirty="0" err="1"/>
              <a:t>слабко</a:t>
            </a:r>
            <a:r>
              <a:rPr lang="ru-RU" b="1" dirty="0"/>
              <a:t> </a:t>
            </a:r>
            <a:r>
              <a:rPr lang="ru-RU" b="1" dirty="0" err="1"/>
              <a:t>розвинені</a:t>
            </a:r>
            <a:r>
              <a:rPr lang="ru-RU" b="1" dirty="0"/>
              <a:t> </a:t>
            </a:r>
            <a:r>
              <a:rPr lang="ru-RU" b="1" dirty="0" err="1"/>
              <a:t>або</a:t>
            </a:r>
            <a:r>
              <a:rPr lang="ru-RU" b="1" dirty="0"/>
              <a:t> </a:t>
            </a:r>
            <a:r>
              <a:rPr lang="ru-RU" b="1" dirty="0" err="1"/>
              <a:t>зовсім</a:t>
            </a:r>
            <a:r>
              <a:rPr lang="ru-RU" b="1" dirty="0"/>
              <a:t> </a:t>
            </a:r>
            <a:r>
              <a:rPr lang="ru-RU" b="1" dirty="0" err="1"/>
              <a:t>відсутні</a:t>
            </a:r>
            <a:r>
              <a:rPr lang="ru-RU" b="1" dirty="0"/>
              <a:t> </a:t>
            </a:r>
            <a:r>
              <a:rPr lang="ru-RU" b="1" dirty="0" err="1"/>
              <a:t>механічні</a:t>
            </a:r>
            <a:r>
              <a:rPr lang="ru-RU" b="1" dirty="0"/>
              <a:t> </a:t>
            </a:r>
            <a:r>
              <a:rPr lang="ru-RU" b="1" dirty="0" err="1"/>
              <a:t>тканини</a:t>
            </a:r>
            <a:r>
              <a:rPr lang="ru-RU" b="1" dirty="0"/>
              <a:t> - </a:t>
            </a:r>
            <a:r>
              <a:rPr lang="ru-RU" b="1" dirty="0" err="1"/>
              <a:t>їм</a:t>
            </a:r>
            <a:r>
              <a:rPr lang="ru-RU" b="1" dirty="0"/>
              <a:t> опора сама вода.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-252536" y="1492488"/>
            <a:ext cx="55446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2. </a:t>
            </a:r>
            <a:r>
              <a:rPr lang="ru-RU" b="1" dirty="0" err="1" smtClean="0"/>
              <a:t>Більшості</a:t>
            </a:r>
            <a:r>
              <a:rPr lang="ru-RU" b="1" dirty="0" smtClean="0"/>
              <a:t> </a:t>
            </a:r>
            <a:r>
              <a:rPr lang="ru-RU" b="1" dirty="0" err="1"/>
              <a:t>властива</a:t>
            </a:r>
            <a:r>
              <a:rPr lang="ru-RU" b="1" dirty="0"/>
              <a:t> </a:t>
            </a:r>
            <a:r>
              <a:rPr lang="ru-RU" b="1" dirty="0" err="1"/>
              <a:t>плавучість</a:t>
            </a:r>
            <a:r>
              <a:rPr lang="ru-RU" b="1" dirty="0"/>
              <a:t>, за </a:t>
            </a:r>
            <a:r>
              <a:rPr lang="ru-RU" b="1" dirty="0" err="1"/>
              <a:t>рахунок</a:t>
            </a:r>
            <a:r>
              <a:rPr lang="ru-RU" b="1" dirty="0"/>
              <a:t> </a:t>
            </a:r>
            <a:r>
              <a:rPr lang="ru-RU" b="1" dirty="0" err="1"/>
              <a:t>повітроносних</a:t>
            </a:r>
            <a:r>
              <a:rPr lang="ru-RU" b="1" dirty="0"/>
              <a:t> </a:t>
            </a:r>
            <a:r>
              <a:rPr lang="ru-RU" b="1" dirty="0" err="1"/>
              <a:t>міжклітинних</a:t>
            </a:r>
            <a:r>
              <a:rPr lang="ru-RU" b="1" dirty="0"/>
              <a:t> </a:t>
            </a:r>
            <a:r>
              <a:rPr lang="ru-RU" b="1" dirty="0" err="1"/>
              <a:t>порожнин</a:t>
            </a:r>
            <a:r>
              <a:rPr lang="ru-RU" b="1" dirty="0"/>
              <a:t>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602820" y="2179897"/>
            <a:ext cx="528966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3. Характерно </a:t>
            </a:r>
            <a:r>
              <a:rPr lang="ru-RU" b="1" dirty="0" err="1"/>
              <a:t>активне</a:t>
            </a:r>
            <a:r>
              <a:rPr lang="ru-RU" b="1" dirty="0"/>
              <a:t> </a:t>
            </a:r>
            <a:r>
              <a:rPr lang="ru-RU" b="1" dirty="0" err="1"/>
              <a:t>вегетативне</a:t>
            </a:r>
            <a:r>
              <a:rPr lang="ru-RU" b="1" dirty="0"/>
              <a:t> </a:t>
            </a:r>
            <a:r>
              <a:rPr lang="ru-RU" b="1" dirty="0" err="1"/>
              <a:t>розмноження</a:t>
            </a:r>
            <a:r>
              <a:rPr lang="ru-RU" b="1" dirty="0"/>
              <a:t>, </a:t>
            </a:r>
            <a:r>
              <a:rPr lang="ru-RU" b="1" dirty="0" err="1"/>
              <a:t>розвиток</a:t>
            </a:r>
            <a:r>
              <a:rPr lang="ru-RU" b="1" dirty="0"/>
              <a:t> </a:t>
            </a:r>
            <a:r>
              <a:rPr lang="ru-RU" b="1" dirty="0" err="1"/>
              <a:t>гідрохоріі</a:t>
            </a:r>
            <a:r>
              <a:rPr lang="ru-RU" b="1" dirty="0"/>
              <a:t> - </a:t>
            </a:r>
            <a:r>
              <a:rPr lang="ru-RU" b="1" dirty="0" err="1"/>
              <a:t>винесення</a:t>
            </a:r>
            <a:r>
              <a:rPr lang="ru-RU" b="1" dirty="0"/>
              <a:t> </a:t>
            </a:r>
            <a:r>
              <a:rPr lang="ru-RU" b="1" dirty="0" err="1"/>
              <a:t>квітконосів</a:t>
            </a:r>
            <a:r>
              <a:rPr lang="ru-RU" b="1" dirty="0"/>
              <a:t> над водою і </a:t>
            </a:r>
            <a:r>
              <a:rPr lang="ru-RU" b="1" dirty="0" err="1"/>
              <a:t>розповсюдження</a:t>
            </a:r>
            <a:r>
              <a:rPr lang="ru-RU" b="1" dirty="0"/>
              <a:t> пилку, </a:t>
            </a:r>
            <a:r>
              <a:rPr lang="ru-RU" b="1" dirty="0" err="1"/>
              <a:t>насіння</a:t>
            </a:r>
            <a:r>
              <a:rPr lang="ru-RU" b="1" dirty="0"/>
              <a:t> і спор </a:t>
            </a:r>
            <a:r>
              <a:rPr lang="ru-RU" b="1" dirty="0" err="1"/>
              <a:t>поверхневими</a:t>
            </a:r>
            <a:r>
              <a:rPr lang="ru-RU" b="1" dirty="0"/>
              <a:t> </a:t>
            </a:r>
            <a:r>
              <a:rPr lang="ru-RU" b="1" dirty="0" err="1"/>
              <a:t>течіями</a:t>
            </a:r>
            <a:r>
              <a:rPr lang="ru-RU" b="1" dirty="0" smtClean="0"/>
              <a:t>.</a:t>
            </a:r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15516" y="2326022"/>
            <a:ext cx="277455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4. У </a:t>
            </a:r>
            <a:r>
              <a:rPr lang="uk-UA" b="1" dirty="0"/>
              <a:t>мешканців</a:t>
            </a:r>
            <a:r>
              <a:rPr lang="ru-RU" b="1" dirty="0"/>
              <a:t> </a:t>
            </a:r>
            <a:r>
              <a:rPr lang="ru-RU" b="1" dirty="0" err="1"/>
              <a:t>товщі</a:t>
            </a:r>
            <a:r>
              <a:rPr lang="ru-RU" b="1" dirty="0"/>
              <a:t> води і активно </a:t>
            </a:r>
            <a:r>
              <a:rPr lang="ru-RU" b="1" dirty="0" err="1"/>
              <a:t>плаваючих</a:t>
            </a:r>
            <a:r>
              <a:rPr lang="ru-RU" b="1" dirty="0"/>
              <a:t> </a:t>
            </a:r>
            <a:r>
              <a:rPr lang="ru-RU" b="1" dirty="0" err="1"/>
              <a:t>тварин</a:t>
            </a:r>
            <a:r>
              <a:rPr lang="ru-RU" b="1" dirty="0"/>
              <a:t> </a:t>
            </a:r>
            <a:r>
              <a:rPr lang="ru-RU" b="1" dirty="0" err="1"/>
              <a:t>тіло</a:t>
            </a:r>
            <a:r>
              <a:rPr lang="ru-RU" b="1" dirty="0"/>
              <a:t> </a:t>
            </a:r>
            <a:r>
              <a:rPr lang="ru-RU" b="1" dirty="0" err="1"/>
              <a:t>має</a:t>
            </a:r>
            <a:r>
              <a:rPr lang="ru-RU" b="1" dirty="0"/>
              <a:t> </a:t>
            </a:r>
            <a:r>
              <a:rPr lang="ru-RU" b="1" dirty="0" err="1"/>
              <a:t>обтічну</a:t>
            </a:r>
            <a:r>
              <a:rPr lang="ru-RU" b="1" dirty="0"/>
              <a:t> форму і </a:t>
            </a:r>
            <a:r>
              <a:rPr lang="ru-RU" b="1" dirty="0" err="1"/>
              <a:t>зма</a:t>
            </a:r>
            <a:r>
              <a:rPr lang="uk-UA" b="1" dirty="0" err="1"/>
              <a:t>щується</a:t>
            </a:r>
            <a:r>
              <a:rPr lang="ru-RU" b="1" dirty="0"/>
              <a:t> </a:t>
            </a:r>
            <a:r>
              <a:rPr lang="ru-RU" b="1" dirty="0" err="1"/>
              <a:t>слизом</a:t>
            </a:r>
            <a:r>
              <a:rPr lang="ru-RU" b="1" dirty="0"/>
              <a:t>, </a:t>
            </a:r>
            <a:r>
              <a:rPr lang="ru-RU" b="1" dirty="0" err="1"/>
              <a:t>що</a:t>
            </a:r>
            <a:r>
              <a:rPr lang="ru-RU" b="1" dirty="0"/>
              <a:t> </a:t>
            </a:r>
            <a:r>
              <a:rPr lang="ru-RU" b="1" dirty="0" err="1"/>
              <a:t>зменшує</a:t>
            </a:r>
            <a:r>
              <a:rPr lang="ru-RU" b="1" dirty="0"/>
              <a:t> </a:t>
            </a:r>
            <a:r>
              <a:rPr lang="ru-RU" b="1" dirty="0" err="1"/>
              <a:t>тертя</a:t>
            </a:r>
            <a:r>
              <a:rPr lang="ru-RU" b="1" dirty="0"/>
              <a:t> при </a:t>
            </a:r>
            <a:r>
              <a:rPr lang="ru-RU" b="1" dirty="0" err="1"/>
              <a:t>пересуванні</a:t>
            </a:r>
            <a:r>
              <a:rPr lang="ru-RU" b="1" dirty="0"/>
              <a:t>.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123203" y="3459994"/>
            <a:ext cx="576927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prstClr val="white"/>
                </a:solidFill>
              </a:rPr>
              <a:t>5. </a:t>
            </a:r>
            <a:r>
              <a:rPr lang="ru-RU" b="1" dirty="0" err="1" smtClean="0">
                <a:solidFill>
                  <a:prstClr val="white"/>
                </a:solidFill>
              </a:rPr>
              <a:t>Розвинені</a:t>
            </a:r>
            <a:r>
              <a:rPr lang="ru-RU" b="1" dirty="0" smtClean="0">
                <a:solidFill>
                  <a:prstClr val="white"/>
                </a:solidFill>
              </a:rPr>
              <a:t> </a:t>
            </a:r>
            <a:r>
              <a:rPr lang="ru-RU" b="1" dirty="0" err="1">
                <a:solidFill>
                  <a:prstClr val="white"/>
                </a:solidFill>
              </a:rPr>
              <a:t>пристосування</a:t>
            </a:r>
            <a:r>
              <a:rPr lang="ru-RU" b="1" dirty="0">
                <a:solidFill>
                  <a:prstClr val="white"/>
                </a:solidFill>
              </a:rPr>
              <a:t> для </a:t>
            </a:r>
            <a:r>
              <a:rPr lang="ru-RU" b="1" dirty="0" err="1">
                <a:solidFill>
                  <a:prstClr val="white"/>
                </a:solidFill>
              </a:rPr>
              <a:t>підвищення</a:t>
            </a:r>
            <a:r>
              <a:rPr lang="ru-RU" b="1" dirty="0">
                <a:solidFill>
                  <a:prstClr val="white"/>
                </a:solidFill>
              </a:rPr>
              <a:t> </a:t>
            </a:r>
            <a:r>
              <a:rPr lang="ru-RU" b="1" dirty="0" err="1">
                <a:solidFill>
                  <a:prstClr val="white"/>
                </a:solidFill>
              </a:rPr>
              <a:t>плавучості</a:t>
            </a:r>
            <a:r>
              <a:rPr lang="ru-RU" b="1" dirty="0">
                <a:solidFill>
                  <a:prstClr val="white"/>
                </a:solidFill>
              </a:rPr>
              <a:t>: </a:t>
            </a:r>
            <a:r>
              <a:rPr lang="ru-RU" b="1" dirty="0" err="1">
                <a:solidFill>
                  <a:prstClr val="white"/>
                </a:solidFill>
              </a:rPr>
              <a:t>скупчення</a:t>
            </a:r>
            <a:r>
              <a:rPr lang="ru-RU" b="1" dirty="0">
                <a:solidFill>
                  <a:prstClr val="white"/>
                </a:solidFill>
              </a:rPr>
              <a:t> жиру в тканинах, </a:t>
            </a:r>
            <a:r>
              <a:rPr lang="ru-RU" b="1" dirty="0" err="1">
                <a:solidFill>
                  <a:prstClr val="white"/>
                </a:solidFill>
              </a:rPr>
              <a:t>плавальні</a:t>
            </a:r>
            <a:r>
              <a:rPr lang="ru-RU" b="1" dirty="0">
                <a:solidFill>
                  <a:prstClr val="white"/>
                </a:solidFill>
              </a:rPr>
              <a:t> </a:t>
            </a:r>
            <a:r>
              <a:rPr lang="ru-RU" b="1" dirty="0" err="1">
                <a:solidFill>
                  <a:prstClr val="white"/>
                </a:solidFill>
              </a:rPr>
              <a:t>міхури</a:t>
            </a:r>
            <a:r>
              <a:rPr lang="ru-RU" b="1" dirty="0">
                <a:solidFill>
                  <a:prstClr val="white"/>
                </a:solidFill>
              </a:rPr>
              <a:t> у </a:t>
            </a:r>
            <a:r>
              <a:rPr lang="ru-RU" b="1" dirty="0" err="1">
                <a:solidFill>
                  <a:prstClr val="white"/>
                </a:solidFill>
              </a:rPr>
              <a:t>риб</a:t>
            </a:r>
            <a:r>
              <a:rPr lang="ru-RU" b="1" dirty="0">
                <a:solidFill>
                  <a:prstClr val="white"/>
                </a:solidFill>
              </a:rPr>
              <a:t>, </a:t>
            </a:r>
            <a:r>
              <a:rPr lang="ru-RU" b="1" dirty="0" err="1">
                <a:solidFill>
                  <a:prstClr val="white"/>
                </a:solidFill>
              </a:rPr>
              <a:t>повітроносні</a:t>
            </a:r>
            <a:r>
              <a:rPr lang="ru-RU" b="1" dirty="0">
                <a:solidFill>
                  <a:prstClr val="white"/>
                </a:solidFill>
              </a:rPr>
              <a:t> </a:t>
            </a:r>
            <a:r>
              <a:rPr lang="ru-RU" b="1" dirty="0" err="1">
                <a:solidFill>
                  <a:prstClr val="white"/>
                </a:solidFill>
              </a:rPr>
              <a:t>порожнини</a:t>
            </a:r>
            <a:r>
              <a:rPr lang="ru-RU" b="1" dirty="0">
                <a:solidFill>
                  <a:prstClr val="white"/>
                </a:solidFill>
              </a:rPr>
              <a:t> у сифонофор.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17766" y="4394721"/>
            <a:ext cx="300543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prstClr val="white"/>
                </a:solidFill>
              </a:rPr>
              <a:t>6. У </a:t>
            </a:r>
            <a:r>
              <a:rPr lang="ru-RU" b="1" dirty="0" err="1">
                <a:solidFill>
                  <a:prstClr val="white"/>
                </a:solidFill>
              </a:rPr>
              <a:t>пасивно</a:t>
            </a:r>
            <a:r>
              <a:rPr lang="ru-RU" b="1" dirty="0">
                <a:solidFill>
                  <a:prstClr val="white"/>
                </a:solidFill>
              </a:rPr>
              <a:t> </a:t>
            </a:r>
            <a:r>
              <a:rPr lang="ru-RU" b="1" dirty="0" err="1">
                <a:solidFill>
                  <a:prstClr val="white"/>
                </a:solidFill>
              </a:rPr>
              <a:t>плаваючих</a:t>
            </a:r>
            <a:r>
              <a:rPr lang="ru-RU" b="1" dirty="0">
                <a:solidFill>
                  <a:prstClr val="white"/>
                </a:solidFill>
              </a:rPr>
              <a:t> </a:t>
            </a:r>
            <a:r>
              <a:rPr lang="ru-RU" b="1" dirty="0" err="1">
                <a:solidFill>
                  <a:prstClr val="white"/>
                </a:solidFill>
              </a:rPr>
              <a:t>тварин</a:t>
            </a:r>
            <a:r>
              <a:rPr lang="ru-RU" b="1" dirty="0">
                <a:solidFill>
                  <a:prstClr val="white"/>
                </a:solidFill>
              </a:rPr>
              <a:t> </a:t>
            </a:r>
            <a:r>
              <a:rPr lang="ru-RU" b="1" dirty="0" err="1">
                <a:solidFill>
                  <a:prstClr val="white"/>
                </a:solidFill>
              </a:rPr>
              <a:t>збільшується</a:t>
            </a:r>
            <a:r>
              <a:rPr lang="ru-RU" b="1" dirty="0">
                <a:solidFill>
                  <a:prstClr val="white"/>
                </a:solidFill>
              </a:rPr>
              <a:t> </a:t>
            </a:r>
            <a:r>
              <a:rPr lang="ru-RU" b="1" dirty="0" err="1">
                <a:solidFill>
                  <a:prstClr val="white"/>
                </a:solidFill>
              </a:rPr>
              <a:t>питома</a:t>
            </a:r>
            <a:r>
              <a:rPr lang="ru-RU" b="1" dirty="0">
                <a:solidFill>
                  <a:prstClr val="white"/>
                </a:solidFill>
              </a:rPr>
              <a:t> </a:t>
            </a:r>
            <a:r>
              <a:rPr lang="ru-RU" b="1" dirty="0" err="1">
                <a:solidFill>
                  <a:prstClr val="white"/>
                </a:solidFill>
              </a:rPr>
              <a:t>поверхня</a:t>
            </a:r>
            <a:r>
              <a:rPr lang="ru-RU" b="1" dirty="0">
                <a:solidFill>
                  <a:prstClr val="white"/>
                </a:solidFill>
              </a:rPr>
              <a:t> </a:t>
            </a:r>
            <a:r>
              <a:rPr lang="ru-RU" b="1" dirty="0" err="1">
                <a:solidFill>
                  <a:prstClr val="white"/>
                </a:solidFill>
              </a:rPr>
              <a:t>тіла</a:t>
            </a:r>
            <a:r>
              <a:rPr lang="ru-RU" b="1" dirty="0">
                <a:solidFill>
                  <a:prstClr val="white"/>
                </a:solidFill>
              </a:rPr>
              <a:t> за </a:t>
            </a:r>
            <a:r>
              <a:rPr lang="ru-RU" b="1" dirty="0" err="1">
                <a:solidFill>
                  <a:prstClr val="white"/>
                </a:solidFill>
              </a:rPr>
              <a:t>рахунок</a:t>
            </a:r>
            <a:r>
              <a:rPr lang="ru-RU" b="1" dirty="0">
                <a:solidFill>
                  <a:prstClr val="white"/>
                </a:solidFill>
              </a:rPr>
              <a:t> </a:t>
            </a:r>
            <a:r>
              <a:rPr lang="ru-RU" b="1" dirty="0" err="1">
                <a:solidFill>
                  <a:prstClr val="white"/>
                </a:solidFill>
              </a:rPr>
              <a:t>виростів</a:t>
            </a:r>
            <a:r>
              <a:rPr lang="ru-RU" b="1" dirty="0">
                <a:solidFill>
                  <a:prstClr val="white"/>
                </a:solidFill>
              </a:rPr>
              <a:t>, </a:t>
            </a:r>
            <a:r>
              <a:rPr lang="ru-RU" b="1" dirty="0" err="1">
                <a:solidFill>
                  <a:prstClr val="white"/>
                </a:solidFill>
              </a:rPr>
              <a:t>шипів</a:t>
            </a:r>
            <a:r>
              <a:rPr lang="ru-RU" b="1" dirty="0">
                <a:solidFill>
                  <a:prstClr val="white"/>
                </a:solidFill>
              </a:rPr>
              <a:t>, </a:t>
            </a:r>
            <a:r>
              <a:rPr lang="ru-RU" b="1" dirty="0" err="1">
                <a:solidFill>
                  <a:prstClr val="white"/>
                </a:solidFill>
              </a:rPr>
              <a:t>придатків</a:t>
            </a:r>
            <a:r>
              <a:rPr lang="ru-RU" b="1" dirty="0">
                <a:solidFill>
                  <a:prstClr val="white"/>
                </a:solidFill>
              </a:rPr>
              <a:t>; </a:t>
            </a:r>
            <a:r>
              <a:rPr lang="ru-RU" b="1" dirty="0" err="1">
                <a:solidFill>
                  <a:prstClr val="white"/>
                </a:solidFill>
              </a:rPr>
              <a:t>тіло</a:t>
            </a:r>
            <a:r>
              <a:rPr lang="ru-RU" b="1" dirty="0">
                <a:solidFill>
                  <a:prstClr val="white"/>
                </a:solidFill>
              </a:rPr>
              <a:t> </a:t>
            </a:r>
            <a:r>
              <a:rPr lang="ru-RU" b="1" dirty="0" err="1">
                <a:solidFill>
                  <a:prstClr val="white"/>
                </a:solidFill>
              </a:rPr>
              <a:t>ущільнюється</a:t>
            </a:r>
            <a:r>
              <a:rPr lang="ru-RU" b="1" dirty="0">
                <a:solidFill>
                  <a:prstClr val="white"/>
                </a:solidFill>
              </a:rPr>
              <a:t>, </a:t>
            </a:r>
            <a:r>
              <a:rPr lang="ru-RU" b="1" dirty="0" err="1">
                <a:solidFill>
                  <a:prstClr val="white"/>
                </a:solidFill>
              </a:rPr>
              <a:t>відбувається</a:t>
            </a:r>
            <a:r>
              <a:rPr lang="ru-RU" b="1" dirty="0">
                <a:solidFill>
                  <a:prstClr val="white"/>
                </a:solidFill>
              </a:rPr>
              <a:t> </a:t>
            </a:r>
            <a:r>
              <a:rPr lang="ru-RU" b="1" dirty="0" err="1">
                <a:solidFill>
                  <a:prstClr val="white"/>
                </a:solidFill>
              </a:rPr>
              <a:t>редукція</a:t>
            </a:r>
            <a:r>
              <a:rPr lang="ru-RU" b="1" dirty="0">
                <a:solidFill>
                  <a:prstClr val="white"/>
                </a:solidFill>
              </a:rPr>
              <a:t> </a:t>
            </a:r>
            <a:r>
              <a:rPr lang="ru-RU" b="1" dirty="0" err="1">
                <a:solidFill>
                  <a:prstClr val="white"/>
                </a:solidFill>
              </a:rPr>
              <a:t>скелетних</a:t>
            </a:r>
            <a:r>
              <a:rPr lang="ru-RU" b="1" dirty="0">
                <a:solidFill>
                  <a:prstClr val="white"/>
                </a:solidFill>
              </a:rPr>
              <a:t> </a:t>
            </a:r>
            <a:r>
              <a:rPr lang="ru-RU" b="1" dirty="0" err="1">
                <a:solidFill>
                  <a:prstClr val="white"/>
                </a:solidFill>
              </a:rPr>
              <a:t>органів</a:t>
            </a:r>
            <a:r>
              <a:rPr lang="ru-RU" b="1" dirty="0">
                <a:solidFill>
                  <a:prstClr val="white"/>
                </a:solidFill>
              </a:rPr>
              <a:t>. 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502171" y="4464567"/>
            <a:ext cx="501134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prstClr val="white"/>
                </a:solidFill>
              </a:rPr>
              <a:t>7. </a:t>
            </a:r>
            <a:r>
              <a:rPr lang="ru-RU" b="1" dirty="0" err="1" smtClean="0">
                <a:solidFill>
                  <a:prstClr val="white"/>
                </a:solidFill>
              </a:rPr>
              <a:t>Різні</a:t>
            </a:r>
            <a:r>
              <a:rPr lang="ru-RU" b="1" dirty="0" smtClean="0">
                <a:solidFill>
                  <a:prstClr val="white"/>
                </a:solidFill>
              </a:rPr>
              <a:t> </a:t>
            </a:r>
            <a:r>
              <a:rPr lang="ru-RU" b="1" dirty="0" err="1">
                <a:solidFill>
                  <a:prstClr val="white"/>
                </a:solidFill>
              </a:rPr>
              <a:t>способи</a:t>
            </a:r>
            <a:r>
              <a:rPr lang="ru-RU" b="1" dirty="0">
                <a:solidFill>
                  <a:prstClr val="white"/>
                </a:solidFill>
              </a:rPr>
              <a:t> </a:t>
            </a:r>
            <a:r>
              <a:rPr lang="ru-RU" b="1" dirty="0" err="1">
                <a:solidFill>
                  <a:prstClr val="white"/>
                </a:solidFill>
              </a:rPr>
              <a:t>пересування</a:t>
            </a:r>
            <a:r>
              <a:rPr lang="ru-RU" b="1" dirty="0">
                <a:solidFill>
                  <a:prstClr val="white"/>
                </a:solidFill>
              </a:rPr>
              <a:t>: </a:t>
            </a:r>
            <a:r>
              <a:rPr lang="ru-RU" b="1" dirty="0" err="1">
                <a:solidFill>
                  <a:prstClr val="white"/>
                </a:solidFill>
              </a:rPr>
              <a:t>згинання</a:t>
            </a:r>
            <a:r>
              <a:rPr lang="ru-RU" b="1" dirty="0">
                <a:solidFill>
                  <a:prstClr val="white"/>
                </a:solidFill>
              </a:rPr>
              <a:t> </a:t>
            </a:r>
            <a:r>
              <a:rPr lang="ru-RU" b="1" dirty="0" err="1">
                <a:solidFill>
                  <a:prstClr val="white"/>
                </a:solidFill>
              </a:rPr>
              <a:t>тіла</a:t>
            </a:r>
            <a:r>
              <a:rPr lang="ru-RU" b="1" dirty="0">
                <a:solidFill>
                  <a:prstClr val="white"/>
                </a:solidFill>
              </a:rPr>
              <a:t>, за </a:t>
            </a:r>
            <a:r>
              <a:rPr lang="ru-RU" b="1" dirty="0" err="1">
                <a:solidFill>
                  <a:prstClr val="white"/>
                </a:solidFill>
              </a:rPr>
              <a:t>допомогою</a:t>
            </a:r>
            <a:r>
              <a:rPr lang="ru-RU" b="1" dirty="0">
                <a:solidFill>
                  <a:prstClr val="white"/>
                </a:solidFill>
              </a:rPr>
              <a:t> </a:t>
            </a:r>
            <a:r>
              <a:rPr lang="ru-RU" b="1" dirty="0" err="1">
                <a:solidFill>
                  <a:prstClr val="white"/>
                </a:solidFill>
              </a:rPr>
              <a:t>джгутиків</a:t>
            </a:r>
            <a:r>
              <a:rPr lang="ru-RU" b="1" dirty="0">
                <a:solidFill>
                  <a:prstClr val="white"/>
                </a:solidFill>
              </a:rPr>
              <a:t>, </a:t>
            </a:r>
            <a:r>
              <a:rPr lang="ru-RU" b="1" dirty="0" err="1">
                <a:solidFill>
                  <a:prstClr val="white"/>
                </a:solidFill>
              </a:rPr>
              <a:t>війок</a:t>
            </a:r>
            <a:r>
              <a:rPr lang="ru-RU" b="1" dirty="0">
                <a:solidFill>
                  <a:prstClr val="white"/>
                </a:solidFill>
              </a:rPr>
              <a:t>, </a:t>
            </a:r>
            <a:r>
              <a:rPr lang="ru-RU" b="1" dirty="0" err="1">
                <a:solidFill>
                  <a:prstClr val="white"/>
                </a:solidFill>
              </a:rPr>
              <a:t>реактивний</a:t>
            </a:r>
            <a:r>
              <a:rPr lang="ru-RU" b="1" dirty="0">
                <a:solidFill>
                  <a:prstClr val="white"/>
                </a:solidFill>
              </a:rPr>
              <a:t> </a:t>
            </a:r>
            <a:r>
              <a:rPr lang="ru-RU" b="1" dirty="0" err="1">
                <a:solidFill>
                  <a:prstClr val="white"/>
                </a:solidFill>
              </a:rPr>
              <a:t>спосіб</a:t>
            </a:r>
            <a:r>
              <a:rPr lang="ru-RU" b="1" dirty="0">
                <a:solidFill>
                  <a:prstClr val="white"/>
                </a:solidFill>
              </a:rPr>
              <a:t> </a:t>
            </a:r>
            <a:r>
              <a:rPr lang="ru-RU" b="1" dirty="0" err="1">
                <a:solidFill>
                  <a:prstClr val="white"/>
                </a:solidFill>
              </a:rPr>
              <a:t>пересування</a:t>
            </a:r>
            <a:r>
              <a:rPr lang="ru-RU" b="1" dirty="0">
                <a:solidFill>
                  <a:prstClr val="white"/>
                </a:solidFill>
              </a:rPr>
              <a:t> 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348674" y="5502716"/>
            <a:ext cx="524353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 smtClean="0">
                <a:solidFill>
                  <a:prstClr val="white"/>
                </a:solidFill>
              </a:rPr>
              <a:t>8. У </a:t>
            </a:r>
            <a:r>
              <a:rPr lang="ru-RU" b="1" dirty="0" err="1">
                <a:solidFill>
                  <a:prstClr val="white"/>
                </a:solidFill>
              </a:rPr>
              <a:t>придонних</a:t>
            </a:r>
            <a:r>
              <a:rPr lang="ru-RU" b="1" dirty="0">
                <a:solidFill>
                  <a:prstClr val="white"/>
                </a:solidFill>
              </a:rPr>
              <a:t> </a:t>
            </a:r>
            <a:r>
              <a:rPr lang="ru-RU" b="1" dirty="0" err="1">
                <a:solidFill>
                  <a:prstClr val="white"/>
                </a:solidFill>
              </a:rPr>
              <a:t>тварин</a:t>
            </a:r>
            <a:r>
              <a:rPr lang="ru-RU" b="1" dirty="0">
                <a:solidFill>
                  <a:prstClr val="white"/>
                </a:solidFill>
              </a:rPr>
              <a:t> </a:t>
            </a:r>
            <a:r>
              <a:rPr lang="ru-RU" b="1" dirty="0" err="1">
                <a:solidFill>
                  <a:prstClr val="white"/>
                </a:solidFill>
              </a:rPr>
              <a:t>зникає</a:t>
            </a:r>
            <a:r>
              <a:rPr lang="ru-RU" b="1" dirty="0">
                <a:solidFill>
                  <a:prstClr val="white"/>
                </a:solidFill>
              </a:rPr>
              <a:t> </a:t>
            </a:r>
            <a:r>
              <a:rPr lang="ru-RU" b="1" dirty="0" err="1">
                <a:solidFill>
                  <a:prstClr val="white"/>
                </a:solidFill>
              </a:rPr>
              <a:t>або</a:t>
            </a:r>
            <a:r>
              <a:rPr lang="ru-RU" b="1" dirty="0">
                <a:solidFill>
                  <a:prstClr val="white"/>
                </a:solidFill>
              </a:rPr>
              <a:t> слабо </a:t>
            </a:r>
            <a:r>
              <a:rPr lang="ru-RU" b="1" dirty="0" err="1">
                <a:solidFill>
                  <a:prstClr val="white"/>
                </a:solidFill>
              </a:rPr>
              <a:t>розвинений</a:t>
            </a:r>
            <a:r>
              <a:rPr lang="ru-RU" b="1" dirty="0">
                <a:solidFill>
                  <a:prstClr val="white"/>
                </a:solidFill>
              </a:rPr>
              <a:t> скелет, </a:t>
            </a:r>
            <a:r>
              <a:rPr lang="ru-RU" b="1" dirty="0" err="1">
                <a:solidFill>
                  <a:prstClr val="white"/>
                </a:solidFill>
              </a:rPr>
              <a:t>збільшуються</a:t>
            </a:r>
            <a:r>
              <a:rPr lang="ru-RU" b="1" dirty="0">
                <a:solidFill>
                  <a:prstClr val="white"/>
                </a:solidFill>
              </a:rPr>
              <a:t> </a:t>
            </a:r>
            <a:r>
              <a:rPr lang="ru-RU" b="1" dirty="0" err="1">
                <a:solidFill>
                  <a:prstClr val="white"/>
                </a:solidFill>
              </a:rPr>
              <a:t>розміри</a:t>
            </a:r>
            <a:r>
              <a:rPr lang="ru-RU" b="1" dirty="0">
                <a:solidFill>
                  <a:prstClr val="white"/>
                </a:solidFill>
              </a:rPr>
              <a:t> </a:t>
            </a:r>
            <a:r>
              <a:rPr lang="ru-RU" b="1" dirty="0" err="1">
                <a:solidFill>
                  <a:prstClr val="white"/>
                </a:solidFill>
              </a:rPr>
              <a:t>тіла</a:t>
            </a:r>
            <a:r>
              <a:rPr lang="ru-RU" b="1" dirty="0">
                <a:solidFill>
                  <a:prstClr val="white"/>
                </a:solidFill>
              </a:rPr>
              <a:t>, </a:t>
            </a:r>
            <a:r>
              <a:rPr lang="ru-RU" b="1" dirty="0" err="1">
                <a:solidFill>
                  <a:prstClr val="white"/>
                </a:solidFill>
              </a:rPr>
              <a:t>звичайна</a:t>
            </a:r>
            <a:r>
              <a:rPr lang="ru-RU" b="1" dirty="0">
                <a:solidFill>
                  <a:prstClr val="white"/>
                </a:solidFill>
              </a:rPr>
              <a:t> </a:t>
            </a:r>
            <a:r>
              <a:rPr lang="ru-RU" b="1" dirty="0" err="1">
                <a:solidFill>
                  <a:prstClr val="white"/>
                </a:solidFill>
              </a:rPr>
              <a:t>редукція</a:t>
            </a:r>
            <a:r>
              <a:rPr lang="ru-RU" b="1" dirty="0">
                <a:solidFill>
                  <a:prstClr val="white"/>
                </a:solidFill>
              </a:rPr>
              <a:t> </a:t>
            </a:r>
            <a:r>
              <a:rPr lang="ru-RU" b="1" dirty="0" err="1">
                <a:solidFill>
                  <a:prstClr val="white"/>
                </a:solidFill>
              </a:rPr>
              <a:t>зору</a:t>
            </a:r>
            <a:r>
              <a:rPr lang="ru-RU" b="1" dirty="0">
                <a:solidFill>
                  <a:prstClr val="white"/>
                </a:solidFill>
              </a:rPr>
              <a:t>, </a:t>
            </a:r>
            <a:r>
              <a:rPr lang="ru-RU" b="1" dirty="0" err="1">
                <a:solidFill>
                  <a:prstClr val="white"/>
                </a:solidFill>
              </a:rPr>
              <a:t>розвиток</a:t>
            </a:r>
            <a:r>
              <a:rPr lang="ru-RU" b="1" dirty="0">
                <a:solidFill>
                  <a:prstClr val="white"/>
                </a:solidFill>
              </a:rPr>
              <a:t> </a:t>
            </a:r>
            <a:r>
              <a:rPr lang="ru-RU" b="1" dirty="0" err="1">
                <a:solidFill>
                  <a:prstClr val="white"/>
                </a:solidFill>
              </a:rPr>
              <a:t>дотикальних</a:t>
            </a:r>
            <a:r>
              <a:rPr lang="ru-RU" b="1" dirty="0">
                <a:solidFill>
                  <a:prstClr val="white"/>
                </a:solidFill>
              </a:rPr>
              <a:t> </a:t>
            </a:r>
            <a:r>
              <a:rPr lang="ru-RU" b="1" dirty="0" err="1">
                <a:solidFill>
                  <a:prstClr val="white"/>
                </a:solidFill>
              </a:rPr>
              <a:t>органів</a:t>
            </a:r>
            <a:r>
              <a:rPr lang="ru-RU" b="1" dirty="0" smtClean="0">
                <a:solidFill>
                  <a:prstClr val="white"/>
                </a:solidFill>
              </a:rPr>
              <a:t>.</a:t>
            </a:r>
            <a:endParaRPr lang="ru-RU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881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5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5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5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0"/>
                            </p:stCondLst>
                            <p:childTnLst>
                              <p:par>
                                <p:cTn id="26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5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0"/>
                            </p:stCondLst>
                            <p:childTnLst>
                              <p:par>
                                <p:cTn id="33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5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2500"/>
                            </p:stCondLst>
                            <p:childTnLst>
                              <p:par>
                                <p:cTn id="40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5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0"/>
                            </p:stCondLst>
                            <p:childTnLst>
                              <p:par>
                                <p:cTn id="47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5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7500"/>
                            </p:stCondLst>
                            <p:childTnLst>
                              <p:par>
                                <p:cTn id="54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5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5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9" grpId="0"/>
      <p:bldP spid="10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8828"/>
            <a:ext cx="8229600" cy="994122"/>
          </a:xfrm>
        </p:spPr>
        <p:txBody>
          <a:bodyPr/>
          <a:lstStyle/>
          <a:p>
            <a:r>
              <a:rPr lang="uk-UA" dirty="0" smtClean="0">
                <a:solidFill>
                  <a:schemeClr val="bg1"/>
                </a:solidFill>
              </a:rPr>
              <a:t>Температура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052736"/>
            <a:ext cx="56166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Діапазон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значень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температури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води в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Світовому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океані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становить 38 ° (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-2 до +36 ° С), у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прісних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водоймах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- 26 ° (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-0,9 до +25 ° С). З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глибиною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температура води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різко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падає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76066" y="3717032"/>
            <a:ext cx="62646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океанах, де вода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дуже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прозора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на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глибину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140 м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проникає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1%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світлової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радіації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а в невеликих озерах на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глибині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 м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проникає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всього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лише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десяті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частки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відсотка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267744" y="2474412"/>
            <a:ext cx="64087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Інтенсивність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світла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воді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сильно ослаблена через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його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відображення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поверхнею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поглинання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самою водою.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сильно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позначається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розвитку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фотосинтезуючих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рослин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483768" y="4869160"/>
            <a:ext cx="61926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недоліку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світла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рослини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пристосувалися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розвитком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хроматофорів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великих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розмірів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забезпечують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низьку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точку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компенсації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фотосинтезу, а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також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збільшенням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площі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асиміляційних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органів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pic>
        <p:nvPicPr>
          <p:cNvPr id="3074" name="Picture 2" descr="Teplovaya_karta_Zeml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82" y="998940"/>
            <a:ext cx="8256374" cy="54607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2154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5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25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25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25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25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25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Екологічні</a:t>
            </a:r>
            <a:r>
              <a:rPr lang="ru-RU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групи</a:t>
            </a:r>
            <a:r>
              <a:rPr lang="ru-RU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гідробіонтів</a:t>
            </a:r>
            <a:endParaRPr lang="ru-RU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0007-007-Vodnaja-sre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00808"/>
            <a:ext cx="8246500" cy="473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2781197" y="3212976"/>
            <a:ext cx="3619194" cy="150361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Нектон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071597" y="5085184"/>
            <a:ext cx="3619194" cy="150361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Бентос</a:t>
            </a:r>
            <a:endParaRPr lang="ru-RU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07504" y="1371606"/>
            <a:ext cx="3619194" cy="150361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Планктон</a:t>
            </a:r>
            <a:endParaRPr lang="ru-RU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558140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30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3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Планктон</a:t>
            </a:r>
            <a:endParaRPr lang="ru-RU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00505" y="2595182"/>
            <a:ext cx="238046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Нейстон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07904" y="3445099"/>
            <a:ext cx="19762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Плейстон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940152" y="2595182"/>
            <a:ext cx="23454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 err="1" smtClean="0"/>
              <a:t>Перифітон</a:t>
            </a:r>
            <a:endParaRPr lang="ru-RU" sz="3200" dirty="0"/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2267744" y="1340768"/>
            <a:ext cx="1008112" cy="1140676"/>
          </a:xfrm>
          <a:prstGeom prst="straightConnector1">
            <a:avLst/>
          </a:prstGeom>
          <a:ln w="41275" cmpd="thickThin">
            <a:solidFill>
              <a:schemeClr val="bg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H="1">
            <a:off x="4572000" y="1911106"/>
            <a:ext cx="1" cy="1368152"/>
          </a:xfrm>
          <a:prstGeom prst="straightConnector1">
            <a:avLst/>
          </a:prstGeom>
          <a:ln w="41275" cmpd="thickThin">
            <a:solidFill>
              <a:schemeClr val="bg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5796136" y="1340768"/>
            <a:ext cx="792088" cy="1140676"/>
          </a:xfrm>
          <a:prstGeom prst="straightConnector1">
            <a:avLst/>
          </a:prstGeom>
          <a:ln w="41275" cmpd="thickThin">
            <a:solidFill>
              <a:schemeClr val="bg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194758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0002-002-K-prostejshim-otnosjat-zhivotnykh-sostojaschikh-iz-odnoj-ili-neskolkik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469" y="188640"/>
            <a:ext cx="8107796" cy="640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6796" dir="1593903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6158288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90</TotalTime>
  <Words>664</Words>
  <Application>Microsoft Office PowerPoint</Application>
  <PresentationFormat>Экран (4:3)</PresentationFormat>
  <Paragraphs>48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Апекс</vt:lpstr>
      <vt:lpstr>Водне середовище існування </vt:lpstr>
      <vt:lpstr>Вода є найпоширенішим мінералом</vt:lpstr>
      <vt:lpstr>Основні властивості водного середовища</vt:lpstr>
      <vt:lpstr>Щільність води</vt:lpstr>
      <vt:lpstr>Пристосування гідробіонтів до високої щільності води</vt:lpstr>
      <vt:lpstr>Температура</vt:lpstr>
      <vt:lpstr>Екологічні групи гідробіонтів</vt:lpstr>
      <vt:lpstr>Планктон</vt:lpstr>
      <vt:lpstr>Презентация PowerPoint</vt:lpstr>
      <vt:lpstr>Презентация PowerPoint</vt:lpstr>
      <vt:lpstr>Нектон </vt:lpstr>
      <vt:lpstr>Бентос </vt:lpstr>
      <vt:lpstr>Які пристосування гідробіонтів до рухливості води?</vt:lpstr>
      <vt:lpstr>Які пристосування гідробіонтів до солоності води?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Водне середовище існування</dc:title>
  <dc:creator>Fox</dc:creator>
  <cp:lastModifiedBy>Fox</cp:lastModifiedBy>
  <cp:revision>8</cp:revision>
  <dcterms:created xsi:type="dcterms:W3CDTF">2013-11-06T13:44:49Z</dcterms:created>
  <dcterms:modified xsi:type="dcterms:W3CDTF">2013-11-06T15:15:27Z</dcterms:modified>
</cp:coreProperties>
</file>