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66FF"/>
    <a:srgbClr val="00FF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000292" cy="1020134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Австралія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Океанія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885828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— </a:t>
            </a:r>
            <a:r>
              <a:rPr lang="ru-RU" sz="2800" dirty="0" err="1" smtClean="0">
                <a:solidFill>
                  <a:srgbClr val="FF0000"/>
                </a:solidFill>
              </a:rPr>
              <a:t>це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частина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світу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що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складається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</a:t>
            </a:r>
            <a:r>
              <a:rPr lang="ru-RU" sz="2800" dirty="0" smtClean="0">
                <a:solidFill>
                  <a:srgbClr val="FF0000"/>
                </a:solidFill>
              </a:rPr>
              <a:t> материка </a:t>
            </a:r>
            <a:r>
              <a:rPr lang="ru-RU" sz="2800" dirty="0" err="1" smtClean="0">
                <a:solidFill>
                  <a:srgbClr val="FF0000"/>
                </a:solidFill>
              </a:rPr>
              <a:t>Австралія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островів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що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прилягають</a:t>
            </a:r>
            <a:r>
              <a:rPr lang="ru-RU" sz="2800" dirty="0" smtClean="0">
                <a:solidFill>
                  <a:srgbClr val="FF0000"/>
                </a:solidFill>
              </a:rPr>
              <a:t> до </a:t>
            </a:r>
            <a:r>
              <a:rPr lang="ru-RU" sz="2800" dirty="0" err="1" smtClean="0">
                <a:solidFill>
                  <a:srgbClr val="FF0000"/>
                </a:solidFill>
              </a:rPr>
              <a:t>Австралії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островів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які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входять</a:t>
            </a:r>
            <a:r>
              <a:rPr lang="ru-RU" sz="2800" dirty="0" smtClean="0">
                <a:solidFill>
                  <a:srgbClr val="FF0000"/>
                </a:solidFill>
              </a:rPr>
              <a:t> у </a:t>
            </a:r>
            <a:r>
              <a:rPr lang="ru-RU" sz="2800" dirty="0" err="1" smtClean="0">
                <a:solidFill>
                  <a:srgbClr val="FF0000"/>
                </a:solidFill>
              </a:rPr>
              <a:t>Океанію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r>
              <a:rPr lang="ru-RU" sz="2800" dirty="0" err="1" smtClean="0">
                <a:solidFill>
                  <a:srgbClr val="FF0000"/>
                </a:solidFill>
              </a:rPr>
              <a:t>які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входять</a:t>
            </a:r>
            <a:r>
              <a:rPr lang="ru-RU" sz="2800" dirty="0" smtClean="0">
                <a:solidFill>
                  <a:srgbClr val="FF0000"/>
                </a:solidFill>
              </a:rPr>
              <a:t> у </a:t>
            </a:r>
            <a:r>
              <a:rPr lang="ru-RU" sz="2800" dirty="0" err="1" smtClean="0">
                <a:solidFill>
                  <a:srgbClr val="FF0000"/>
                </a:solidFill>
              </a:rPr>
              <a:t>Океанію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User\Рабочий стол\800px-LocationOcean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7783513" cy="395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• </a:t>
            </a:r>
            <a:r>
              <a:rPr lang="ru-RU" sz="3600" dirty="0" smtClean="0">
                <a:solidFill>
                  <a:srgbClr val="0066FF"/>
                </a:solidFill>
              </a:rPr>
              <a:t>При </a:t>
            </a:r>
            <a:r>
              <a:rPr lang="ru-RU" sz="3600" dirty="0" err="1" smtClean="0">
                <a:solidFill>
                  <a:srgbClr val="0066FF"/>
                </a:solidFill>
              </a:rPr>
              <a:t>виділенні</a:t>
            </a:r>
            <a:r>
              <a:rPr lang="ru-RU" sz="3600" dirty="0" smtClean="0">
                <a:solidFill>
                  <a:srgbClr val="0066FF"/>
                </a:solidFill>
              </a:rPr>
              <a:t> </a:t>
            </a:r>
            <a:r>
              <a:rPr lang="ru-RU" sz="3600" dirty="0" err="1" smtClean="0">
                <a:solidFill>
                  <a:srgbClr val="0066FF"/>
                </a:solidFill>
              </a:rPr>
              <a:t>частин</a:t>
            </a:r>
            <a:r>
              <a:rPr lang="ru-RU" sz="3600" dirty="0" smtClean="0">
                <a:solidFill>
                  <a:srgbClr val="0066FF"/>
                </a:solidFill>
              </a:rPr>
              <a:t> </a:t>
            </a:r>
            <a:r>
              <a:rPr lang="ru-RU" sz="3600" dirty="0" err="1" smtClean="0">
                <a:solidFill>
                  <a:srgbClr val="0066FF"/>
                </a:solidFill>
              </a:rPr>
              <a:t>світу</a:t>
            </a:r>
            <a:r>
              <a:rPr lang="ru-RU" sz="3600" dirty="0" smtClean="0">
                <a:solidFill>
                  <a:srgbClr val="0066FF"/>
                </a:solidFill>
              </a:rPr>
              <a:t> до </a:t>
            </a:r>
            <a:r>
              <a:rPr lang="ru-RU" sz="3600" dirty="0" err="1" smtClean="0">
                <a:solidFill>
                  <a:srgbClr val="0066FF"/>
                </a:solidFill>
              </a:rPr>
              <a:t>Австралії</a:t>
            </a:r>
            <a:r>
              <a:rPr lang="ru-RU" sz="3600" dirty="0" smtClean="0">
                <a:solidFill>
                  <a:srgbClr val="0066FF"/>
                </a:solidFill>
              </a:rPr>
              <a:t> </a:t>
            </a:r>
            <a:r>
              <a:rPr lang="ru-RU" sz="3600" dirty="0" err="1" smtClean="0">
                <a:solidFill>
                  <a:srgbClr val="0066FF"/>
                </a:solidFill>
              </a:rPr>
              <a:t>традиційно</a:t>
            </a:r>
            <a:r>
              <a:rPr lang="ru-RU" sz="3600" dirty="0" smtClean="0">
                <a:solidFill>
                  <a:srgbClr val="0066FF"/>
                </a:solidFill>
              </a:rPr>
              <a:t> </a:t>
            </a:r>
            <a:r>
              <a:rPr lang="ru-RU" sz="3600" dirty="0" err="1" smtClean="0">
                <a:solidFill>
                  <a:srgbClr val="0066FF"/>
                </a:solidFill>
              </a:rPr>
              <a:t>відносять</a:t>
            </a:r>
            <a:r>
              <a:rPr lang="ru-RU" sz="3600" dirty="0" smtClean="0">
                <a:solidFill>
                  <a:srgbClr val="0066FF"/>
                </a:solidFill>
              </a:rPr>
              <a:t> </a:t>
            </a:r>
            <a:r>
              <a:rPr lang="ru-RU" sz="3600" dirty="0" err="1" smtClean="0">
                <a:solidFill>
                  <a:srgbClr val="0066FF"/>
                </a:solidFill>
              </a:rPr>
              <a:t>і</a:t>
            </a:r>
            <a:r>
              <a:rPr lang="ru-RU" sz="3600" dirty="0" smtClean="0">
                <a:solidFill>
                  <a:srgbClr val="0066FF"/>
                </a:solidFill>
              </a:rPr>
              <a:t> </a:t>
            </a:r>
            <a:r>
              <a:rPr lang="ru-RU" sz="3600" dirty="0" err="1" smtClean="0">
                <a:solidFill>
                  <a:srgbClr val="0066FF"/>
                </a:solidFill>
              </a:rPr>
              <a:t>Океанію</a:t>
            </a:r>
            <a:r>
              <a:rPr lang="ru-RU" sz="3600" dirty="0" smtClean="0">
                <a:solidFill>
                  <a:srgbClr val="0066FF"/>
                </a:solidFill>
              </a:rPr>
              <a:t>.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4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Загальна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площа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її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суші</a:t>
            </a:r>
            <a:r>
              <a:rPr lang="ru-RU" sz="2800" dirty="0" smtClean="0">
                <a:solidFill>
                  <a:srgbClr val="FF0000"/>
                </a:solidFill>
              </a:rPr>
              <a:t> - 1,2 млн. км2.</a:t>
            </a:r>
          </a:p>
          <a:p>
            <a:r>
              <a:rPr lang="ru-RU" sz="2800" dirty="0" err="1" smtClean="0">
                <a:solidFill>
                  <a:srgbClr val="FFFF00"/>
                </a:solidFill>
              </a:rPr>
              <a:t>Населення</a:t>
            </a:r>
            <a:r>
              <a:rPr lang="ru-RU" sz="2800" dirty="0" smtClean="0">
                <a:solidFill>
                  <a:srgbClr val="FFFF00"/>
                </a:solidFill>
              </a:rPr>
              <a:t> - </a:t>
            </a:r>
            <a:r>
              <a:rPr lang="ru-RU" sz="2800" dirty="0" err="1" smtClean="0">
                <a:solidFill>
                  <a:srgbClr val="FFFF00"/>
                </a:solidFill>
              </a:rPr>
              <a:t>близько</a:t>
            </a:r>
            <a:r>
              <a:rPr lang="ru-RU" sz="2800" dirty="0" smtClean="0">
                <a:solidFill>
                  <a:srgbClr val="FFFF00"/>
                </a:solidFill>
              </a:rPr>
              <a:t> 18 млн. </a:t>
            </a:r>
            <a:r>
              <a:rPr lang="ru-RU" sz="2800" dirty="0" err="1" smtClean="0">
                <a:solidFill>
                  <a:srgbClr val="FFFF00"/>
                </a:solidFill>
              </a:rPr>
              <a:t>чоловік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400" dirty="0" err="1" smtClean="0">
                <a:solidFill>
                  <a:srgbClr val="00FF00"/>
                </a:solidFill>
              </a:rPr>
              <a:t>Океанія</a:t>
            </a:r>
            <a:r>
              <a:rPr lang="ru-RU" sz="2400" dirty="0" smtClean="0">
                <a:solidFill>
                  <a:srgbClr val="00FF00"/>
                </a:solidFill>
              </a:rPr>
              <a:t> - </a:t>
            </a:r>
            <a:r>
              <a:rPr lang="ru-RU" sz="2400" dirty="0" err="1" smtClean="0">
                <a:solidFill>
                  <a:srgbClr val="00FF00"/>
                </a:solidFill>
              </a:rPr>
              <a:t>це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найбільше</a:t>
            </a:r>
            <a:r>
              <a:rPr lang="ru-RU" sz="2400" dirty="0" smtClean="0">
                <a:solidFill>
                  <a:srgbClr val="00FF00"/>
                </a:solidFill>
              </a:rPr>
              <a:t> у </a:t>
            </a:r>
            <a:r>
              <a:rPr lang="ru-RU" sz="2400" dirty="0" err="1" smtClean="0">
                <a:solidFill>
                  <a:srgbClr val="00FF00"/>
                </a:solidFill>
              </a:rPr>
              <a:t>світі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скупчення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островів</a:t>
            </a:r>
            <a:r>
              <a:rPr lang="ru-RU" sz="2400" dirty="0" smtClean="0">
                <a:solidFill>
                  <a:srgbClr val="00FF00"/>
                </a:solidFill>
              </a:rPr>
              <a:t> (</a:t>
            </a:r>
            <a:r>
              <a:rPr lang="ru-RU" sz="2400" dirty="0" err="1" smtClean="0">
                <a:solidFill>
                  <a:srgbClr val="00FF00"/>
                </a:solidFill>
              </a:rPr>
              <a:t>близько</a:t>
            </a:r>
            <a:r>
              <a:rPr lang="ru-RU" sz="2400" dirty="0" smtClean="0">
                <a:solidFill>
                  <a:srgbClr val="00FF00"/>
                </a:solidFill>
              </a:rPr>
              <a:t> 10 тис.) у </a:t>
            </a:r>
            <a:r>
              <a:rPr lang="ru-RU" sz="2400" dirty="0" err="1" smtClean="0">
                <a:solidFill>
                  <a:srgbClr val="00FF00"/>
                </a:solidFill>
              </a:rPr>
              <a:t>центральній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і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західній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частинах</a:t>
            </a:r>
            <a:r>
              <a:rPr lang="ru-RU" sz="2400" dirty="0" smtClean="0">
                <a:solidFill>
                  <a:srgbClr val="00FF00"/>
                </a:solidFill>
              </a:rPr>
              <a:t> Тихого океану. </a:t>
            </a:r>
            <a:r>
              <a:rPr lang="ru-RU" sz="2400" dirty="0" err="1" smtClean="0">
                <a:solidFill>
                  <a:srgbClr val="00FF00"/>
                </a:solidFill>
              </a:rPr>
              <a:t>Острови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розташовані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між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субтропічними</a:t>
            </a:r>
            <a:r>
              <a:rPr lang="ru-RU" sz="2400" dirty="0" smtClean="0">
                <a:solidFill>
                  <a:srgbClr val="00FF00"/>
                </a:solidFill>
              </a:rPr>
              <a:t> широтами </a:t>
            </a:r>
            <a:r>
              <a:rPr lang="ru-RU" sz="2400" dirty="0" err="1" smtClean="0">
                <a:solidFill>
                  <a:srgbClr val="00FF00"/>
                </a:solidFill>
              </a:rPr>
              <a:t>північної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півкулі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і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помірними</a:t>
            </a:r>
            <a:r>
              <a:rPr lang="ru-RU" sz="2400" dirty="0" smtClean="0">
                <a:solidFill>
                  <a:srgbClr val="00FF00"/>
                </a:solidFill>
              </a:rPr>
              <a:t> - </a:t>
            </a:r>
            <a:r>
              <a:rPr lang="ru-RU" sz="2400" dirty="0" err="1" smtClean="0">
                <a:solidFill>
                  <a:srgbClr val="00FF00"/>
                </a:solidFill>
              </a:rPr>
              <a:t>південного</a:t>
            </a:r>
            <a:r>
              <a:rPr lang="ru-RU" sz="2400" dirty="0" smtClean="0">
                <a:solidFill>
                  <a:srgbClr val="00FF00"/>
                </a:solidFill>
              </a:rPr>
              <a:t>. </a:t>
            </a:r>
            <a:r>
              <a:rPr lang="ru-RU" sz="2400" dirty="0" err="1" smtClean="0">
                <a:solidFill>
                  <a:srgbClr val="00FF00"/>
                </a:solidFill>
              </a:rPr>
              <a:t>Найбільші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острови</a:t>
            </a:r>
            <a:r>
              <a:rPr lang="ru-RU" sz="2400" dirty="0" smtClean="0">
                <a:solidFill>
                  <a:srgbClr val="00FF00"/>
                </a:solidFill>
              </a:rPr>
              <a:t> в </a:t>
            </a:r>
            <a:r>
              <a:rPr lang="ru-RU" sz="2400" dirty="0" err="1" smtClean="0">
                <a:solidFill>
                  <a:srgbClr val="00FF00"/>
                </a:solidFill>
              </a:rPr>
              <a:t>Океанії</a:t>
            </a:r>
            <a:r>
              <a:rPr lang="ru-RU" sz="2400" dirty="0" smtClean="0">
                <a:solidFill>
                  <a:srgbClr val="00FF00"/>
                </a:solidFill>
              </a:rPr>
              <a:t> - Нова </a:t>
            </a:r>
            <a:r>
              <a:rPr lang="ru-RU" sz="2400" dirty="0" err="1" smtClean="0">
                <a:solidFill>
                  <a:srgbClr val="00FF00"/>
                </a:solidFill>
              </a:rPr>
              <a:t>Гвінея</a:t>
            </a:r>
            <a:r>
              <a:rPr lang="ru-RU" sz="2400" dirty="0" smtClean="0">
                <a:solidFill>
                  <a:srgbClr val="00FF00"/>
                </a:solidFill>
              </a:rPr>
              <a:t> (</a:t>
            </a:r>
            <a:r>
              <a:rPr lang="ru-RU" sz="2400" dirty="0" err="1" smtClean="0">
                <a:solidFill>
                  <a:srgbClr val="00FF00"/>
                </a:solidFill>
              </a:rPr>
              <a:t>його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західна</a:t>
            </a:r>
            <a:r>
              <a:rPr lang="ru-RU" sz="2400" dirty="0" smtClean="0">
                <a:solidFill>
                  <a:srgbClr val="00FF00"/>
                </a:solidFill>
              </a:rPr>
              <a:t> половина - </a:t>
            </a:r>
            <a:r>
              <a:rPr lang="ru-RU" sz="2400" dirty="0" err="1" smtClean="0">
                <a:solidFill>
                  <a:srgbClr val="00FF00"/>
                </a:solidFill>
              </a:rPr>
              <a:t>провінція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Іріан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Джая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належить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Індонезії</a:t>
            </a:r>
            <a:r>
              <a:rPr lang="ru-RU" sz="2400" dirty="0" smtClean="0">
                <a:solidFill>
                  <a:srgbClr val="00FF00"/>
                </a:solidFill>
              </a:rPr>
              <a:t>) </a:t>
            </a:r>
            <a:r>
              <a:rPr lang="ru-RU" sz="2400" dirty="0" err="1" smtClean="0">
                <a:solidFill>
                  <a:srgbClr val="00FF00"/>
                </a:solidFill>
              </a:rPr>
              <a:t>і</a:t>
            </a:r>
            <a:r>
              <a:rPr lang="ru-RU" sz="2400" dirty="0" smtClean="0">
                <a:solidFill>
                  <a:srgbClr val="00FF00"/>
                </a:solidFill>
              </a:rPr>
              <a:t> Нова </a:t>
            </a:r>
            <a:r>
              <a:rPr lang="ru-RU" sz="2400" dirty="0" err="1" smtClean="0">
                <a:solidFill>
                  <a:srgbClr val="00FF00"/>
                </a:solidFill>
              </a:rPr>
              <a:t>Зеландія</a:t>
            </a:r>
            <a:r>
              <a:rPr lang="ru-RU" sz="2400" dirty="0" smtClean="0">
                <a:solidFill>
                  <a:srgbClr val="00FF00"/>
                </a:solidFill>
              </a:rPr>
              <a:t> (</a:t>
            </a:r>
            <a:r>
              <a:rPr lang="ru-RU" sz="2400" dirty="0" err="1" smtClean="0">
                <a:solidFill>
                  <a:srgbClr val="00FF00"/>
                </a:solidFill>
              </a:rPr>
              <a:t>Північний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і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Південний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острови</a:t>
            </a:r>
            <a:r>
              <a:rPr lang="ru-RU" sz="2400" dirty="0" smtClean="0">
                <a:solidFill>
                  <a:srgbClr val="00FF00"/>
                </a:solidFill>
              </a:rPr>
              <a:t>). Вони </a:t>
            </a:r>
            <a:r>
              <a:rPr lang="ru-RU" sz="2400" dirty="0" err="1" smtClean="0">
                <a:solidFill>
                  <a:srgbClr val="00FF00"/>
                </a:solidFill>
              </a:rPr>
              <a:t>займають</a:t>
            </a:r>
            <a:r>
              <a:rPr lang="ru-RU" sz="2400" dirty="0" smtClean="0">
                <a:solidFill>
                  <a:srgbClr val="00FF00"/>
                </a:solidFill>
              </a:rPr>
              <a:t> 80% </a:t>
            </a:r>
            <a:r>
              <a:rPr lang="ru-RU" sz="2400" dirty="0" err="1" smtClean="0">
                <a:solidFill>
                  <a:srgbClr val="00FF00"/>
                </a:solidFill>
              </a:rPr>
              <a:t>території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Океанії</a:t>
            </a:r>
            <a:r>
              <a:rPr lang="ru-RU" sz="2400" dirty="0" smtClean="0">
                <a:solidFill>
                  <a:srgbClr val="00FF00"/>
                </a:solidFill>
              </a:rPr>
              <a:t>. В </a:t>
            </a:r>
            <a:r>
              <a:rPr lang="ru-RU" sz="2400" dirty="0" err="1" smtClean="0">
                <a:solidFill>
                  <a:srgbClr val="00FF00"/>
                </a:solidFill>
              </a:rPr>
              <a:t>Океанії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вчені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виділяють</a:t>
            </a:r>
            <a:r>
              <a:rPr lang="ru-RU" sz="2400" dirty="0" smtClean="0">
                <a:solidFill>
                  <a:srgbClr val="00FF00"/>
                </a:solidFill>
              </a:rPr>
              <a:t> три </a:t>
            </a:r>
            <a:r>
              <a:rPr lang="ru-RU" sz="2400" dirty="0" err="1" smtClean="0">
                <a:solidFill>
                  <a:srgbClr val="00FF00"/>
                </a:solidFill>
              </a:rPr>
              <a:t>великі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групи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островів</a:t>
            </a:r>
            <a:r>
              <a:rPr lang="ru-RU" sz="2400" dirty="0" smtClean="0">
                <a:solidFill>
                  <a:srgbClr val="00FF00"/>
                </a:solidFill>
              </a:rPr>
              <a:t>:''' </a:t>
            </a:r>
            <a:r>
              <a:rPr lang="ru-RU" sz="2400" dirty="0" err="1" smtClean="0">
                <a:solidFill>
                  <a:srgbClr val="00FF00"/>
                </a:solidFill>
              </a:rPr>
              <a:t>Меланезія</a:t>
            </a:r>
            <a:r>
              <a:rPr lang="ru-RU" sz="2400" dirty="0" smtClean="0">
                <a:solidFill>
                  <a:srgbClr val="00FF00"/>
                </a:solidFill>
              </a:rPr>
              <a:t> - </a:t>
            </a:r>
            <a:r>
              <a:rPr lang="ru-RU" sz="2400" dirty="0" err="1" smtClean="0">
                <a:solidFill>
                  <a:srgbClr val="00FF00"/>
                </a:solidFill>
              </a:rPr>
              <a:t>самі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західні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і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великі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острови</a:t>
            </a:r>
            <a:r>
              <a:rPr lang="ru-RU" sz="2400" dirty="0" smtClean="0">
                <a:solidFill>
                  <a:srgbClr val="00FF00"/>
                </a:solidFill>
              </a:rPr>
              <a:t>; </a:t>
            </a:r>
            <a:r>
              <a:rPr lang="ru-RU" sz="2400" dirty="0" err="1" smtClean="0">
                <a:solidFill>
                  <a:srgbClr val="00FF00"/>
                </a:solidFill>
              </a:rPr>
              <a:t>Мікронезія</a:t>
            </a:r>
            <a:r>
              <a:rPr lang="ru-RU" sz="2400" dirty="0" smtClean="0">
                <a:solidFill>
                  <a:srgbClr val="00FF00"/>
                </a:solidFill>
              </a:rPr>
              <a:t> - </a:t>
            </a:r>
            <a:r>
              <a:rPr lang="ru-RU" sz="2400" dirty="0" err="1" smtClean="0">
                <a:solidFill>
                  <a:srgbClr val="00FF00"/>
                </a:solidFill>
              </a:rPr>
              <a:t>дрібні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острови</a:t>
            </a:r>
            <a:r>
              <a:rPr lang="ru-RU" sz="2400" dirty="0" smtClean="0">
                <a:solidFill>
                  <a:srgbClr val="00FF00"/>
                </a:solidFill>
              </a:rPr>
              <a:t> на </a:t>
            </a:r>
            <a:r>
              <a:rPr lang="ru-RU" sz="2400" dirty="0" err="1" smtClean="0">
                <a:solidFill>
                  <a:srgbClr val="00FF00"/>
                </a:solidFill>
              </a:rPr>
              <a:t>північ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від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Меланезії</a:t>
            </a:r>
            <a:r>
              <a:rPr lang="ru-RU" sz="2400" dirty="0" smtClean="0">
                <a:solidFill>
                  <a:srgbClr val="00FF00"/>
                </a:solidFill>
              </a:rPr>
              <a:t>; </a:t>
            </a:r>
            <a:r>
              <a:rPr lang="ru-RU" sz="2400" dirty="0" err="1" smtClean="0">
                <a:solidFill>
                  <a:srgbClr val="00FF00"/>
                </a:solidFill>
              </a:rPr>
              <a:t>Полінезія</a:t>
            </a:r>
            <a:r>
              <a:rPr lang="ru-RU" sz="2400" dirty="0" smtClean="0">
                <a:solidFill>
                  <a:srgbClr val="00FF00"/>
                </a:solidFill>
              </a:rPr>
              <a:t> - </a:t>
            </a:r>
            <a:r>
              <a:rPr lang="ru-RU" sz="2400" dirty="0" err="1" smtClean="0">
                <a:solidFill>
                  <a:srgbClr val="00FF00"/>
                </a:solidFill>
              </a:rPr>
              <a:t>острови</a:t>
            </a:r>
            <a:r>
              <a:rPr lang="ru-RU" sz="2400" dirty="0" smtClean="0">
                <a:solidFill>
                  <a:srgbClr val="00FF00"/>
                </a:solidFill>
              </a:rPr>
              <a:t> в </a:t>
            </a:r>
            <a:r>
              <a:rPr lang="ru-RU" sz="2400" dirty="0" err="1" smtClean="0">
                <a:solidFill>
                  <a:srgbClr val="00FF00"/>
                </a:solidFill>
              </a:rPr>
              <a:t>центральній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частині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океану.Кожна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з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цих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груп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складається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з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декількох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архіпелагів.У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самостійну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частину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Океанії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виділяється</a:t>
            </a:r>
            <a:r>
              <a:rPr lang="ru-RU" sz="2400" dirty="0" smtClean="0">
                <a:solidFill>
                  <a:srgbClr val="00FF00"/>
                </a:solidFill>
              </a:rPr>
              <a:t> Нова </a:t>
            </a:r>
            <a:r>
              <a:rPr lang="ru-RU" sz="2400" dirty="0" err="1" smtClean="0">
                <a:solidFill>
                  <a:srgbClr val="00FF00"/>
                </a:solidFill>
              </a:rPr>
              <a:t>Зеландія</a:t>
            </a:r>
            <a:r>
              <a:rPr lang="ru-RU" sz="2400" dirty="0" smtClean="0">
                <a:solidFill>
                  <a:srgbClr val="00FF00"/>
                </a:solidFill>
              </a:rPr>
              <a:t>, </a:t>
            </a:r>
            <a:r>
              <a:rPr lang="ru-RU" sz="2400" dirty="0" err="1" smtClean="0">
                <a:solidFill>
                  <a:srgbClr val="00FF00"/>
                </a:solidFill>
              </a:rPr>
              <a:t>хоча</a:t>
            </a:r>
            <a:r>
              <a:rPr lang="ru-RU" sz="2400" dirty="0" smtClean="0">
                <a:solidFill>
                  <a:srgbClr val="00FF00"/>
                </a:solidFill>
              </a:rPr>
              <a:t> за </a:t>
            </a:r>
            <a:r>
              <a:rPr lang="ru-RU" sz="2400" dirty="0" err="1" smtClean="0">
                <a:solidFill>
                  <a:srgbClr val="00FF00"/>
                </a:solidFill>
              </a:rPr>
              <a:t>своїм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err="1" smtClean="0">
                <a:solidFill>
                  <a:srgbClr val="00FF00"/>
                </a:solidFill>
              </a:rPr>
              <a:t>етнічним</a:t>
            </a:r>
            <a:r>
              <a:rPr lang="ru-RU" sz="2400" dirty="0" smtClean="0">
                <a:solidFill>
                  <a:srgbClr val="00FF00"/>
                </a:solidFill>
              </a:rPr>
              <a:t> складом вона </a:t>
            </a:r>
            <a:r>
              <a:rPr lang="ru-RU" sz="2400" dirty="0" err="1" smtClean="0">
                <a:solidFill>
                  <a:srgbClr val="00FF00"/>
                </a:solidFill>
              </a:rPr>
              <a:t>ближче</a:t>
            </a:r>
            <a:r>
              <a:rPr lang="ru-RU" sz="2400" dirty="0" smtClean="0">
                <a:solidFill>
                  <a:srgbClr val="00FF00"/>
                </a:solidFill>
              </a:rPr>
              <a:t> до </a:t>
            </a:r>
            <a:r>
              <a:rPr lang="ru-RU" sz="2400" dirty="0" err="1" smtClean="0">
                <a:solidFill>
                  <a:srgbClr val="00FF00"/>
                </a:solidFill>
              </a:rPr>
              <a:t>Полінезії</a:t>
            </a:r>
            <a:r>
              <a:rPr lang="ru-RU" sz="2000" dirty="0" smtClean="0">
                <a:solidFill>
                  <a:srgbClr val="00FF00"/>
                </a:solidFill>
              </a:rPr>
              <a:t>.</a:t>
            </a:r>
            <a:endParaRPr lang="ru-RU" sz="20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142852"/>
            <a:ext cx="7467600" cy="452596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У </a:t>
            </a:r>
            <a:r>
              <a:rPr lang="ru-RU" sz="2000" dirty="0" err="1" smtClean="0">
                <a:solidFill>
                  <a:srgbClr val="FF0000"/>
                </a:solidFill>
              </a:rPr>
              <a:t>науці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ще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немає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єдиної</a:t>
            </a:r>
            <a:r>
              <a:rPr lang="ru-RU" sz="2000" dirty="0" smtClean="0">
                <a:solidFill>
                  <a:srgbClr val="FF0000"/>
                </a:solidFill>
              </a:rPr>
              <a:t> думки про те, як </a:t>
            </a:r>
            <a:r>
              <a:rPr lang="ru-RU" sz="2000" dirty="0" err="1" smtClean="0">
                <a:solidFill>
                  <a:srgbClr val="FF0000"/>
                </a:solidFill>
              </a:rPr>
              <a:t>заселялася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Океанія</a:t>
            </a:r>
            <a:r>
              <a:rPr lang="ru-RU" sz="2000" dirty="0" smtClean="0">
                <a:solidFill>
                  <a:srgbClr val="FF0000"/>
                </a:solidFill>
              </a:rPr>
              <a:t> - </a:t>
            </a:r>
            <a:r>
              <a:rPr lang="ru-RU" sz="2000" dirty="0" err="1" smtClean="0">
                <a:solidFill>
                  <a:srgbClr val="FF0000"/>
                </a:solidFill>
              </a:rPr>
              <a:t>із</a:t>
            </a:r>
            <a:r>
              <a:rPr lang="ru-RU" sz="2000" dirty="0" smtClean="0">
                <a:solidFill>
                  <a:srgbClr val="FF0000"/>
                </a:solidFill>
              </a:rPr>
              <a:t> заходу </a:t>
            </a:r>
            <a:r>
              <a:rPr lang="ru-RU" sz="2000" dirty="0" err="1" smtClean="0">
                <a:solidFill>
                  <a:srgbClr val="FF0000"/>
                </a:solidFill>
              </a:rPr>
              <a:t>або</a:t>
            </a:r>
            <a:r>
              <a:rPr lang="ru-RU" sz="2000" dirty="0" smtClean="0">
                <a:solidFill>
                  <a:srgbClr val="FF0000"/>
                </a:solidFill>
              </a:rPr>
              <a:t> сходу. На думку </a:t>
            </a:r>
            <a:r>
              <a:rPr lang="ru-RU" sz="2000" dirty="0" err="1" smtClean="0">
                <a:solidFill>
                  <a:srgbClr val="FF0000"/>
                </a:solidFill>
              </a:rPr>
              <a:t>більшості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вчених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заселення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почалося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Південно-Східної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Азії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поступово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йшло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з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півночі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і</a:t>
            </a:r>
            <a:r>
              <a:rPr lang="ru-RU" sz="2000" dirty="0" smtClean="0">
                <a:solidFill>
                  <a:srgbClr val="FF0000"/>
                </a:solidFill>
              </a:rPr>
              <a:t> заходу на </a:t>
            </a:r>
            <a:r>
              <a:rPr lang="ru-RU" sz="2000" dirty="0" err="1" smtClean="0">
                <a:solidFill>
                  <a:srgbClr val="FF0000"/>
                </a:solidFill>
              </a:rPr>
              <a:t>південь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схід</a:t>
            </a:r>
            <a:r>
              <a:rPr lang="ru-RU" sz="2000" dirty="0" smtClean="0">
                <a:solidFill>
                  <a:srgbClr val="FF0000"/>
                </a:solidFill>
              </a:rPr>
              <a:t>. На </a:t>
            </a:r>
            <a:r>
              <a:rPr lang="ru-RU" sz="2000" dirty="0" err="1" smtClean="0">
                <a:solidFill>
                  <a:srgbClr val="FF0000"/>
                </a:solidFill>
              </a:rPr>
              <a:t>найвіддаленіших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схід</a:t>
            </a:r>
            <a:r>
              <a:rPr lang="ru-RU" sz="2000" dirty="0" smtClean="0">
                <a:solidFill>
                  <a:srgbClr val="FF0000"/>
                </a:solidFill>
              </a:rPr>
              <a:t> островах </a:t>
            </a:r>
            <a:r>
              <a:rPr lang="ru-RU" sz="2000" dirty="0" err="1" smtClean="0">
                <a:solidFill>
                  <a:srgbClr val="FF0000"/>
                </a:solidFill>
              </a:rPr>
              <a:t>людина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влаштувався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мабуть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тільки</a:t>
            </a:r>
            <a:r>
              <a:rPr lang="ru-RU" sz="2000" dirty="0" smtClean="0">
                <a:solidFill>
                  <a:srgbClr val="FF0000"/>
                </a:solidFill>
              </a:rPr>
              <a:t> до </a:t>
            </a:r>
            <a:r>
              <a:rPr lang="en-US" sz="2000" dirty="0" smtClean="0">
                <a:solidFill>
                  <a:srgbClr val="FF0000"/>
                </a:solidFill>
              </a:rPr>
              <a:t>XIV </a:t>
            </a:r>
            <a:r>
              <a:rPr lang="ru-RU" sz="2000" dirty="0" smtClean="0">
                <a:solidFill>
                  <a:srgbClr val="FF0000"/>
                </a:solidFill>
              </a:rPr>
              <a:t>ст. Предки </a:t>
            </a:r>
            <a:r>
              <a:rPr lang="ru-RU" sz="2000" dirty="0" err="1" smtClean="0">
                <a:solidFill>
                  <a:srgbClr val="FF0000"/>
                </a:solidFill>
              </a:rPr>
              <a:t>нинішніх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океанійцев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були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відважними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умілими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мореплавцями</a:t>
            </a:r>
            <a:r>
              <a:rPr lang="ru-RU" sz="2000" dirty="0" smtClean="0">
                <a:solidFill>
                  <a:srgbClr val="FF0000"/>
                </a:solidFill>
              </a:rPr>
              <a:t>. Народи </a:t>
            </a:r>
            <a:r>
              <a:rPr lang="ru-RU" sz="2000" dirty="0" err="1" smtClean="0">
                <a:solidFill>
                  <a:srgbClr val="FF0000"/>
                </a:solidFill>
              </a:rPr>
              <a:t>Океанії</a:t>
            </a:r>
            <a:r>
              <a:rPr lang="ru-RU" sz="2000" dirty="0" smtClean="0">
                <a:solidFill>
                  <a:srgbClr val="FF0000"/>
                </a:solidFill>
              </a:rPr>
              <a:t> створили </a:t>
            </a:r>
            <a:r>
              <a:rPr lang="ru-RU" sz="2000" dirty="0" err="1" smtClean="0">
                <a:solidFill>
                  <a:srgbClr val="FF0000"/>
                </a:solidFill>
              </a:rPr>
              <a:t>своє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яскраве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самобутнє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мистецтво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</a:rPr>
              <a:t>Учені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мають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ще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чимало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потрудитися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щоб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відновити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історію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народів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Океанії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розгадати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її</a:t>
            </a:r>
            <a:r>
              <a:rPr lang="ru-RU" sz="2000" dirty="0" smtClean="0">
                <a:solidFill>
                  <a:srgbClr val="FF0000"/>
                </a:solidFill>
              </a:rPr>
              <a:t> загадки, </a:t>
            </a:r>
            <a:r>
              <a:rPr lang="ru-RU" sz="2000" dirty="0" err="1" smtClean="0">
                <a:solidFill>
                  <a:srgbClr val="FF0000"/>
                </a:solidFill>
              </a:rPr>
              <a:t>наприклад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таємницю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пірамід</a:t>
            </a:r>
            <a:r>
              <a:rPr lang="ru-RU" sz="2000" dirty="0" smtClean="0">
                <a:solidFill>
                  <a:srgbClr val="FF0000"/>
                </a:solidFill>
              </a:rPr>
              <a:t> на </a:t>
            </a:r>
            <a:r>
              <a:rPr lang="ru-RU" sz="2000" dirty="0" err="1" smtClean="0">
                <a:solidFill>
                  <a:srgbClr val="FF0000"/>
                </a:solidFill>
              </a:rPr>
              <a:t>острові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Таїті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User\Рабочий стол\00000364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86190"/>
            <a:ext cx="4143404" cy="27382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50006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 smtClean="0">
                <a:solidFill>
                  <a:srgbClr val="0066FF"/>
                </a:solidFill>
              </a:rPr>
              <a:t>Океанія включає в себе більше 10 тисяч островів</a:t>
            </a:r>
            <a:endParaRPr lang="ru-RU" sz="28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929065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</a:rPr>
              <a:t>Корінне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населення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Океанії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ділять</a:t>
            </a:r>
            <a:r>
              <a:rPr lang="ru-RU" sz="2400" dirty="0" smtClean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меланезійців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мікронезійцев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полінезійців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Кожна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цих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груп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складається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з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безлічі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народів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Полінезійці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наприклад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говорять</a:t>
            </a:r>
            <a:r>
              <a:rPr lang="ru-RU" sz="2400" dirty="0" smtClean="0">
                <a:solidFill>
                  <a:srgbClr val="FFFF00"/>
                </a:solidFill>
              </a:rPr>
              <a:t> на </a:t>
            </a:r>
            <a:r>
              <a:rPr lang="ru-RU" sz="2400" dirty="0" err="1" smtClean="0">
                <a:solidFill>
                  <a:srgbClr val="FFFF00"/>
                </a:solidFill>
              </a:rPr>
              <a:t>споріднених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мовах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але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</a:t>
            </a:r>
            <a:r>
              <a:rPr lang="ru-RU" sz="2400" dirty="0" smtClean="0">
                <a:solidFill>
                  <a:srgbClr val="FFFF00"/>
                </a:solidFill>
              </a:rPr>
              <a:t> кожному </a:t>
            </a:r>
            <a:r>
              <a:rPr lang="ru-RU" sz="2400" dirty="0" err="1" smtClean="0">
                <a:solidFill>
                  <a:srgbClr val="FFFF00"/>
                </a:solidFill>
              </a:rPr>
              <a:t>архіпелазі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навіть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поодиноких</a:t>
            </a:r>
            <a:r>
              <a:rPr lang="ru-RU" sz="2400" dirty="0" smtClean="0">
                <a:solidFill>
                  <a:srgbClr val="FFFF00"/>
                </a:solidFill>
              </a:rPr>
              <a:t> островах </a:t>
            </a:r>
            <a:r>
              <a:rPr lang="ru-RU" sz="2400" dirty="0" err="1" smtClean="0">
                <a:solidFill>
                  <a:srgbClr val="FFFF00"/>
                </a:solidFill>
              </a:rPr>
              <a:t>живе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свій</a:t>
            </a:r>
            <a:r>
              <a:rPr lang="ru-RU" sz="2400" dirty="0" smtClean="0">
                <a:solidFill>
                  <a:srgbClr val="FFFF00"/>
                </a:solidFill>
              </a:rPr>
              <a:t> народ - </a:t>
            </a:r>
            <a:r>
              <a:rPr lang="ru-RU" sz="2400" dirty="0" err="1" smtClean="0">
                <a:solidFill>
                  <a:srgbClr val="FFFF00"/>
                </a:solidFill>
              </a:rPr>
              <a:t>тон-ганці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ніуеанці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токелауанци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Таїті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тубу-айци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рапануйці</a:t>
            </a:r>
            <a:r>
              <a:rPr lang="ru-RU" sz="2400" dirty="0" smtClean="0">
                <a:solidFill>
                  <a:srgbClr val="FFFF00"/>
                </a:solidFill>
              </a:rPr>
              <a:t> (</a:t>
            </a:r>
            <a:r>
              <a:rPr lang="ru-RU" sz="2400" dirty="0" err="1" smtClean="0">
                <a:solidFill>
                  <a:srgbClr val="FFFF00"/>
                </a:solidFill>
              </a:rPr>
              <a:t>острів</a:t>
            </a:r>
            <a:r>
              <a:rPr lang="ru-RU" sz="2400" dirty="0" smtClean="0">
                <a:solidFill>
                  <a:srgbClr val="FFFF00"/>
                </a:solidFill>
              </a:rPr>
              <a:t> Пасхи) </a:t>
            </a:r>
            <a:r>
              <a:rPr lang="ru-RU" sz="2400" dirty="0" err="1" smtClean="0">
                <a:solidFill>
                  <a:srgbClr val="FFFF00"/>
                </a:solidFill>
              </a:rPr>
              <a:t>і</a:t>
            </a:r>
            <a:r>
              <a:rPr lang="ru-RU" sz="2400" dirty="0" smtClean="0">
                <a:solidFill>
                  <a:srgbClr val="FFFF00"/>
                </a:solidFill>
              </a:rPr>
              <a:t> т. д. </a:t>
            </a:r>
            <a:r>
              <a:rPr lang="ru-RU" sz="2400" dirty="0" err="1" smtClean="0">
                <a:solidFill>
                  <a:srgbClr val="FFFF00"/>
                </a:solidFill>
              </a:rPr>
              <a:t>Крім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корінного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населення</a:t>
            </a:r>
            <a:r>
              <a:rPr lang="ru-RU" sz="2400" dirty="0" smtClean="0">
                <a:solidFill>
                  <a:srgbClr val="FFFF00"/>
                </a:solidFill>
              </a:rPr>
              <a:t> на островах </a:t>
            </a:r>
            <a:r>
              <a:rPr lang="ru-RU" sz="2400" dirty="0" err="1" smtClean="0">
                <a:solidFill>
                  <a:srgbClr val="FFFF00"/>
                </a:solidFill>
              </a:rPr>
              <a:t>Океанії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проживає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майже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стільки</a:t>
            </a:r>
            <a:r>
              <a:rPr lang="ru-RU" sz="2400" dirty="0" smtClean="0">
                <a:solidFill>
                  <a:srgbClr val="FFFF00"/>
                </a:solidFill>
              </a:rPr>
              <a:t> ж </a:t>
            </a:r>
            <a:r>
              <a:rPr lang="ru-RU" sz="2400" dirty="0" err="1" smtClean="0">
                <a:solidFill>
                  <a:srgbClr val="FFFF00"/>
                </a:solidFill>
              </a:rPr>
              <a:t>стороннього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населення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Це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австралійці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новозеландці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англійці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французи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американці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японці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філіппінці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індійці</a:t>
            </a:r>
            <a:r>
              <a:rPr lang="ru-RU" sz="2400" dirty="0" smtClean="0">
                <a:solidFill>
                  <a:srgbClr val="FFFF00"/>
                </a:solidFill>
              </a:rPr>
              <a:t> та </a:t>
            </a:r>
            <a:r>
              <a:rPr lang="ru-RU" sz="2400" dirty="0" err="1" smtClean="0">
                <a:solidFill>
                  <a:srgbClr val="FFFF00"/>
                </a:solidFill>
              </a:rPr>
              <a:t>ін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Documents and Settings\User\Рабочий стол\708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00438"/>
            <a:ext cx="4546514" cy="321470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4714884"/>
            <a:ext cx="4357686" cy="164307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5050"/>
                </a:solidFill>
              </a:rPr>
              <a:t>Корінне населення Океанії</a:t>
            </a:r>
            <a:endParaRPr lang="ru-RU" dirty="0">
              <a:solidFill>
                <a:srgbClr val="FF5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Австралія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Океанія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avstralia_i_okeanij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85836"/>
            <a:ext cx="5429288" cy="54292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</a:rPr>
              <a:t>Загальна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площа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Австралії</a:t>
            </a:r>
            <a:r>
              <a:rPr lang="ru-RU" sz="2400" dirty="0" smtClean="0">
                <a:solidFill>
                  <a:srgbClr val="FFFF00"/>
                </a:solidFill>
              </a:rPr>
              <a:t> та </a:t>
            </a:r>
            <a:r>
              <a:rPr lang="ru-RU" sz="2400" dirty="0" err="1" smtClean="0">
                <a:solidFill>
                  <a:srgbClr val="FFFF00"/>
                </a:solidFill>
              </a:rPr>
              <a:t>Океанії</a:t>
            </a:r>
            <a:r>
              <a:rPr lang="ru-RU" sz="2400" dirty="0" smtClean="0">
                <a:solidFill>
                  <a:srgbClr val="FFFF00"/>
                </a:solidFill>
              </a:rPr>
              <a:t> становить 8,52 </a:t>
            </a:r>
            <a:r>
              <a:rPr lang="ru-RU" sz="2400" dirty="0" err="1" smtClean="0">
                <a:solidFill>
                  <a:srgbClr val="FFFF00"/>
                </a:solidFill>
              </a:rPr>
              <a:t>млн</a:t>
            </a:r>
            <a:r>
              <a:rPr lang="ru-RU" sz="2400" dirty="0" smtClean="0">
                <a:solidFill>
                  <a:srgbClr val="FFFF00"/>
                </a:solidFill>
              </a:rPr>
              <a:t> км², </a:t>
            </a:r>
            <a:r>
              <a:rPr lang="ru-RU" sz="2400" dirty="0" err="1" smtClean="0">
                <a:solidFill>
                  <a:srgbClr val="FFFF00"/>
                </a:solidFill>
              </a:rPr>
              <a:t>населення</a:t>
            </a:r>
            <a:r>
              <a:rPr lang="ru-RU" sz="2400" dirty="0" smtClean="0">
                <a:solidFill>
                  <a:srgbClr val="FFFF00"/>
                </a:solidFill>
              </a:rPr>
              <a:t> — 32,6 </a:t>
            </a:r>
            <a:r>
              <a:rPr lang="ru-RU" sz="2400" dirty="0" err="1" smtClean="0">
                <a:solidFill>
                  <a:srgbClr val="FFFF00"/>
                </a:solidFill>
              </a:rPr>
              <a:t>млн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осіб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r>
              <a:rPr lang="ru-RU" dirty="0" smtClean="0"/>
              <a:t> 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Для </a:t>
            </a:r>
            <a:r>
              <a:rPr lang="ru-RU" sz="2400" dirty="0" err="1" smtClean="0">
                <a:solidFill>
                  <a:srgbClr val="FFC000"/>
                </a:solidFill>
              </a:rPr>
              <a:t>Австралії</a:t>
            </a:r>
            <a:r>
              <a:rPr lang="ru-RU" sz="2400" dirty="0" smtClean="0">
                <a:solidFill>
                  <a:srgbClr val="FFC000"/>
                </a:solidFill>
              </a:rPr>
              <a:t> та </a:t>
            </a:r>
            <a:r>
              <a:rPr lang="ru-RU" sz="2400" dirty="0" err="1" smtClean="0">
                <a:solidFill>
                  <a:srgbClr val="FFC000"/>
                </a:solidFill>
              </a:rPr>
              <a:t>Океанії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характерні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теплий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морської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клімат</a:t>
            </a:r>
            <a:r>
              <a:rPr lang="ru-RU" sz="2400" dirty="0" smtClean="0">
                <a:solidFill>
                  <a:srgbClr val="FFC000"/>
                </a:solidFill>
              </a:rPr>
              <a:t>, </a:t>
            </a:r>
            <a:r>
              <a:rPr lang="ru-RU" sz="2400" dirty="0" err="1" smtClean="0">
                <a:solidFill>
                  <a:srgbClr val="FFC000"/>
                </a:solidFill>
              </a:rPr>
              <a:t>високий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ендемізм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флори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фауни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При </a:t>
            </a:r>
            <a:r>
              <a:rPr lang="ru-RU" sz="2400" dirty="0" err="1" smtClean="0">
                <a:solidFill>
                  <a:srgbClr val="00B0F0"/>
                </a:solidFill>
              </a:rPr>
              <a:t>поділі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всієї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суші</a:t>
            </a:r>
            <a:r>
              <a:rPr lang="ru-RU" sz="2400" dirty="0" smtClean="0">
                <a:solidFill>
                  <a:srgbClr val="00B0F0"/>
                </a:solidFill>
              </a:rPr>
              <a:t> на </a:t>
            </a:r>
            <a:r>
              <a:rPr lang="ru-RU" sz="2400" dirty="0" err="1" smtClean="0">
                <a:solidFill>
                  <a:srgbClr val="00B0F0"/>
                </a:solidFill>
              </a:rPr>
              <a:t>частини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світу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Океанія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зазвичай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об'єднується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з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Австралією</a:t>
            </a:r>
            <a:r>
              <a:rPr lang="ru-RU" sz="2400" dirty="0" smtClean="0">
                <a:solidFill>
                  <a:srgbClr val="00B0F0"/>
                </a:solidFill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</a:rPr>
              <a:t>це</a:t>
            </a:r>
            <a:r>
              <a:rPr lang="ru-RU" sz="2400" dirty="0" smtClean="0">
                <a:solidFill>
                  <a:srgbClr val="00B0F0"/>
                </a:solidFill>
              </a:rPr>
              <a:t> — не </a:t>
            </a:r>
            <a:r>
              <a:rPr lang="ru-RU" sz="2400" dirty="0" err="1" smtClean="0">
                <a:solidFill>
                  <a:srgbClr val="00B0F0"/>
                </a:solidFill>
              </a:rPr>
              <a:t>єдиний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відомий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варіант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розподілу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суші</a:t>
            </a:r>
            <a:r>
              <a:rPr lang="ru-RU" sz="2400" dirty="0" smtClean="0">
                <a:solidFill>
                  <a:srgbClr val="00B0F0"/>
                </a:solidFill>
              </a:rPr>
              <a:t> на </a:t>
            </a:r>
            <a:r>
              <a:rPr lang="ru-RU" sz="2400" dirty="0" err="1" smtClean="0">
                <a:solidFill>
                  <a:srgbClr val="00B0F0"/>
                </a:solidFill>
              </a:rPr>
              <a:t>частини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світу</a:t>
            </a:r>
            <a:r>
              <a:rPr lang="ru-RU" sz="2400" dirty="0" smtClean="0">
                <a:solidFill>
                  <a:srgbClr val="00B0F0"/>
                </a:solidFill>
              </a:rPr>
              <a:t>.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Documents and Settings\User\Рабочий стол\im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4786346" cy="3186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42" y="5500702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Австрал</a:t>
            </a:r>
            <a:r>
              <a:rPr lang="uk-UA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ія</a:t>
            </a:r>
            <a:r>
              <a:rPr lang="uk-UA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та Океанія. </a:t>
            </a:r>
            <a:r>
              <a:rPr lang="uk-UA" sz="2400" dirty="0" smtClean="0">
                <a:solidFill>
                  <a:srgbClr val="C00000"/>
                </a:solidFill>
              </a:rPr>
              <a:t>Вид з вікна Королівської вежі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285728"/>
            <a:ext cx="7467600" cy="6286544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>
                <a:solidFill>
                  <a:srgbClr val="92D050"/>
                </a:solidFill>
              </a:rPr>
              <a:t>Австралія</a:t>
            </a:r>
            <a:r>
              <a:rPr lang="ru-RU" sz="2400" dirty="0" smtClean="0">
                <a:solidFill>
                  <a:srgbClr val="92D050"/>
                </a:solidFill>
              </a:rPr>
              <a:t> - за </a:t>
            </a:r>
            <a:r>
              <a:rPr lang="ru-RU" sz="2400" dirty="0" err="1" smtClean="0">
                <a:solidFill>
                  <a:srgbClr val="92D050"/>
                </a:solidFill>
              </a:rPr>
              <a:t>геологічним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віком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вважається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найстарішим</a:t>
            </a:r>
            <a:r>
              <a:rPr lang="ru-RU" sz="2400" dirty="0" smtClean="0">
                <a:solidFill>
                  <a:srgbClr val="92D050"/>
                </a:solidFill>
              </a:rPr>
              <a:t> континентом . </a:t>
            </a:r>
            <a:r>
              <a:rPr lang="ru-RU" sz="2400" dirty="0" err="1" smtClean="0">
                <a:solidFill>
                  <a:srgbClr val="92D050"/>
                </a:solidFill>
              </a:rPr>
              <a:t>Він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являє</a:t>
            </a:r>
            <a:r>
              <a:rPr lang="ru-RU" sz="2400" dirty="0" smtClean="0">
                <a:solidFill>
                  <a:srgbClr val="92D050"/>
                </a:solidFill>
              </a:rPr>
              <a:t> собою </a:t>
            </a:r>
            <a:r>
              <a:rPr lang="ru-RU" sz="2400" dirty="0" err="1" smtClean="0">
                <a:solidFill>
                  <a:srgbClr val="92D050"/>
                </a:solidFill>
              </a:rPr>
              <a:t>величезне</a:t>
            </a:r>
            <a:r>
              <a:rPr lang="ru-RU" sz="2400" dirty="0" smtClean="0">
                <a:solidFill>
                  <a:srgbClr val="92D050"/>
                </a:solidFill>
              </a:rPr>
              <a:t> плато </a:t>
            </a:r>
            <a:r>
              <a:rPr lang="ru-RU" sz="2400" dirty="0" err="1" smtClean="0">
                <a:solidFill>
                  <a:srgbClr val="92D050"/>
                </a:solidFill>
              </a:rPr>
              <a:t>увігнуте</a:t>
            </a:r>
            <a:r>
              <a:rPr lang="ru-RU" sz="2400" dirty="0" smtClean="0">
                <a:solidFill>
                  <a:srgbClr val="92D050"/>
                </a:solidFill>
              </a:rPr>
              <a:t> в </a:t>
            </a:r>
            <a:r>
              <a:rPr lang="ru-RU" sz="2400" dirty="0" err="1" smtClean="0">
                <a:solidFill>
                  <a:srgbClr val="92D050"/>
                </a:solidFill>
              </a:rPr>
              <a:t>центральній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частині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і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піднятими</a:t>
            </a:r>
            <a:r>
              <a:rPr lang="ru-RU" sz="2400" dirty="0" smtClean="0">
                <a:solidFill>
                  <a:srgbClr val="92D050"/>
                </a:solidFill>
              </a:rPr>
              <a:t> по краям. </a:t>
            </a:r>
            <a:r>
              <a:rPr lang="ru-RU" sz="2400" dirty="0" err="1" smtClean="0">
                <a:solidFill>
                  <a:srgbClr val="92D050"/>
                </a:solidFill>
              </a:rPr>
              <a:t>Рівнини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займають</a:t>
            </a:r>
            <a:r>
              <a:rPr lang="ru-RU" sz="2400" dirty="0" smtClean="0">
                <a:solidFill>
                  <a:srgbClr val="92D050"/>
                </a:solidFill>
              </a:rPr>
              <a:t> 95% </a:t>
            </a:r>
            <a:r>
              <a:rPr lang="ru-RU" sz="2400" dirty="0" err="1" smtClean="0">
                <a:solidFill>
                  <a:srgbClr val="92D050"/>
                </a:solidFill>
              </a:rPr>
              <a:t>території</a:t>
            </a:r>
            <a:r>
              <a:rPr lang="ru-RU" sz="2400" dirty="0" smtClean="0">
                <a:solidFill>
                  <a:srgbClr val="92D050"/>
                </a:solidFill>
              </a:rPr>
              <a:t>, велика </a:t>
            </a:r>
            <a:r>
              <a:rPr lang="ru-RU" sz="2400" dirty="0" err="1" smtClean="0">
                <a:solidFill>
                  <a:srgbClr val="92D050"/>
                </a:solidFill>
              </a:rPr>
              <a:t>їх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частина</a:t>
            </a:r>
            <a:r>
              <a:rPr lang="ru-RU" sz="2400" dirty="0" smtClean="0">
                <a:solidFill>
                  <a:srgbClr val="92D050"/>
                </a:solidFill>
              </a:rPr>
              <a:t> – </a:t>
            </a:r>
            <a:r>
              <a:rPr lang="ru-RU" sz="2400" dirty="0" err="1" smtClean="0">
                <a:solidFill>
                  <a:srgbClr val="92D050"/>
                </a:solidFill>
              </a:rPr>
              <a:t>це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безлюдний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простір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із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пустель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і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боліт</a:t>
            </a:r>
            <a:r>
              <a:rPr lang="ru-RU" sz="2400" dirty="0" smtClean="0">
                <a:solidFill>
                  <a:srgbClr val="92D050"/>
                </a:solidFill>
              </a:rPr>
              <a:t>. У той же час континент </a:t>
            </a:r>
            <a:r>
              <a:rPr lang="ru-RU" sz="2400" dirty="0" err="1" smtClean="0">
                <a:solidFill>
                  <a:srgbClr val="92D050"/>
                </a:solidFill>
              </a:rPr>
              <a:t>багатий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підземними</a:t>
            </a:r>
            <a:r>
              <a:rPr lang="ru-RU" sz="2400" dirty="0" smtClean="0">
                <a:solidFill>
                  <a:srgbClr val="92D050"/>
                </a:solidFill>
              </a:rPr>
              <a:t> водами, </a:t>
            </a:r>
            <a:r>
              <a:rPr lang="ru-RU" sz="2400" dirty="0" err="1" smtClean="0">
                <a:solidFill>
                  <a:srgbClr val="92D050"/>
                </a:solidFill>
              </a:rPr>
              <a:t>які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утворюють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величезні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артезіанські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басейни</a:t>
            </a:r>
            <a:r>
              <a:rPr lang="ru-RU" sz="2400" dirty="0" smtClean="0">
                <a:solidFill>
                  <a:srgbClr val="92D050"/>
                </a:solidFill>
              </a:rPr>
              <a:t> на </a:t>
            </a:r>
            <a:r>
              <a:rPr lang="ru-RU" sz="2400" dirty="0" err="1" smtClean="0">
                <a:solidFill>
                  <a:srgbClr val="92D050"/>
                </a:solidFill>
              </a:rPr>
              <a:t>глибині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від</a:t>
            </a:r>
            <a:r>
              <a:rPr lang="ru-RU" sz="2400" dirty="0" smtClean="0">
                <a:solidFill>
                  <a:srgbClr val="92D050"/>
                </a:solidFill>
              </a:rPr>
              <a:t> 20 м до 2 км.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 </a:t>
            </a:r>
            <a:r>
              <a:rPr lang="ru-RU" sz="2400" dirty="0" err="1" smtClean="0">
                <a:solidFill>
                  <a:srgbClr val="FFFF00"/>
                </a:solidFill>
              </a:rPr>
              <a:t>економіці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Австралії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важливу</a:t>
            </a:r>
            <a:r>
              <a:rPr lang="ru-RU" sz="2400" dirty="0" smtClean="0">
                <a:solidFill>
                  <a:srgbClr val="FFFF00"/>
                </a:solidFill>
              </a:rPr>
              <a:t> роль </a:t>
            </a:r>
            <a:r>
              <a:rPr lang="ru-RU" sz="2400" dirty="0" err="1" smtClean="0">
                <a:solidFill>
                  <a:srgbClr val="FFFF00"/>
                </a:solidFill>
              </a:rPr>
              <a:t>відіграє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сільське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господарство</a:t>
            </a:r>
            <a:r>
              <a:rPr lang="ru-RU" sz="2400" dirty="0" smtClean="0">
                <a:solidFill>
                  <a:srgbClr val="FFFF00"/>
                </a:solidFill>
              </a:rPr>
              <a:t>. По </a:t>
            </a:r>
            <a:r>
              <a:rPr lang="ru-RU" sz="2400" dirty="0" err="1" smtClean="0">
                <a:solidFill>
                  <a:srgbClr val="FFFF00"/>
                </a:solidFill>
              </a:rPr>
              <a:t>вивозу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пшениці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цукру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м'яса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вовни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країна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посідає</a:t>
            </a:r>
            <a:r>
              <a:rPr lang="ru-RU" sz="2400" dirty="0" smtClean="0">
                <a:solidFill>
                  <a:srgbClr val="FFFF00"/>
                </a:solidFill>
              </a:rPr>
              <a:t> перше </a:t>
            </a:r>
            <a:r>
              <a:rPr lang="ru-RU" sz="2400" dirty="0" err="1" smtClean="0">
                <a:solidFill>
                  <a:srgbClr val="FFFF00"/>
                </a:solidFill>
              </a:rPr>
              <a:t>місце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серед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світових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експортерів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</a:rPr>
              <a:t>Вугілля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залізна</a:t>
            </a:r>
            <a:r>
              <a:rPr lang="ru-RU" sz="2400" dirty="0" smtClean="0">
                <a:solidFill>
                  <a:srgbClr val="FFFF00"/>
                </a:solidFill>
              </a:rPr>
              <a:t> руда, </a:t>
            </a:r>
            <a:r>
              <a:rPr lang="ru-RU" sz="2400" dirty="0" err="1" smtClean="0">
                <a:solidFill>
                  <a:srgbClr val="FFFF00"/>
                </a:solidFill>
              </a:rPr>
              <a:t>алюміній</a:t>
            </a:r>
            <a:r>
              <a:rPr lang="ru-RU" sz="2400" dirty="0" smtClean="0">
                <a:solidFill>
                  <a:srgbClr val="FFFF00"/>
                </a:solidFill>
              </a:rPr>
              <a:t>, золото, </a:t>
            </a:r>
            <a:r>
              <a:rPr lang="ru-RU" sz="2400" dirty="0" err="1" smtClean="0">
                <a:solidFill>
                  <a:srgbClr val="FFFF00"/>
                </a:solidFill>
              </a:rPr>
              <a:t>срібло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зріджений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природний</a:t>
            </a:r>
            <a:r>
              <a:rPr lang="ru-RU" sz="2400" dirty="0" smtClean="0">
                <a:solidFill>
                  <a:srgbClr val="FFFF00"/>
                </a:solidFill>
              </a:rPr>
              <a:t> газ - за </a:t>
            </a:r>
            <a:r>
              <a:rPr lang="ru-RU" sz="2400" dirty="0" err="1" smtClean="0">
                <a:solidFill>
                  <a:srgbClr val="FFFF00"/>
                </a:solidFill>
              </a:rPr>
              <a:t>цими</a:t>
            </a:r>
            <a:r>
              <a:rPr lang="ru-RU" sz="2400" dirty="0" smtClean="0">
                <a:solidFill>
                  <a:srgbClr val="FFFF00"/>
                </a:solidFill>
              </a:rPr>
              <a:t> видами </a:t>
            </a:r>
            <a:r>
              <a:rPr lang="ru-RU" sz="2400" dirty="0" err="1" smtClean="0">
                <a:solidFill>
                  <a:srgbClr val="FFFF00"/>
                </a:solidFill>
              </a:rPr>
              <a:t>продукції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Австралія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теж</a:t>
            </a:r>
            <a:r>
              <a:rPr lang="ru-RU" sz="2400" dirty="0" smtClean="0">
                <a:solidFill>
                  <a:srgbClr val="FFFF00"/>
                </a:solidFill>
              </a:rPr>
              <a:t> входить до числа </a:t>
            </a:r>
            <a:r>
              <a:rPr lang="ru-RU" sz="2400" dirty="0" err="1" smtClean="0">
                <a:solidFill>
                  <a:srgbClr val="FFFF00"/>
                </a:solidFill>
              </a:rPr>
              <a:t>головних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експортерів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світу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Австралія</a:t>
            </a:r>
            <a:r>
              <a:rPr lang="ru-RU" dirty="0" smtClean="0">
                <a:solidFill>
                  <a:srgbClr val="FF0000"/>
                </a:solidFill>
              </a:rPr>
              <a:t> - </a:t>
            </a:r>
            <a:r>
              <a:rPr lang="ru-RU" dirty="0" err="1" smtClean="0">
                <a:solidFill>
                  <a:srgbClr val="FF0000"/>
                </a:solidFill>
              </a:rPr>
              <a:t>єдиний</a:t>
            </a:r>
            <a:r>
              <a:rPr lang="ru-RU" dirty="0" smtClean="0">
                <a:solidFill>
                  <a:srgbClr val="FF0000"/>
                </a:solidFill>
              </a:rPr>
              <a:t> материк, на </a:t>
            </a:r>
            <a:r>
              <a:rPr lang="ru-RU" dirty="0" err="1" smtClean="0">
                <a:solidFill>
                  <a:srgbClr val="FF0000"/>
                </a:solidFill>
              </a:rPr>
              <a:t>якому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тільки</a:t>
            </a:r>
            <a:r>
              <a:rPr lang="ru-RU" dirty="0" smtClean="0">
                <a:solidFill>
                  <a:srgbClr val="FF0000"/>
                </a:solidFill>
              </a:rPr>
              <a:t> одна держава - </a:t>
            </a:r>
            <a:r>
              <a:rPr lang="ru-RU" dirty="0" err="1" smtClean="0">
                <a:solidFill>
                  <a:srgbClr val="FF0000"/>
                </a:solidFill>
              </a:rPr>
              <a:t>Австралія</a:t>
            </a:r>
            <a:r>
              <a:rPr lang="ru-RU" dirty="0" smtClean="0">
                <a:solidFill>
                  <a:srgbClr val="FF0000"/>
                </a:solidFill>
              </a:rPr>
              <a:t>, яке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відсталого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британського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домініону</a:t>
            </a:r>
            <a:r>
              <a:rPr lang="ru-RU" dirty="0" smtClean="0">
                <a:solidFill>
                  <a:srgbClr val="FF0000"/>
                </a:solidFill>
              </a:rPr>
              <a:t> на початку </a:t>
            </a:r>
            <a:r>
              <a:rPr lang="en-US" dirty="0" smtClean="0">
                <a:solidFill>
                  <a:srgbClr val="FF0000"/>
                </a:solidFill>
              </a:rPr>
              <a:t>XX </a:t>
            </a:r>
            <a:r>
              <a:rPr lang="ru-RU" dirty="0" smtClean="0">
                <a:solidFill>
                  <a:srgbClr val="FF0000"/>
                </a:solidFill>
              </a:rPr>
              <a:t>ст. до </a:t>
            </a:r>
            <a:r>
              <a:rPr lang="ru-RU" dirty="0" err="1" smtClean="0">
                <a:solidFill>
                  <a:srgbClr val="FF0000"/>
                </a:solidFill>
              </a:rPr>
              <a:t>кінця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століття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перетворилося</a:t>
            </a:r>
            <a:r>
              <a:rPr lang="ru-RU" dirty="0" smtClean="0">
                <a:solidFill>
                  <a:srgbClr val="FF0000"/>
                </a:solidFill>
              </a:rPr>
              <a:t> на одну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найбільш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високорозвинених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багатих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країн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світу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Володіючи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величезними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природними</a:t>
            </a:r>
            <a:r>
              <a:rPr lang="ru-RU" dirty="0" smtClean="0">
                <a:solidFill>
                  <a:srgbClr val="FF0000"/>
                </a:solidFill>
              </a:rPr>
              <a:t> ресурсами, </a:t>
            </a:r>
            <a:r>
              <a:rPr lang="ru-RU" dirty="0" err="1" smtClean="0">
                <a:solidFill>
                  <a:srgbClr val="FF0000"/>
                </a:solidFill>
              </a:rPr>
              <a:t>Австралія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змогла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зайняти</a:t>
            </a:r>
            <a:r>
              <a:rPr lang="ru-RU" dirty="0" smtClean="0">
                <a:solidFill>
                  <a:srgbClr val="FF0000"/>
                </a:solidFill>
              </a:rPr>
              <a:t> перше </a:t>
            </a:r>
            <a:r>
              <a:rPr lang="ru-RU" dirty="0" err="1" smtClean="0">
                <a:solidFill>
                  <a:srgbClr val="FF0000"/>
                </a:solidFill>
              </a:rPr>
              <a:t>місце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світі</a:t>
            </a:r>
            <a:r>
              <a:rPr lang="ru-RU" dirty="0" smtClean="0">
                <a:solidFill>
                  <a:srgbClr val="FF0000"/>
                </a:solidFill>
              </a:rPr>
              <a:t> по </a:t>
            </a:r>
            <a:r>
              <a:rPr lang="ru-RU" dirty="0" err="1" smtClean="0">
                <a:solidFill>
                  <a:srgbClr val="FF0000"/>
                </a:solidFill>
              </a:rPr>
              <a:t>цілому</a:t>
            </a:r>
            <a:r>
              <a:rPr lang="ru-RU" dirty="0" smtClean="0">
                <a:solidFill>
                  <a:srgbClr val="FF0000"/>
                </a:solidFill>
              </a:rPr>
              <a:t> ряду </a:t>
            </a:r>
            <a:r>
              <a:rPr lang="ru-RU" dirty="0" err="1" smtClean="0">
                <a:solidFill>
                  <a:srgbClr val="FF0000"/>
                </a:solidFill>
              </a:rPr>
              <a:t>напрямків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господарської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діяльності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В </a:t>
            </a:r>
            <a:r>
              <a:rPr lang="ru-RU" dirty="0" err="1" smtClean="0">
                <a:solidFill>
                  <a:srgbClr val="FFC000"/>
                </a:solidFill>
              </a:rPr>
              <a:t>епоху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швидко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розповсюджуються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інформаційних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технологій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країна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займає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одне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провідних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місць</a:t>
            </a:r>
            <a:r>
              <a:rPr lang="ru-RU" dirty="0" smtClean="0">
                <a:solidFill>
                  <a:srgbClr val="FFC000"/>
                </a:solidFill>
              </a:rPr>
              <a:t> за </a:t>
            </a:r>
            <a:r>
              <a:rPr lang="ru-RU" dirty="0" err="1" smtClean="0">
                <a:solidFill>
                  <a:srgbClr val="FFC000"/>
                </a:solidFill>
              </a:rPr>
              <a:t>кількістю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комп'ютерів</a:t>
            </a:r>
            <a:r>
              <a:rPr lang="ru-RU" dirty="0" smtClean="0">
                <a:solidFill>
                  <a:srgbClr val="FFC000"/>
                </a:solidFill>
              </a:rPr>
              <a:t> на душу </a:t>
            </a:r>
            <a:r>
              <a:rPr lang="ru-RU" dirty="0" err="1" smtClean="0">
                <a:solidFill>
                  <a:srgbClr val="FFC000"/>
                </a:solidFill>
              </a:rPr>
              <a:t>населення</a:t>
            </a:r>
            <a:r>
              <a:rPr lang="ru-RU" dirty="0" smtClean="0">
                <a:solidFill>
                  <a:srgbClr val="FFC000"/>
                </a:solidFill>
              </a:rPr>
              <a:t> (</a:t>
            </a:r>
            <a:r>
              <a:rPr lang="ru-RU" dirty="0" err="1" smtClean="0">
                <a:solidFill>
                  <a:srgbClr val="FFC000"/>
                </a:solidFill>
              </a:rPr>
              <a:t>понад</a:t>
            </a:r>
            <a:r>
              <a:rPr lang="ru-RU" dirty="0" smtClean="0">
                <a:solidFill>
                  <a:srgbClr val="FFC000"/>
                </a:solidFill>
              </a:rPr>
              <a:t> 350 на 1 тис. </a:t>
            </a:r>
            <a:r>
              <a:rPr lang="ru-RU" dirty="0" err="1" smtClean="0">
                <a:solidFill>
                  <a:srgbClr val="FFC000"/>
                </a:solidFill>
              </a:rPr>
              <a:t>осіб</a:t>
            </a:r>
            <a:r>
              <a:rPr lang="ru-RU" dirty="0" smtClean="0">
                <a:solidFill>
                  <a:srgbClr val="FFC000"/>
                </a:solidFill>
              </a:rPr>
              <a:t>).</a:t>
            </a:r>
          </a:p>
          <a:p>
            <a:endParaRPr lang="ru-RU" dirty="0" smtClean="0"/>
          </a:p>
          <a:p>
            <a:r>
              <a:rPr lang="ru-RU" dirty="0" err="1" smtClean="0">
                <a:solidFill>
                  <a:srgbClr val="FFFF00"/>
                </a:solidFill>
              </a:rPr>
              <a:t>Австралія</a:t>
            </a:r>
            <a:r>
              <a:rPr lang="ru-RU" dirty="0" smtClean="0">
                <a:solidFill>
                  <a:srgbClr val="FFFF00"/>
                </a:solidFill>
              </a:rPr>
              <a:t> - </a:t>
            </a:r>
            <a:r>
              <a:rPr lang="ru-RU" dirty="0" err="1" smtClean="0">
                <a:solidFill>
                  <a:srgbClr val="FFFF00"/>
                </a:solidFill>
              </a:rPr>
              <a:t>країна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суцільної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грамотності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Займає</a:t>
            </a:r>
            <a:r>
              <a:rPr lang="ru-RU" dirty="0" smtClean="0">
                <a:solidFill>
                  <a:srgbClr val="FFFF00"/>
                </a:solidFill>
              </a:rPr>
              <a:t> друге </a:t>
            </a:r>
            <a:r>
              <a:rPr lang="ru-RU" dirty="0" err="1" smtClean="0">
                <a:solidFill>
                  <a:srgbClr val="FFFF00"/>
                </a:solidFill>
              </a:rPr>
              <a:t>місце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світі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після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Японії</a:t>
            </a:r>
            <a:r>
              <a:rPr lang="ru-RU" dirty="0" smtClean="0">
                <a:solidFill>
                  <a:srgbClr val="FFFF00"/>
                </a:solidFill>
              </a:rPr>
              <a:t> за </a:t>
            </a:r>
            <a:r>
              <a:rPr lang="ru-RU" dirty="0" err="1" smtClean="0">
                <a:solidFill>
                  <a:srgbClr val="FFFF00"/>
                </a:solidFill>
              </a:rPr>
              <a:t>новим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показником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Всесвітньої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організації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охорони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здоров'я</a:t>
            </a:r>
            <a:r>
              <a:rPr lang="ru-RU" dirty="0" smtClean="0">
                <a:solidFill>
                  <a:srgbClr val="FFFF00"/>
                </a:solidFill>
              </a:rPr>
              <a:t> - гарному стану </a:t>
            </a:r>
            <a:r>
              <a:rPr lang="ru-RU" dirty="0" err="1" smtClean="0">
                <a:solidFill>
                  <a:srgbClr val="FFFF00"/>
                </a:solidFill>
              </a:rPr>
              <a:t>здоров'я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Флора та фауна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147160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• </a:t>
            </a:r>
            <a:r>
              <a:rPr lang="ru-RU" sz="2400" dirty="0" err="1" smtClean="0">
                <a:solidFill>
                  <a:srgbClr val="00B0F0"/>
                </a:solidFill>
              </a:rPr>
              <a:t>Тільки</a:t>
            </a:r>
            <a:r>
              <a:rPr lang="ru-RU" sz="2400" dirty="0" smtClean="0">
                <a:solidFill>
                  <a:srgbClr val="00B0F0"/>
                </a:solidFill>
              </a:rPr>
              <a:t> в </a:t>
            </a:r>
            <a:r>
              <a:rPr lang="ru-RU" sz="2400" dirty="0" err="1" smtClean="0">
                <a:solidFill>
                  <a:srgbClr val="00B0F0"/>
                </a:solidFill>
              </a:rPr>
              <a:t>Австралії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водяться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сумчасті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ссавці</a:t>
            </a:r>
            <a:r>
              <a:rPr lang="ru-RU" sz="2400" dirty="0" smtClean="0">
                <a:solidFill>
                  <a:srgbClr val="00B0F0"/>
                </a:solidFill>
              </a:rPr>
              <a:t> - кенгуру, </a:t>
            </a:r>
            <a:r>
              <a:rPr lang="ru-RU" sz="2400" dirty="0" err="1" smtClean="0">
                <a:solidFill>
                  <a:srgbClr val="00B0F0"/>
                </a:solidFill>
              </a:rPr>
              <a:t>сумчастий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вовк</a:t>
            </a:r>
            <a:r>
              <a:rPr lang="ru-RU" sz="2400" dirty="0" smtClean="0">
                <a:solidFill>
                  <a:srgbClr val="00B0F0"/>
                </a:solidFill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</a:rPr>
              <a:t>забавні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маленькі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коали</a:t>
            </a:r>
            <a:r>
              <a:rPr lang="ru-RU" sz="2400" dirty="0" smtClean="0">
                <a:solidFill>
                  <a:srgbClr val="00B0F0"/>
                </a:solidFill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</a:rPr>
              <a:t>або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сумчасті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ведмеді</a:t>
            </a:r>
            <a:r>
              <a:rPr lang="ru-RU" sz="2400" dirty="0" smtClean="0">
                <a:solidFill>
                  <a:srgbClr val="00B0F0"/>
                </a:solidFill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</a:rPr>
              <a:t>що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живуть</a:t>
            </a:r>
            <a:r>
              <a:rPr lang="ru-RU" sz="2400" dirty="0" smtClean="0">
                <a:solidFill>
                  <a:srgbClr val="00B0F0"/>
                </a:solidFill>
              </a:rPr>
              <a:t> на деревах.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715016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92D050"/>
                </a:solidFill>
              </a:rPr>
              <a:t>Кенгуру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5786454"/>
            <a:ext cx="1638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 smtClean="0">
                <a:solidFill>
                  <a:srgbClr val="FF0000"/>
                </a:solidFill>
              </a:rPr>
              <a:t>Коала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User\Рабочий стол\1265290532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4507032" cy="3000396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koalas (1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468" y="2571744"/>
            <a:ext cx="3996551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FF"/>
                </a:solidFill>
              </a:rPr>
              <a:t>• </a:t>
            </a:r>
            <a:r>
              <a:rPr lang="ru-RU" dirty="0" err="1" smtClean="0">
                <a:solidFill>
                  <a:srgbClr val="0066FF"/>
                </a:solidFill>
              </a:rPr>
              <a:t>Єхидна</a:t>
            </a:r>
            <a:r>
              <a:rPr lang="ru-RU" dirty="0" smtClean="0">
                <a:solidFill>
                  <a:srgbClr val="0066FF"/>
                </a:solidFill>
              </a:rPr>
              <a:t> </a:t>
            </a:r>
            <a:r>
              <a:rPr lang="ru-RU" dirty="0" err="1" smtClean="0">
                <a:solidFill>
                  <a:srgbClr val="0066FF"/>
                </a:solidFill>
              </a:rPr>
              <a:t>і</a:t>
            </a:r>
            <a:r>
              <a:rPr lang="ru-RU" dirty="0" smtClean="0">
                <a:solidFill>
                  <a:srgbClr val="0066FF"/>
                </a:solidFill>
              </a:rPr>
              <a:t> дика собака </a:t>
            </a:r>
            <a:r>
              <a:rPr lang="ru-RU" dirty="0" err="1" smtClean="0">
                <a:solidFill>
                  <a:srgbClr val="0066FF"/>
                </a:solidFill>
              </a:rPr>
              <a:t>дінго</a:t>
            </a:r>
            <a:r>
              <a:rPr lang="ru-RU" dirty="0" smtClean="0">
                <a:solidFill>
                  <a:srgbClr val="0066FF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і</a:t>
            </a:r>
            <a:r>
              <a:rPr lang="ru-RU" dirty="0" smtClean="0">
                <a:solidFill>
                  <a:srgbClr val="0066FF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лебеді</a:t>
            </a:r>
            <a:r>
              <a:rPr lang="ru-RU" dirty="0" smtClean="0">
                <a:solidFill>
                  <a:srgbClr val="92D050"/>
                </a:solidFill>
              </a:rPr>
              <a:t> тут не </a:t>
            </a:r>
            <a:r>
              <a:rPr lang="ru-RU" dirty="0" err="1" smtClean="0">
                <a:solidFill>
                  <a:srgbClr val="92D050"/>
                </a:solidFill>
              </a:rPr>
              <a:t>білі</a:t>
            </a:r>
            <a:r>
              <a:rPr lang="ru-RU" dirty="0" smtClean="0">
                <a:solidFill>
                  <a:srgbClr val="92D050"/>
                </a:solidFill>
              </a:rPr>
              <a:t>, а </a:t>
            </a:r>
            <a:r>
              <a:rPr lang="ru-RU" dirty="0" err="1" smtClean="0">
                <a:solidFill>
                  <a:srgbClr val="92D050"/>
                </a:solidFill>
              </a:rPr>
              <a:t>чорні</a:t>
            </a:r>
            <a:r>
              <a:rPr lang="ru-RU" dirty="0" smtClean="0">
                <a:solidFill>
                  <a:srgbClr val="92D050"/>
                </a:solidFill>
              </a:rPr>
              <a:t>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098" name="Picture 2" descr="C:\Documents and Settings\User\Рабочий стол\125762334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5"/>
            <a:ext cx="3500462" cy="3014683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68095927_Dingo_Perth_Zoo_SMC_Sept_2005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167215" cy="31254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929454" y="4572008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FFFF00"/>
                </a:solidFill>
              </a:rPr>
              <a:t>Дінго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429132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</a:rPr>
              <a:t>Єхидна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4100" name="Picture 4" descr="C:\Documents and Settings\User\Рабочий стол\priro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714884"/>
            <a:ext cx="2702819" cy="196376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14942" y="6286520"/>
            <a:ext cx="2019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• </a:t>
            </a:r>
            <a:r>
              <a:rPr lang="ru-RU" dirty="0" err="1" smtClean="0">
                <a:solidFill>
                  <a:srgbClr val="FF0000"/>
                </a:solidFill>
              </a:rPr>
              <a:t>Чорний</a:t>
            </a:r>
            <a:r>
              <a:rPr lang="ru-RU" dirty="0" smtClean="0">
                <a:solidFill>
                  <a:srgbClr val="FF0000"/>
                </a:solidFill>
              </a:rPr>
              <a:t> лебедь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• </a:t>
            </a:r>
            <a:r>
              <a:rPr lang="ru-RU" sz="3100" dirty="0" err="1" smtClean="0">
                <a:solidFill>
                  <a:srgbClr val="FF0000"/>
                </a:solidFill>
              </a:rPr>
              <a:t>Евкаліпти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досягають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стометрової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висоти</a:t>
            </a:r>
            <a:r>
              <a:rPr lang="ru-RU" sz="3100" dirty="0" smtClean="0">
                <a:solidFill>
                  <a:srgbClr val="FF0000"/>
                </a:solidFill>
              </a:rPr>
              <a:t>, а </a:t>
            </a:r>
            <a:r>
              <a:rPr lang="ru-RU" sz="3100" dirty="0" err="1" smtClean="0">
                <a:solidFill>
                  <a:srgbClr val="FF0000"/>
                </a:solidFill>
              </a:rPr>
              <a:t>ссавець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качконіс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відкладає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яйця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і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веде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водний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спосіб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>
                <a:solidFill>
                  <a:srgbClr val="FF0000"/>
                </a:solidFill>
              </a:rPr>
              <a:t>життя</a:t>
            </a:r>
            <a:r>
              <a:rPr lang="ru-RU" sz="3100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User\Рабочий стол\ehvkali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756653" cy="4429156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480px-Ka4kodzo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3050"/>
            <a:ext cx="4572000" cy="3124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00760" y="4786322"/>
            <a:ext cx="2360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000099"/>
                </a:solidFill>
              </a:rPr>
              <a:t>Качкодзьоб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6072206"/>
            <a:ext cx="3509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FFC000"/>
                </a:solidFill>
              </a:rPr>
              <a:t>Евкаліптове</a:t>
            </a:r>
            <a:r>
              <a:rPr lang="ru-RU" sz="2800" dirty="0" smtClean="0">
                <a:solidFill>
                  <a:srgbClr val="FFC000"/>
                </a:solidFill>
              </a:rPr>
              <a:t> дерево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• </a:t>
            </a:r>
            <a:r>
              <a:rPr lang="ru-RU" sz="4000" dirty="0" smtClean="0">
                <a:solidFill>
                  <a:srgbClr val="00B0F0"/>
                </a:solidFill>
              </a:rPr>
              <a:t>450 </a:t>
            </a:r>
            <a:r>
              <a:rPr lang="ru-RU" sz="4000" dirty="0" err="1" smtClean="0">
                <a:solidFill>
                  <a:srgbClr val="00B0F0"/>
                </a:solidFill>
              </a:rPr>
              <a:t>видів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</a:rPr>
              <a:t>ящірок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</a:rPr>
              <a:t>і</a:t>
            </a:r>
            <a:r>
              <a:rPr lang="ru-RU" sz="4000" dirty="0" smtClean="0">
                <a:solidFill>
                  <a:srgbClr val="00B0F0"/>
                </a:solidFill>
              </a:rPr>
              <a:t> 160 </a:t>
            </a:r>
            <a:r>
              <a:rPr lang="ru-RU" sz="4000" dirty="0" err="1" smtClean="0">
                <a:solidFill>
                  <a:srgbClr val="00B0F0"/>
                </a:solidFill>
              </a:rPr>
              <a:t>видів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  <a:r>
              <a:rPr lang="ru-RU" sz="4000" dirty="0" err="1" smtClean="0">
                <a:solidFill>
                  <a:srgbClr val="00B0F0"/>
                </a:solidFill>
              </a:rPr>
              <a:t>змій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146" name="Picture 2" descr="C:\Documents and Settings\User\Рабочий стол\1302216335_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486574" cy="3000396"/>
          </a:xfrm>
          <a:prstGeom prst="rect">
            <a:avLst/>
          </a:prstGeom>
          <a:noFill/>
        </p:spPr>
      </p:pic>
      <p:pic>
        <p:nvPicPr>
          <p:cNvPr id="6147" name="Picture 3" descr="C:\Documents and Settings\User\Рабочий стол\1317859645_ng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4143404" cy="2899340"/>
          </a:xfrm>
          <a:prstGeom prst="rect">
            <a:avLst/>
          </a:prstGeom>
          <a:noFill/>
        </p:spPr>
      </p:pic>
      <p:pic>
        <p:nvPicPr>
          <p:cNvPr id="6148" name="Picture 4" descr="C:\Documents and Settings\User\Рабочий стол\1311108387_samye_yadovitye_zmei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00570"/>
            <a:ext cx="4214842" cy="2206658"/>
          </a:xfrm>
          <a:prstGeom prst="rect">
            <a:avLst/>
          </a:prstGeom>
          <a:noFill/>
        </p:spPr>
      </p:pic>
      <p:pic>
        <p:nvPicPr>
          <p:cNvPr id="6149" name="Picture 5" descr="C:\Documents and Settings\User\Рабочий стол\pseudporph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429108"/>
            <a:ext cx="428628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• </a:t>
            </a:r>
            <a:r>
              <a:rPr lang="ru-RU" sz="2800" dirty="0" err="1" smtClean="0">
                <a:solidFill>
                  <a:srgbClr val="00B0F0"/>
                </a:solidFill>
              </a:rPr>
              <a:t>Крокодили</a:t>
            </a:r>
            <a:r>
              <a:rPr lang="ru-RU" sz="2800" dirty="0" smtClean="0">
                <a:solidFill>
                  <a:srgbClr val="00B0F0"/>
                </a:solidFill>
              </a:rPr>
              <a:t>, </a:t>
            </a:r>
            <a:r>
              <a:rPr lang="ru-RU" sz="2800" dirty="0" err="1" smtClean="0">
                <a:solidFill>
                  <a:srgbClr val="00B0F0"/>
                </a:solidFill>
              </a:rPr>
              <a:t>річкові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й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морські</a:t>
            </a:r>
            <a:r>
              <a:rPr lang="ru-RU" sz="2800" dirty="0" smtClean="0">
                <a:solidFill>
                  <a:srgbClr val="00B0F0"/>
                </a:solidFill>
              </a:rPr>
              <a:t> черепахи - далеко не </a:t>
            </a:r>
            <a:r>
              <a:rPr lang="ru-RU" sz="2800" dirty="0" err="1" smtClean="0">
                <a:solidFill>
                  <a:srgbClr val="00B0F0"/>
                </a:solidFill>
              </a:rPr>
              <a:t>повний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перелік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всіх</a:t>
            </a:r>
            <a:r>
              <a:rPr lang="ru-RU" sz="2800" dirty="0" smtClean="0">
                <a:solidFill>
                  <a:srgbClr val="00B0F0"/>
                </a:solidFill>
              </a:rPr>
              <a:t>, </a:t>
            </a:r>
            <a:r>
              <a:rPr lang="ru-RU" sz="2800" dirty="0" err="1" smtClean="0">
                <a:solidFill>
                  <a:srgbClr val="00B0F0"/>
                </a:solidFill>
              </a:rPr>
              <a:t>хто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живе</a:t>
            </a:r>
            <a:r>
              <a:rPr lang="ru-RU" sz="2800" dirty="0" smtClean="0">
                <a:solidFill>
                  <a:srgbClr val="00B0F0"/>
                </a:solidFill>
              </a:rPr>
              <a:t> на </a:t>
            </a:r>
            <a:r>
              <a:rPr lang="ru-RU" sz="2800" dirty="0" err="1" smtClean="0">
                <a:solidFill>
                  <a:srgbClr val="00B0F0"/>
                </a:solidFill>
              </a:rPr>
              <a:t>цьому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незвичайному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континенті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7171" name="Picture 3" descr="C:\Documents and Settings\User\Рабочий стол\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428736"/>
            <a:ext cx="3238523" cy="2428892"/>
          </a:xfrm>
          <a:prstGeom prst="rect">
            <a:avLst/>
          </a:prstGeom>
          <a:noFill/>
        </p:spPr>
      </p:pic>
      <p:pic>
        <p:nvPicPr>
          <p:cNvPr id="7172" name="Picture 4" descr="C:\Documents and Settings\User\Рабочий стол\tortue-marine-dinosor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000504"/>
            <a:ext cx="4056312" cy="2700345"/>
          </a:xfrm>
          <a:prstGeom prst="rect">
            <a:avLst/>
          </a:prstGeom>
          <a:noFill/>
        </p:spPr>
      </p:pic>
      <p:pic>
        <p:nvPicPr>
          <p:cNvPr id="7173" name="Picture 5" descr="C:\Documents and Settings\User\Рабочий стол\1359414108_28-krok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3536181" cy="23574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4000504"/>
            <a:ext cx="1540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Крокодил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9250" y="6000768"/>
            <a:ext cx="2834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Морська</a:t>
            </a:r>
            <a:r>
              <a:rPr lang="ru-RU" sz="2400" dirty="0" smtClean="0">
                <a:solidFill>
                  <a:srgbClr val="FF0000"/>
                </a:solidFill>
              </a:rPr>
              <a:t> черепаха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3929066"/>
            <a:ext cx="2680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Річкова черепаха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</TotalTime>
  <Words>788</Words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Австралія і Океанія</vt:lpstr>
      <vt:lpstr>Слайд 2</vt:lpstr>
      <vt:lpstr>Слайд 3</vt:lpstr>
      <vt:lpstr>Слайд 4</vt:lpstr>
      <vt:lpstr>Флора та фауна</vt:lpstr>
      <vt:lpstr>• Єхидна і дика собака дінго і лебеді тут не білі, а чорні.</vt:lpstr>
      <vt:lpstr>• Евкаліпти досягають стометрової висоти, а ссавець качконіс відкладає яйця і веде водний спосіб життя.</vt:lpstr>
      <vt:lpstr>• 450 видів ящірок і 160 видів змій</vt:lpstr>
      <vt:lpstr>• Крокодили, річкові й морські черепахи - далеко не повний перелік всіх, хто живе на цьому незвичайному континенті.</vt:lpstr>
      <vt:lpstr>• При виділенні частин світу до Австралії традиційно відносять і Океанію.</vt:lpstr>
      <vt:lpstr>Слайд 11</vt:lpstr>
      <vt:lpstr>Корінне населення Океанії</vt:lpstr>
      <vt:lpstr>Австралія і Океанія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Австралія і Океанія</dc:title>
  <cp:lastModifiedBy>User</cp:lastModifiedBy>
  <cp:revision>6</cp:revision>
  <dcterms:modified xsi:type="dcterms:W3CDTF">2013-04-18T16:14:37Z</dcterms:modified>
</cp:coreProperties>
</file>