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8AA281-A334-4784-BC3B-E8EB6575E65F}" type="doc">
      <dgm:prSet loTypeId="urn:microsoft.com/office/officeart/2005/8/layout/arrow2" loCatId="process" qsTypeId="urn:microsoft.com/office/officeart/2005/8/quickstyle/3d2" qsCatId="3D" csTypeId="urn:microsoft.com/office/officeart/2005/8/colors/accent1_2" csCatId="accent1" phldr="1"/>
      <dgm:spPr/>
      <dgm:t>
        <a:bodyPr/>
        <a:lstStyle/>
        <a:p>
          <a:endParaRPr lang="ru-RU"/>
        </a:p>
      </dgm:t>
    </dgm:pt>
    <dgm:pt modelId="{27D70BBB-6422-429C-B0AE-38903B83DA33}">
      <dgm:prSet phldrT="[Текст]"/>
      <dgm:spPr/>
      <dgm:t>
        <a:bodyPr/>
        <a:lstStyle/>
        <a:p>
          <a:r>
            <a:rPr lang="en-US" b="0" i="0" dirty="0" smtClean="0">
              <a:latin typeface="Comic Sans MS" pitchFamily="66" charset="0"/>
            </a:rPr>
            <a:t>Questions on the studied material</a:t>
          </a:r>
          <a:endParaRPr lang="ru-RU" dirty="0">
            <a:latin typeface="Comic Sans MS" pitchFamily="66" charset="0"/>
          </a:endParaRPr>
        </a:p>
      </dgm:t>
    </dgm:pt>
    <dgm:pt modelId="{FAAC70C7-0A65-4588-AA38-39DD8435F254}" type="parTrans" cxnId="{F699CC7C-E0B8-4F5C-AA36-A01576ACCD4A}">
      <dgm:prSet/>
      <dgm:spPr/>
      <dgm:t>
        <a:bodyPr/>
        <a:lstStyle/>
        <a:p>
          <a:endParaRPr lang="ru-RU"/>
        </a:p>
      </dgm:t>
    </dgm:pt>
    <dgm:pt modelId="{448FCEEF-B140-4B9B-8A77-13808CD37FA7}" type="sibTrans" cxnId="{F699CC7C-E0B8-4F5C-AA36-A01576ACCD4A}">
      <dgm:prSet/>
      <dgm:spPr/>
      <dgm:t>
        <a:bodyPr/>
        <a:lstStyle/>
        <a:p>
          <a:endParaRPr lang="ru-RU"/>
        </a:p>
      </dgm:t>
    </dgm:pt>
    <dgm:pt modelId="{7DD0634A-3827-433E-81DB-817B841A2FD5}">
      <dgm:prSet phldrT="[Текст]"/>
      <dgm:spPr/>
      <dgm:t>
        <a:bodyPr/>
        <a:lstStyle/>
        <a:p>
          <a:r>
            <a:rPr lang="en-US" b="0" i="0" dirty="0" smtClean="0">
              <a:latin typeface="Comic Sans MS" pitchFamily="66" charset="0"/>
            </a:rPr>
            <a:t>Check answer the question</a:t>
          </a:r>
          <a:endParaRPr lang="ru-RU" dirty="0">
            <a:latin typeface="Comic Sans MS" pitchFamily="66" charset="0"/>
          </a:endParaRPr>
        </a:p>
      </dgm:t>
    </dgm:pt>
    <dgm:pt modelId="{52AB7724-006D-4311-9C24-9B7E07973B33}" type="parTrans" cxnId="{3739B82D-D193-4B6D-B2F6-2DC733DF6D86}">
      <dgm:prSet/>
      <dgm:spPr/>
      <dgm:t>
        <a:bodyPr/>
        <a:lstStyle/>
        <a:p>
          <a:endParaRPr lang="ru-RU"/>
        </a:p>
      </dgm:t>
    </dgm:pt>
    <dgm:pt modelId="{A56BCDBF-2720-4097-B7C8-3D4E51E7E04D}" type="sibTrans" cxnId="{3739B82D-D193-4B6D-B2F6-2DC733DF6D86}">
      <dgm:prSet/>
      <dgm:spPr/>
      <dgm:t>
        <a:bodyPr/>
        <a:lstStyle/>
        <a:p>
          <a:endParaRPr lang="ru-RU"/>
        </a:p>
      </dgm:t>
    </dgm:pt>
    <dgm:pt modelId="{C7D6489D-09A1-44B2-9AFE-2209A816CD50}">
      <dgm:prSet/>
      <dgm:spPr/>
      <dgm:t>
        <a:bodyPr/>
        <a:lstStyle/>
        <a:p>
          <a:r>
            <a:rPr lang="en-US" b="0" i="0" dirty="0" smtClean="0">
              <a:latin typeface="Comic Sans MS" pitchFamily="66" charset="0"/>
            </a:rPr>
            <a:t>A small part of the material</a:t>
          </a:r>
          <a:endParaRPr lang="en-US" dirty="0">
            <a:latin typeface="Comic Sans MS" pitchFamily="66" charset="0"/>
          </a:endParaRPr>
        </a:p>
      </dgm:t>
    </dgm:pt>
    <dgm:pt modelId="{C51F80BD-6AC0-4359-B029-F26BAB0CBEC0}" type="parTrans" cxnId="{4E35259D-941A-4836-83F8-5703B0C1DDCD}">
      <dgm:prSet/>
      <dgm:spPr/>
      <dgm:t>
        <a:bodyPr/>
        <a:lstStyle/>
        <a:p>
          <a:endParaRPr lang="ru-RU"/>
        </a:p>
      </dgm:t>
    </dgm:pt>
    <dgm:pt modelId="{22C13FB0-7292-4968-832B-EEF7ECF410EF}" type="sibTrans" cxnId="{4E35259D-941A-4836-83F8-5703B0C1DDCD}">
      <dgm:prSet/>
      <dgm:spPr/>
      <dgm:t>
        <a:bodyPr/>
        <a:lstStyle/>
        <a:p>
          <a:endParaRPr lang="ru-RU"/>
        </a:p>
      </dgm:t>
    </dgm:pt>
    <dgm:pt modelId="{850A8F4A-17AE-4F56-A8D7-0D7E63D27604}">
      <dgm:prSet phldrT="[Текст]"/>
      <dgm:spPr/>
      <dgm:t>
        <a:bodyPr/>
        <a:lstStyle/>
        <a:p>
          <a:endParaRPr lang="ru-RU" dirty="0"/>
        </a:p>
      </dgm:t>
    </dgm:pt>
    <dgm:pt modelId="{8B706946-6628-4E50-86C8-66F891BCFB19}" type="sibTrans" cxnId="{F5071C21-6752-4573-927E-A59EECD3367C}">
      <dgm:prSet/>
      <dgm:spPr/>
      <dgm:t>
        <a:bodyPr/>
        <a:lstStyle/>
        <a:p>
          <a:endParaRPr lang="ru-RU"/>
        </a:p>
      </dgm:t>
    </dgm:pt>
    <dgm:pt modelId="{B244720A-5083-4BD5-8976-3CD4EEE76ED3}" type="parTrans" cxnId="{F5071C21-6752-4573-927E-A59EECD3367C}">
      <dgm:prSet/>
      <dgm:spPr/>
      <dgm:t>
        <a:bodyPr/>
        <a:lstStyle/>
        <a:p>
          <a:endParaRPr lang="ru-RU"/>
        </a:p>
      </dgm:t>
    </dgm:pt>
    <dgm:pt modelId="{37B4584D-458D-411D-B8E0-8CC64D3E7ACB}" type="pres">
      <dgm:prSet presAssocID="{E68AA281-A334-4784-BC3B-E8EB6575E65F}" presName="arrowDiagram" presStyleCnt="0">
        <dgm:presLayoutVars>
          <dgm:chMax val="5"/>
          <dgm:dir/>
          <dgm:resizeHandles val="exact"/>
        </dgm:presLayoutVars>
      </dgm:prSet>
      <dgm:spPr/>
    </dgm:pt>
    <dgm:pt modelId="{9EE12778-F02B-4997-AF1E-3C58C5A990C1}" type="pres">
      <dgm:prSet presAssocID="{E68AA281-A334-4784-BC3B-E8EB6575E65F}" presName="arrow" presStyleLbl="bgShp" presStyleIdx="0" presStyleCnt="1" custScaleX="131155" custScaleY="98221" custLinFactNeighborX="14" custLinFactNeighborY="-2668"/>
      <dgm:spPr/>
    </dgm:pt>
    <dgm:pt modelId="{CF5C7851-D489-47F1-BC5D-6364B99B00A9}" type="pres">
      <dgm:prSet presAssocID="{E68AA281-A334-4784-BC3B-E8EB6575E65F}" presName="arrowDiagram4" presStyleCnt="0"/>
      <dgm:spPr/>
    </dgm:pt>
    <dgm:pt modelId="{82FD6CE6-1D18-4569-A865-E097957C7252}" type="pres">
      <dgm:prSet presAssocID="{850A8F4A-17AE-4F56-A8D7-0D7E63D27604}" presName="bullet4a" presStyleLbl="node1" presStyleIdx="0" presStyleCnt="4" custScaleX="1167858" custScaleY="951144" custLinFactX="-138348" custLinFactY="45007" custLinFactNeighborX="-200000" custLinFactNeighborY="100000"/>
      <dgm:spPr/>
    </dgm:pt>
    <dgm:pt modelId="{C4EE6A8D-5886-4EED-976C-3C1FEBFCE65F}" type="pres">
      <dgm:prSet presAssocID="{850A8F4A-17AE-4F56-A8D7-0D7E63D27604}" presName="textBox4a" presStyleLbl="revTx" presStyleIdx="0" presStyleCnt="4" custScaleX="73995" custScaleY="144842" custLinFactX="145094" custLinFactNeighborX="200000" custLinFactNeighborY="-99692">
        <dgm:presLayoutVars>
          <dgm:bulletEnabled val="1"/>
        </dgm:presLayoutVars>
      </dgm:prSet>
      <dgm:spPr/>
      <dgm:t>
        <a:bodyPr/>
        <a:lstStyle/>
        <a:p>
          <a:endParaRPr lang="ru-RU"/>
        </a:p>
      </dgm:t>
    </dgm:pt>
    <dgm:pt modelId="{95A1A61D-2E33-4E38-9A73-0B71CD25D691}" type="pres">
      <dgm:prSet presAssocID="{27D70BBB-6422-429C-B0AE-38903B83DA33}" presName="bullet4b" presStyleLbl="node1" presStyleIdx="1" presStyleCnt="4" custScaleX="594725" custScaleY="473981"/>
      <dgm:spPr/>
    </dgm:pt>
    <dgm:pt modelId="{1BEB0B0B-0C82-46C4-9B0D-E217630634FE}" type="pres">
      <dgm:prSet presAssocID="{27D70BBB-6422-429C-B0AE-38903B83DA33}" presName="textBox4b" presStyleLbl="revTx" presStyleIdx="1" presStyleCnt="4" custScaleY="63474" custLinFactNeighborX="-49238" custLinFactNeighborY="-51452">
        <dgm:presLayoutVars>
          <dgm:bulletEnabled val="1"/>
        </dgm:presLayoutVars>
      </dgm:prSet>
      <dgm:spPr/>
      <dgm:t>
        <a:bodyPr/>
        <a:lstStyle/>
        <a:p>
          <a:endParaRPr lang="ru-RU"/>
        </a:p>
      </dgm:t>
    </dgm:pt>
    <dgm:pt modelId="{B02507D1-0F89-4D21-A2DF-65FB1E34A3A1}" type="pres">
      <dgm:prSet presAssocID="{7DD0634A-3827-433E-81DB-817B841A2FD5}" presName="bullet4c" presStyleLbl="node1" presStyleIdx="2" presStyleCnt="4" custScaleX="480338" custScaleY="397521" custLinFactX="44724" custLinFactNeighborX="100000" custLinFactNeighborY="-62928"/>
      <dgm:spPr/>
    </dgm:pt>
    <dgm:pt modelId="{819B20B3-CFE2-4AD4-B111-C27D819A8D9D}" type="pres">
      <dgm:prSet presAssocID="{7DD0634A-3827-433E-81DB-817B841A2FD5}" presName="textBox4c" presStyleLbl="revTx" presStyleIdx="2" presStyleCnt="4" custScaleX="99999" custScaleY="45174" custLinFactNeighborX="-13501" custLinFactNeighborY="-60443">
        <dgm:presLayoutVars>
          <dgm:bulletEnabled val="1"/>
        </dgm:presLayoutVars>
      </dgm:prSet>
      <dgm:spPr/>
      <dgm:t>
        <a:bodyPr/>
        <a:lstStyle/>
        <a:p>
          <a:endParaRPr lang="ru-RU"/>
        </a:p>
      </dgm:t>
    </dgm:pt>
    <dgm:pt modelId="{E1DE2402-CD48-46B0-B405-1FAF476D3A05}" type="pres">
      <dgm:prSet presAssocID="{C7D6489D-09A1-44B2-9AFE-2209A816CD50}" presName="bullet4d" presStyleLbl="node1" presStyleIdx="3" presStyleCnt="4" custScaleX="319212" custScaleY="256581" custLinFactX="95798" custLinFactNeighborX="100000" custLinFactNeighborY="-42539"/>
      <dgm:spPr/>
    </dgm:pt>
    <dgm:pt modelId="{6470DB13-2F1F-40C5-8A6A-EE03A4A3932D}" type="pres">
      <dgm:prSet presAssocID="{C7D6489D-09A1-44B2-9AFE-2209A816CD50}" presName="textBox4d" presStyleLbl="revTx" presStyleIdx="3" presStyleCnt="4" custScaleY="40460" custLinFactX="-179513" custLinFactNeighborX="-200000" custLinFactNeighborY="22551">
        <dgm:presLayoutVars>
          <dgm:bulletEnabled val="1"/>
        </dgm:presLayoutVars>
      </dgm:prSet>
      <dgm:spPr/>
    </dgm:pt>
  </dgm:ptLst>
  <dgm:cxnLst>
    <dgm:cxn modelId="{3D159584-6B66-4233-9F7D-3BCD2C024988}" type="presOf" srcId="{27D70BBB-6422-429C-B0AE-38903B83DA33}" destId="{1BEB0B0B-0C82-46C4-9B0D-E217630634FE}" srcOrd="0" destOrd="0" presId="urn:microsoft.com/office/officeart/2005/8/layout/arrow2"/>
    <dgm:cxn modelId="{F5071C21-6752-4573-927E-A59EECD3367C}" srcId="{E68AA281-A334-4784-BC3B-E8EB6575E65F}" destId="{850A8F4A-17AE-4F56-A8D7-0D7E63D27604}" srcOrd="0" destOrd="0" parTransId="{B244720A-5083-4BD5-8976-3CD4EEE76ED3}" sibTransId="{8B706946-6628-4E50-86C8-66F891BCFB19}"/>
    <dgm:cxn modelId="{E72E2F77-05A3-4EF4-945D-8FDDB1D6D1FD}" type="presOf" srcId="{C7D6489D-09A1-44B2-9AFE-2209A816CD50}" destId="{6470DB13-2F1F-40C5-8A6A-EE03A4A3932D}" srcOrd="0" destOrd="0" presId="urn:microsoft.com/office/officeart/2005/8/layout/arrow2"/>
    <dgm:cxn modelId="{F699CC7C-E0B8-4F5C-AA36-A01576ACCD4A}" srcId="{E68AA281-A334-4784-BC3B-E8EB6575E65F}" destId="{27D70BBB-6422-429C-B0AE-38903B83DA33}" srcOrd="1" destOrd="0" parTransId="{FAAC70C7-0A65-4588-AA38-39DD8435F254}" sibTransId="{448FCEEF-B140-4B9B-8A77-13808CD37FA7}"/>
    <dgm:cxn modelId="{30F353F0-A5D3-44B9-9687-6BBA43914E09}" type="presOf" srcId="{850A8F4A-17AE-4F56-A8D7-0D7E63D27604}" destId="{C4EE6A8D-5886-4EED-976C-3C1FEBFCE65F}" srcOrd="0" destOrd="0" presId="urn:microsoft.com/office/officeart/2005/8/layout/arrow2"/>
    <dgm:cxn modelId="{D4B85AE9-7F29-4630-9B91-1130E2B91473}" type="presOf" srcId="{E68AA281-A334-4784-BC3B-E8EB6575E65F}" destId="{37B4584D-458D-411D-B8E0-8CC64D3E7ACB}" srcOrd="0" destOrd="0" presId="urn:microsoft.com/office/officeart/2005/8/layout/arrow2"/>
    <dgm:cxn modelId="{5265F55E-F884-4938-8397-842A4AB73722}" type="presOf" srcId="{7DD0634A-3827-433E-81DB-817B841A2FD5}" destId="{819B20B3-CFE2-4AD4-B111-C27D819A8D9D}" srcOrd="0" destOrd="0" presId="urn:microsoft.com/office/officeart/2005/8/layout/arrow2"/>
    <dgm:cxn modelId="{3739B82D-D193-4B6D-B2F6-2DC733DF6D86}" srcId="{E68AA281-A334-4784-BC3B-E8EB6575E65F}" destId="{7DD0634A-3827-433E-81DB-817B841A2FD5}" srcOrd="2" destOrd="0" parTransId="{52AB7724-006D-4311-9C24-9B7E07973B33}" sibTransId="{A56BCDBF-2720-4097-B7C8-3D4E51E7E04D}"/>
    <dgm:cxn modelId="{4E35259D-941A-4836-83F8-5703B0C1DDCD}" srcId="{E68AA281-A334-4784-BC3B-E8EB6575E65F}" destId="{C7D6489D-09A1-44B2-9AFE-2209A816CD50}" srcOrd="3" destOrd="0" parTransId="{C51F80BD-6AC0-4359-B029-F26BAB0CBEC0}" sibTransId="{22C13FB0-7292-4968-832B-EEF7ECF410EF}"/>
    <dgm:cxn modelId="{A7BBD7F4-A324-42BF-BD59-8DD1DFE43530}" type="presParOf" srcId="{37B4584D-458D-411D-B8E0-8CC64D3E7ACB}" destId="{9EE12778-F02B-4997-AF1E-3C58C5A990C1}" srcOrd="0" destOrd="0" presId="urn:microsoft.com/office/officeart/2005/8/layout/arrow2"/>
    <dgm:cxn modelId="{6B0D791F-7651-4A37-80AA-812D35F670A9}" type="presParOf" srcId="{37B4584D-458D-411D-B8E0-8CC64D3E7ACB}" destId="{CF5C7851-D489-47F1-BC5D-6364B99B00A9}" srcOrd="1" destOrd="0" presId="urn:microsoft.com/office/officeart/2005/8/layout/arrow2"/>
    <dgm:cxn modelId="{4B043304-7C01-40F4-80CA-D41EB1CBFFD7}" type="presParOf" srcId="{CF5C7851-D489-47F1-BC5D-6364B99B00A9}" destId="{82FD6CE6-1D18-4569-A865-E097957C7252}" srcOrd="0" destOrd="0" presId="urn:microsoft.com/office/officeart/2005/8/layout/arrow2"/>
    <dgm:cxn modelId="{5061FAD7-5A9A-4628-A6B6-BB1A3C65FD84}" type="presParOf" srcId="{CF5C7851-D489-47F1-BC5D-6364B99B00A9}" destId="{C4EE6A8D-5886-4EED-976C-3C1FEBFCE65F}" srcOrd="1" destOrd="0" presId="urn:microsoft.com/office/officeart/2005/8/layout/arrow2"/>
    <dgm:cxn modelId="{995934D5-9323-4A59-9CFD-0598FB897D93}" type="presParOf" srcId="{CF5C7851-D489-47F1-BC5D-6364B99B00A9}" destId="{95A1A61D-2E33-4E38-9A73-0B71CD25D691}" srcOrd="2" destOrd="0" presId="urn:microsoft.com/office/officeart/2005/8/layout/arrow2"/>
    <dgm:cxn modelId="{C446A23D-7EE4-4588-A2B0-A1E5EBBC7417}" type="presParOf" srcId="{CF5C7851-D489-47F1-BC5D-6364B99B00A9}" destId="{1BEB0B0B-0C82-46C4-9B0D-E217630634FE}" srcOrd="3" destOrd="0" presId="urn:microsoft.com/office/officeart/2005/8/layout/arrow2"/>
    <dgm:cxn modelId="{AD0139CF-951E-46DD-B926-AA122599B297}" type="presParOf" srcId="{CF5C7851-D489-47F1-BC5D-6364B99B00A9}" destId="{B02507D1-0F89-4D21-A2DF-65FB1E34A3A1}" srcOrd="4" destOrd="0" presId="urn:microsoft.com/office/officeart/2005/8/layout/arrow2"/>
    <dgm:cxn modelId="{6F6EB349-136A-4348-96A9-7745EFDE7D86}" type="presParOf" srcId="{CF5C7851-D489-47F1-BC5D-6364B99B00A9}" destId="{819B20B3-CFE2-4AD4-B111-C27D819A8D9D}" srcOrd="5" destOrd="0" presId="urn:microsoft.com/office/officeart/2005/8/layout/arrow2"/>
    <dgm:cxn modelId="{5443C467-C3B4-4AE9-BEE9-FE9EE844215D}" type="presParOf" srcId="{CF5C7851-D489-47F1-BC5D-6364B99B00A9}" destId="{E1DE2402-CD48-46B0-B405-1FAF476D3A05}" srcOrd="6" destOrd="0" presId="urn:microsoft.com/office/officeart/2005/8/layout/arrow2"/>
    <dgm:cxn modelId="{C4A26E9E-1532-46EA-BF5A-BD8A4B18320D}" type="presParOf" srcId="{CF5C7851-D489-47F1-BC5D-6364B99B00A9}" destId="{6470DB13-2F1F-40C5-8A6A-EE03A4A3932D}"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C9D158-73FD-43EE-A495-D0B6323F04E5}" type="doc">
      <dgm:prSet loTypeId="urn:microsoft.com/office/officeart/2005/8/layout/hierarchy4" loCatId="hierarchy" qsTypeId="urn:microsoft.com/office/officeart/2005/8/quickstyle/3d2" qsCatId="3D" csTypeId="urn:microsoft.com/office/officeart/2005/8/colors/accent0_2" csCatId="mainScheme" phldr="1"/>
      <dgm:spPr/>
      <dgm:t>
        <a:bodyPr/>
        <a:lstStyle/>
        <a:p>
          <a:endParaRPr lang="ru-RU"/>
        </a:p>
      </dgm:t>
    </dgm:pt>
    <dgm:pt modelId="{F4EC9B32-5D0C-415E-B878-94B4D6164B8E}">
      <dgm:prSet phldrT="[Текст]"/>
      <dgm:spPr/>
      <dgm:t>
        <a:bodyPr/>
        <a:lstStyle/>
        <a:p>
          <a:pPr algn="l"/>
          <a:r>
            <a:rPr lang="en-US" b="0" i="0" dirty="0" smtClean="0">
              <a:latin typeface="Cooper Black" pitchFamily="18" charset="0"/>
            </a:rPr>
            <a:t>The advantages and disadvantages of programmed learning</a:t>
          </a:r>
          <a:endParaRPr lang="ru-RU" dirty="0"/>
        </a:p>
      </dgm:t>
    </dgm:pt>
    <dgm:pt modelId="{13470D01-3085-45AB-AEAC-F8C4D80DDA36}" type="parTrans" cxnId="{7EAA8ACE-B5C6-4417-A326-7524243BAFFF}">
      <dgm:prSet/>
      <dgm:spPr/>
      <dgm:t>
        <a:bodyPr/>
        <a:lstStyle/>
        <a:p>
          <a:endParaRPr lang="ru-RU"/>
        </a:p>
      </dgm:t>
    </dgm:pt>
    <dgm:pt modelId="{09077EFE-DD5C-4B86-8982-428DE804AFB5}" type="sibTrans" cxnId="{7EAA8ACE-B5C6-4417-A326-7524243BAFFF}">
      <dgm:prSet/>
      <dgm:spPr/>
      <dgm:t>
        <a:bodyPr/>
        <a:lstStyle/>
        <a:p>
          <a:endParaRPr lang="ru-RU"/>
        </a:p>
      </dgm:t>
    </dgm:pt>
    <dgm:pt modelId="{9D373B75-A9AB-442E-B7E6-E7C3DE84A920}">
      <dgm:prSet phldrT="[Текст]" custT="1"/>
      <dgm:spPr/>
      <dgm:t>
        <a:bodyPr/>
        <a:lstStyle/>
        <a:p>
          <a:pPr algn="l"/>
          <a:r>
            <a:rPr lang="en-US" sz="2000" b="0" i="0" dirty="0" smtClean="0"/>
            <a:t>a small amount of the material is easily digested</a:t>
          </a:r>
          <a:r>
            <a:rPr lang="ru-RU" sz="2000" b="0" i="0" dirty="0" smtClean="0"/>
            <a:t>;</a:t>
          </a:r>
        </a:p>
        <a:p>
          <a:pPr algn="l"/>
          <a:endParaRPr lang="ru-RU" sz="2000" b="0" i="0" dirty="0" smtClean="0"/>
        </a:p>
        <a:p>
          <a:pPr algn="l"/>
          <a:r>
            <a:rPr lang="en-US" sz="2000" b="0" i="0" dirty="0" smtClean="0"/>
            <a:t>best result</a:t>
          </a:r>
          <a:r>
            <a:rPr lang="ru-RU" sz="2000" b="0" i="0" dirty="0" smtClean="0"/>
            <a:t>;</a:t>
          </a:r>
        </a:p>
        <a:p>
          <a:pPr algn="l"/>
          <a:endParaRPr lang="ru-RU" sz="2000" b="0" i="0" dirty="0" smtClean="0"/>
        </a:p>
        <a:p>
          <a:pPr algn="l"/>
          <a:r>
            <a:rPr lang="en-US" sz="2000" b="0" i="0" dirty="0" smtClean="0"/>
            <a:t>develop efficient methods of mental actions</a:t>
          </a:r>
          <a:r>
            <a:rPr lang="ru-RU" sz="2000" b="0" i="0" dirty="0" smtClean="0"/>
            <a:t>;</a:t>
          </a:r>
        </a:p>
        <a:p>
          <a:pPr algn="l"/>
          <a:endParaRPr lang="ru-RU" sz="2000" b="0" i="0" dirty="0" smtClean="0"/>
        </a:p>
        <a:p>
          <a:pPr algn="l"/>
          <a:r>
            <a:rPr lang="en-US" sz="2000" b="0" i="0" dirty="0" smtClean="0"/>
            <a:t>develops the ability to think logically</a:t>
          </a:r>
          <a:endParaRPr lang="ru-RU" sz="2000" b="0" i="0" dirty="0" smtClean="0"/>
        </a:p>
        <a:p>
          <a:pPr algn="l"/>
          <a:endParaRPr lang="ru-RU" sz="2000" dirty="0"/>
        </a:p>
      </dgm:t>
    </dgm:pt>
    <dgm:pt modelId="{A8533697-5537-407C-B39C-B8BB3A64776D}" type="parTrans" cxnId="{1D137605-DA3B-496E-B60D-1F807450EA91}">
      <dgm:prSet/>
      <dgm:spPr/>
      <dgm:t>
        <a:bodyPr/>
        <a:lstStyle/>
        <a:p>
          <a:endParaRPr lang="ru-RU"/>
        </a:p>
      </dgm:t>
    </dgm:pt>
    <dgm:pt modelId="{ED5BA817-3B7A-4AA5-B864-CDF3FFE7DF19}" type="sibTrans" cxnId="{1D137605-DA3B-496E-B60D-1F807450EA91}">
      <dgm:prSet/>
      <dgm:spPr/>
      <dgm:t>
        <a:bodyPr/>
        <a:lstStyle/>
        <a:p>
          <a:endParaRPr lang="ru-RU"/>
        </a:p>
      </dgm:t>
    </dgm:pt>
    <dgm:pt modelId="{296277D4-326A-4723-8C27-2453B90CA48C}">
      <dgm:prSet phldrT="[Текст]" custT="1"/>
      <dgm:spPr/>
      <dgm:t>
        <a:bodyPr/>
        <a:lstStyle/>
        <a:p>
          <a:r>
            <a:rPr lang="en-US" sz="2000" b="0" i="0" dirty="0" smtClean="0"/>
            <a:t>takes a long time</a:t>
          </a:r>
          <a:r>
            <a:rPr lang="ru-RU" sz="2000" b="0" i="0" dirty="0" smtClean="0"/>
            <a:t>;</a:t>
          </a:r>
        </a:p>
        <a:p>
          <a:endParaRPr lang="ru-RU" sz="2000" b="0" i="0" dirty="0" smtClean="0"/>
        </a:p>
        <a:p>
          <a:r>
            <a:rPr lang="en-US" sz="2000" b="0" i="0" dirty="0" smtClean="0"/>
            <a:t>not fully develop self-reliance in training</a:t>
          </a:r>
          <a:r>
            <a:rPr lang="ru-RU" sz="2000" b="0" i="0" dirty="0" smtClean="0"/>
            <a:t>;</a:t>
          </a:r>
        </a:p>
        <a:p>
          <a:endParaRPr lang="ru-RU" sz="2000" b="0" i="0" dirty="0" smtClean="0"/>
        </a:p>
        <a:p>
          <a:r>
            <a:rPr lang="en-US" sz="2000" b="0" i="0" dirty="0" smtClean="0"/>
            <a:t>provides knowledge of algorithms, not giving new</a:t>
          </a:r>
          <a:endParaRPr lang="ru-RU" sz="2000" b="0" i="0" dirty="0" smtClean="0"/>
        </a:p>
        <a:p>
          <a:endParaRPr lang="ru-RU" sz="2000" b="0" i="0" dirty="0" smtClean="0"/>
        </a:p>
        <a:p>
          <a:r>
            <a:rPr lang="en-US" sz="2000" b="0" i="0" dirty="0" smtClean="0"/>
            <a:t>excessive algorithmic prevents the formation of productive activities</a:t>
          </a:r>
          <a:endParaRPr lang="ru-RU" sz="2000" dirty="0"/>
        </a:p>
      </dgm:t>
    </dgm:pt>
    <dgm:pt modelId="{1F379B8E-54EC-45A4-85D4-3C4E658C80C2}" type="parTrans" cxnId="{17AF6BC4-E443-47ED-91E6-FBCC6ED9C5D7}">
      <dgm:prSet/>
      <dgm:spPr/>
      <dgm:t>
        <a:bodyPr/>
        <a:lstStyle/>
        <a:p>
          <a:endParaRPr lang="ru-RU"/>
        </a:p>
      </dgm:t>
    </dgm:pt>
    <dgm:pt modelId="{BF82D32E-B528-44BC-B805-FE8CF7AB646B}" type="sibTrans" cxnId="{17AF6BC4-E443-47ED-91E6-FBCC6ED9C5D7}">
      <dgm:prSet/>
      <dgm:spPr/>
      <dgm:t>
        <a:bodyPr/>
        <a:lstStyle/>
        <a:p>
          <a:endParaRPr lang="ru-RU"/>
        </a:p>
      </dgm:t>
    </dgm:pt>
    <dgm:pt modelId="{4CBE1033-91DE-4B6B-A51E-18023C4D533A}" type="pres">
      <dgm:prSet presAssocID="{B7C9D158-73FD-43EE-A495-D0B6323F04E5}" presName="Name0" presStyleCnt="0">
        <dgm:presLayoutVars>
          <dgm:chPref val="1"/>
          <dgm:dir/>
          <dgm:animOne val="branch"/>
          <dgm:animLvl val="lvl"/>
          <dgm:resizeHandles/>
        </dgm:presLayoutVars>
      </dgm:prSet>
      <dgm:spPr/>
    </dgm:pt>
    <dgm:pt modelId="{3355592E-D4C3-44A8-AB7F-F608171F6E6C}" type="pres">
      <dgm:prSet presAssocID="{F4EC9B32-5D0C-415E-B878-94B4D6164B8E}" presName="vertOne" presStyleCnt="0"/>
      <dgm:spPr/>
    </dgm:pt>
    <dgm:pt modelId="{3AD78EBE-F315-4C66-A676-6D59FE86BC07}" type="pres">
      <dgm:prSet presAssocID="{F4EC9B32-5D0C-415E-B878-94B4D6164B8E}" presName="txOne" presStyleLbl="node0" presStyleIdx="0" presStyleCnt="1" custScaleY="26470" custLinFactY="-91374" custLinFactNeighborX="204" custLinFactNeighborY="-100000">
        <dgm:presLayoutVars>
          <dgm:chPref val="3"/>
        </dgm:presLayoutVars>
      </dgm:prSet>
      <dgm:spPr/>
      <dgm:t>
        <a:bodyPr/>
        <a:lstStyle/>
        <a:p>
          <a:endParaRPr lang="ru-RU"/>
        </a:p>
      </dgm:t>
    </dgm:pt>
    <dgm:pt modelId="{C0F89B6C-A9E4-4D62-9222-F5DB120106AC}" type="pres">
      <dgm:prSet presAssocID="{F4EC9B32-5D0C-415E-B878-94B4D6164B8E}" presName="parTransOne" presStyleCnt="0"/>
      <dgm:spPr/>
    </dgm:pt>
    <dgm:pt modelId="{06A0E00F-C4B8-4B87-9214-27CD58F370BA}" type="pres">
      <dgm:prSet presAssocID="{F4EC9B32-5D0C-415E-B878-94B4D6164B8E}" presName="horzOne" presStyleCnt="0"/>
      <dgm:spPr/>
    </dgm:pt>
    <dgm:pt modelId="{E8BF6A2B-BA98-488A-A5AD-DDDBEA4BC7EB}" type="pres">
      <dgm:prSet presAssocID="{9D373B75-A9AB-442E-B7E6-E7C3DE84A920}" presName="vertTwo" presStyleCnt="0"/>
      <dgm:spPr/>
    </dgm:pt>
    <dgm:pt modelId="{76114E5E-38B0-4B4F-9A63-4665F9A90F4C}" type="pres">
      <dgm:prSet presAssocID="{9D373B75-A9AB-442E-B7E6-E7C3DE84A920}" presName="txTwo" presStyleLbl="node2" presStyleIdx="0" presStyleCnt="2">
        <dgm:presLayoutVars>
          <dgm:chPref val="3"/>
        </dgm:presLayoutVars>
      </dgm:prSet>
      <dgm:spPr/>
      <dgm:t>
        <a:bodyPr/>
        <a:lstStyle/>
        <a:p>
          <a:endParaRPr lang="ru-RU"/>
        </a:p>
      </dgm:t>
    </dgm:pt>
    <dgm:pt modelId="{A7058500-1BB3-4E65-BC84-4E365BB83EEA}" type="pres">
      <dgm:prSet presAssocID="{9D373B75-A9AB-442E-B7E6-E7C3DE84A920}" presName="horzTwo" presStyleCnt="0"/>
      <dgm:spPr/>
    </dgm:pt>
    <dgm:pt modelId="{6BD1E7F2-BFEC-493D-9E9C-425C82F48077}" type="pres">
      <dgm:prSet presAssocID="{ED5BA817-3B7A-4AA5-B864-CDF3FFE7DF19}" presName="sibSpaceTwo" presStyleCnt="0"/>
      <dgm:spPr/>
    </dgm:pt>
    <dgm:pt modelId="{6076CD77-10C2-479C-A9E8-9B4C0492A8A6}" type="pres">
      <dgm:prSet presAssocID="{296277D4-326A-4723-8C27-2453B90CA48C}" presName="vertTwo" presStyleCnt="0"/>
      <dgm:spPr/>
    </dgm:pt>
    <dgm:pt modelId="{EAA14D40-C7CE-4C22-B662-FC2247375B0C}" type="pres">
      <dgm:prSet presAssocID="{296277D4-326A-4723-8C27-2453B90CA48C}" presName="txTwo" presStyleLbl="node2" presStyleIdx="1" presStyleCnt="2">
        <dgm:presLayoutVars>
          <dgm:chPref val="3"/>
        </dgm:presLayoutVars>
      </dgm:prSet>
      <dgm:spPr/>
      <dgm:t>
        <a:bodyPr/>
        <a:lstStyle/>
        <a:p>
          <a:endParaRPr lang="ru-RU"/>
        </a:p>
      </dgm:t>
    </dgm:pt>
    <dgm:pt modelId="{7D3E31AA-C9DE-499F-8084-FE966B5C581A}" type="pres">
      <dgm:prSet presAssocID="{296277D4-326A-4723-8C27-2453B90CA48C}" presName="horzTwo" presStyleCnt="0"/>
      <dgm:spPr/>
    </dgm:pt>
  </dgm:ptLst>
  <dgm:cxnLst>
    <dgm:cxn modelId="{1D137605-DA3B-496E-B60D-1F807450EA91}" srcId="{F4EC9B32-5D0C-415E-B878-94B4D6164B8E}" destId="{9D373B75-A9AB-442E-B7E6-E7C3DE84A920}" srcOrd="0" destOrd="0" parTransId="{A8533697-5537-407C-B39C-B8BB3A64776D}" sibTransId="{ED5BA817-3B7A-4AA5-B864-CDF3FFE7DF19}"/>
    <dgm:cxn modelId="{979DA2F3-D1D2-476C-982E-DEF0D037774D}" type="presOf" srcId="{296277D4-326A-4723-8C27-2453B90CA48C}" destId="{EAA14D40-C7CE-4C22-B662-FC2247375B0C}" srcOrd="0" destOrd="0" presId="urn:microsoft.com/office/officeart/2005/8/layout/hierarchy4"/>
    <dgm:cxn modelId="{7EAA8ACE-B5C6-4417-A326-7524243BAFFF}" srcId="{B7C9D158-73FD-43EE-A495-D0B6323F04E5}" destId="{F4EC9B32-5D0C-415E-B878-94B4D6164B8E}" srcOrd="0" destOrd="0" parTransId="{13470D01-3085-45AB-AEAC-F8C4D80DDA36}" sibTransId="{09077EFE-DD5C-4B86-8982-428DE804AFB5}"/>
    <dgm:cxn modelId="{D43E3020-C93B-4E7D-8448-0FEBF6F97D84}" type="presOf" srcId="{9D373B75-A9AB-442E-B7E6-E7C3DE84A920}" destId="{76114E5E-38B0-4B4F-9A63-4665F9A90F4C}" srcOrd="0" destOrd="0" presId="urn:microsoft.com/office/officeart/2005/8/layout/hierarchy4"/>
    <dgm:cxn modelId="{60E446CD-D45A-4AF7-8AC3-D5002DC9ADE3}" type="presOf" srcId="{F4EC9B32-5D0C-415E-B878-94B4D6164B8E}" destId="{3AD78EBE-F315-4C66-A676-6D59FE86BC07}" srcOrd="0" destOrd="0" presId="urn:microsoft.com/office/officeart/2005/8/layout/hierarchy4"/>
    <dgm:cxn modelId="{ED666FC0-353A-428A-B455-A44E4ED310FF}" type="presOf" srcId="{B7C9D158-73FD-43EE-A495-D0B6323F04E5}" destId="{4CBE1033-91DE-4B6B-A51E-18023C4D533A}" srcOrd="0" destOrd="0" presId="urn:microsoft.com/office/officeart/2005/8/layout/hierarchy4"/>
    <dgm:cxn modelId="{17AF6BC4-E443-47ED-91E6-FBCC6ED9C5D7}" srcId="{F4EC9B32-5D0C-415E-B878-94B4D6164B8E}" destId="{296277D4-326A-4723-8C27-2453B90CA48C}" srcOrd="1" destOrd="0" parTransId="{1F379B8E-54EC-45A4-85D4-3C4E658C80C2}" sibTransId="{BF82D32E-B528-44BC-B805-FE8CF7AB646B}"/>
    <dgm:cxn modelId="{2842B1A3-FEB6-4C7E-AA98-9D342F57CB44}" type="presParOf" srcId="{4CBE1033-91DE-4B6B-A51E-18023C4D533A}" destId="{3355592E-D4C3-44A8-AB7F-F608171F6E6C}" srcOrd="0" destOrd="0" presId="urn:microsoft.com/office/officeart/2005/8/layout/hierarchy4"/>
    <dgm:cxn modelId="{AAF1E20A-319E-4662-97B2-2DA722E317A8}" type="presParOf" srcId="{3355592E-D4C3-44A8-AB7F-F608171F6E6C}" destId="{3AD78EBE-F315-4C66-A676-6D59FE86BC07}" srcOrd="0" destOrd="0" presId="urn:microsoft.com/office/officeart/2005/8/layout/hierarchy4"/>
    <dgm:cxn modelId="{70310793-3E6B-4DF1-B5C9-7A310A22B18E}" type="presParOf" srcId="{3355592E-D4C3-44A8-AB7F-F608171F6E6C}" destId="{C0F89B6C-A9E4-4D62-9222-F5DB120106AC}" srcOrd="1" destOrd="0" presId="urn:microsoft.com/office/officeart/2005/8/layout/hierarchy4"/>
    <dgm:cxn modelId="{0C4112F6-8E69-4A5C-A0B8-B7F3CAFE6BAA}" type="presParOf" srcId="{3355592E-D4C3-44A8-AB7F-F608171F6E6C}" destId="{06A0E00F-C4B8-4B87-9214-27CD58F370BA}" srcOrd="2" destOrd="0" presId="urn:microsoft.com/office/officeart/2005/8/layout/hierarchy4"/>
    <dgm:cxn modelId="{8653BBD1-DFD2-4FAB-B246-A7F37D68C780}" type="presParOf" srcId="{06A0E00F-C4B8-4B87-9214-27CD58F370BA}" destId="{E8BF6A2B-BA98-488A-A5AD-DDDBEA4BC7EB}" srcOrd="0" destOrd="0" presId="urn:microsoft.com/office/officeart/2005/8/layout/hierarchy4"/>
    <dgm:cxn modelId="{52AB8A15-ACB6-49CF-8704-AABFD199B411}" type="presParOf" srcId="{E8BF6A2B-BA98-488A-A5AD-DDDBEA4BC7EB}" destId="{76114E5E-38B0-4B4F-9A63-4665F9A90F4C}" srcOrd="0" destOrd="0" presId="urn:microsoft.com/office/officeart/2005/8/layout/hierarchy4"/>
    <dgm:cxn modelId="{1502230E-5BCA-436A-9977-7AE77F76328C}" type="presParOf" srcId="{E8BF6A2B-BA98-488A-A5AD-DDDBEA4BC7EB}" destId="{A7058500-1BB3-4E65-BC84-4E365BB83EEA}" srcOrd="1" destOrd="0" presId="urn:microsoft.com/office/officeart/2005/8/layout/hierarchy4"/>
    <dgm:cxn modelId="{67868988-342F-4147-8659-88A73EDC315B}" type="presParOf" srcId="{06A0E00F-C4B8-4B87-9214-27CD58F370BA}" destId="{6BD1E7F2-BFEC-493D-9E9C-425C82F48077}" srcOrd="1" destOrd="0" presId="urn:microsoft.com/office/officeart/2005/8/layout/hierarchy4"/>
    <dgm:cxn modelId="{E1E475DA-C0AC-43A9-9EF8-5E9DC35AAC4C}" type="presParOf" srcId="{06A0E00F-C4B8-4B87-9214-27CD58F370BA}" destId="{6076CD77-10C2-479C-A9E8-9B4C0492A8A6}" srcOrd="2" destOrd="0" presId="urn:microsoft.com/office/officeart/2005/8/layout/hierarchy4"/>
    <dgm:cxn modelId="{F9685D0B-8EC9-4323-B450-3C6401C912B4}" type="presParOf" srcId="{6076CD77-10C2-479C-A9E8-9B4C0492A8A6}" destId="{EAA14D40-C7CE-4C22-B662-FC2247375B0C}" srcOrd="0" destOrd="0" presId="urn:microsoft.com/office/officeart/2005/8/layout/hierarchy4"/>
    <dgm:cxn modelId="{6FBDB647-685C-4157-ADE1-AA8B5A84D50E}" type="presParOf" srcId="{6076CD77-10C2-479C-A9E8-9B4C0492A8A6}" destId="{7D3E31AA-C9DE-499F-8084-FE966B5C581A}"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12778-F02B-4997-AF1E-3C58C5A990C1}">
      <dsp:nvSpPr>
        <dsp:cNvPr id="0" name=""/>
        <dsp:cNvSpPr/>
      </dsp:nvSpPr>
      <dsp:spPr>
        <a:xfrm>
          <a:off x="73828" y="-90006"/>
          <a:ext cx="8495117" cy="3976206"/>
        </a:xfrm>
        <a:prstGeom prst="swooshArrow">
          <a:avLst>
            <a:gd name="adj1" fmla="val 25000"/>
            <a:gd name="adj2" fmla="val 25000"/>
          </a:avLst>
        </a:prstGeom>
        <a:gradFill rotWithShape="0">
          <a:gsLst>
            <a:gs pos="0">
              <a:schemeClr val="accent1">
                <a:tint val="40000"/>
                <a:hueOff val="0"/>
                <a:satOff val="0"/>
                <a:lumOff val="0"/>
                <a:alphaOff val="0"/>
                <a:tint val="75000"/>
                <a:shade val="85000"/>
                <a:satMod val="230000"/>
              </a:schemeClr>
            </a:gs>
            <a:gs pos="25000">
              <a:schemeClr val="accent1">
                <a:tint val="40000"/>
                <a:hueOff val="0"/>
                <a:satOff val="0"/>
                <a:lumOff val="0"/>
                <a:alphaOff val="0"/>
                <a:tint val="90000"/>
                <a:shade val="70000"/>
                <a:satMod val="220000"/>
              </a:schemeClr>
            </a:gs>
            <a:gs pos="50000">
              <a:schemeClr val="accent1">
                <a:tint val="40000"/>
                <a:hueOff val="0"/>
                <a:satOff val="0"/>
                <a:lumOff val="0"/>
                <a:alphaOff val="0"/>
                <a:tint val="90000"/>
                <a:shade val="58000"/>
                <a:satMod val="225000"/>
              </a:schemeClr>
            </a:gs>
            <a:gs pos="65000">
              <a:schemeClr val="accent1">
                <a:tint val="40000"/>
                <a:hueOff val="0"/>
                <a:satOff val="0"/>
                <a:lumOff val="0"/>
                <a:alphaOff val="0"/>
                <a:tint val="90000"/>
                <a:shade val="58000"/>
                <a:satMod val="225000"/>
              </a:schemeClr>
            </a:gs>
            <a:gs pos="80000">
              <a:schemeClr val="accent1">
                <a:tint val="40000"/>
                <a:hueOff val="0"/>
                <a:satOff val="0"/>
                <a:lumOff val="0"/>
                <a:alphaOff val="0"/>
                <a:tint val="90000"/>
                <a:shade val="69000"/>
                <a:satMod val="220000"/>
              </a:schemeClr>
            </a:gs>
            <a:gs pos="100000">
              <a:schemeClr val="accent1">
                <a:tint val="40000"/>
                <a:hueOff val="0"/>
                <a:satOff val="0"/>
                <a:lumOff val="0"/>
                <a:alphaOff val="0"/>
                <a:tint val="77000"/>
                <a:shade val="80000"/>
                <a:satMod val="230000"/>
              </a:schemeClr>
            </a:gs>
          </a:gsLst>
          <a:lin ang="5400000" scaled="1"/>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82FD6CE6-1D18-4569-A865-E097957C7252}">
      <dsp:nvSpPr>
        <dsp:cNvPr id="0" name=""/>
        <dsp:cNvSpPr/>
      </dsp:nvSpPr>
      <dsp:spPr>
        <a:xfrm>
          <a:off x="420429" y="2466273"/>
          <a:ext cx="1739812" cy="1416963"/>
        </a:xfrm>
        <a:prstGeom prst="ellipse">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4EE6A8D-5886-4EED-976C-3C1FEBFCE65F}">
      <dsp:nvSpPr>
        <dsp:cNvPr id="0" name=""/>
        <dsp:cNvSpPr/>
      </dsp:nvSpPr>
      <dsp:spPr>
        <a:xfrm>
          <a:off x="5760643" y="1782200"/>
          <a:ext cx="819564" cy="1395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939" tIns="0" rIns="0" bIns="0" numCol="1" spcCol="1270" anchor="t" anchorCtr="0">
          <a:noAutofit/>
        </a:bodyPr>
        <a:lstStyle/>
        <a:p>
          <a:pPr lvl="0" algn="l" defTabSz="800100">
            <a:lnSpc>
              <a:spcPct val="90000"/>
            </a:lnSpc>
            <a:spcBef>
              <a:spcPct val="0"/>
            </a:spcBef>
            <a:spcAft>
              <a:spcPct val="35000"/>
            </a:spcAft>
          </a:pPr>
          <a:endParaRPr lang="ru-RU" sz="1800" kern="1200" dirty="0"/>
        </a:p>
      </dsp:txBody>
      <dsp:txXfrm>
        <a:off x="5760643" y="1782200"/>
        <a:ext cx="819564" cy="1395519"/>
      </dsp:txXfrm>
    </dsp:sp>
    <dsp:sp modelId="{95A1A61D-2E33-4E38-9A73-0B71CD25D691}">
      <dsp:nvSpPr>
        <dsp:cNvPr id="0" name=""/>
        <dsp:cNvSpPr/>
      </dsp:nvSpPr>
      <dsp:spPr>
        <a:xfrm>
          <a:off x="2131556" y="1458160"/>
          <a:ext cx="1540851" cy="1228020"/>
        </a:xfrm>
        <a:prstGeom prst="ellipse">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BEB0B0B-0C82-46C4-9B0D-E217630634FE}">
      <dsp:nvSpPr>
        <dsp:cNvPr id="0" name=""/>
        <dsp:cNvSpPr/>
      </dsp:nvSpPr>
      <dsp:spPr>
        <a:xfrm>
          <a:off x="2232245" y="1458161"/>
          <a:ext cx="1360203" cy="1174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284" tIns="0" rIns="0" bIns="0" numCol="1" spcCol="1270" anchor="t" anchorCtr="0">
          <a:noAutofit/>
        </a:bodyPr>
        <a:lstStyle/>
        <a:p>
          <a:pPr lvl="0" algn="l" defTabSz="800100">
            <a:lnSpc>
              <a:spcPct val="90000"/>
            </a:lnSpc>
            <a:spcBef>
              <a:spcPct val="0"/>
            </a:spcBef>
            <a:spcAft>
              <a:spcPct val="35000"/>
            </a:spcAft>
          </a:pPr>
          <a:r>
            <a:rPr lang="en-US" sz="1800" b="0" i="0" kern="1200" dirty="0" smtClean="0">
              <a:latin typeface="Comic Sans MS" pitchFamily="66" charset="0"/>
            </a:rPr>
            <a:t>Questions on the studied material</a:t>
          </a:r>
          <a:endParaRPr lang="ru-RU" sz="1800" kern="1200" dirty="0">
            <a:latin typeface="Comic Sans MS" pitchFamily="66" charset="0"/>
          </a:endParaRPr>
        </a:p>
      </dsp:txBody>
      <dsp:txXfrm>
        <a:off x="2232245" y="1458161"/>
        <a:ext cx="1360203" cy="1174293"/>
      </dsp:txXfrm>
    </dsp:sp>
    <dsp:sp modelId="{B02507D1-0F89-4D21-A2DF-65FB1E34A3A1}">
      <dsp:nvSpPr>
        <dsp:cNvPr id="0" name=""/>
        <dsp:cNvSpPr/>
      </dsp:nvSpPr>
      <dsp:spPr>
        <a:xfrm>
          <a:off x="3960441" y="522057"/>
          <a:ext cx="1648949" cy="1364647"/>
        </a:xfrm>
        <a:prstGeom prst="ellipse">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19B20B3-CFE2-4AD4-B111-C27D819A8D9D}">
      <dsp:nvSpPr>
        <dsp:cNvPr id="0" name=""/>
        <dsp:cNvSpPr/>
      </dsp:nvSpPr>
      <dsp:spPr>
        <a:xfrm>
          <a:off x="4104459" y="594061"/>
          <a:ext cx="1360189" cy="1130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902" tIns="0" rIns="0" bIns="0" numCol="1" spcCol="1270" anchor="t" anchorCtr="0">
          <a:noAutofit/>
        </a:bodyPr>
        <a:lstStyle/>
        <a:p>
          <a:pPr lvl="0" algn="l" defTabSz="800100">
            <a:lnSpc>
              <a:spcPct val="90000"/>
            </a:lnSpc>
            <a:spcBef>
              <a:spcPct val="0"/>
            </a:spcBef>
            <a:spcAft>
              <a:spcPct val="35000"/>
            </a:spcAft>
          </a:pPr>
          <a:r>
            <a:rPr lang="en-US" sz="1800" b="0" i="0" kern="1200" dirty="0" smtClean="0">
              <a:latin typeface="Comic Sans MS" pitchFamily="66" charset="0"/>
            </a:rPr>
            <a:t>Check answer the question</a:t>
          </a:r>
          <a:endParaRPr lang="ru-RU" sz="1800" kern="1200" dirty="0">
            <a:latin typeface="Comic Sans MS" pitchFamily="66" charset="0"/>
          </a:endParaRPr>
        </a:p>
      </dsp:txBody>
      <dsp:txXfrm>
        <a:off x="4104459" y="594061"/>
        <a:ext cx="1360189" cy="1130164"/>
      </dsp:txXfrm>
    </dsp:sp>
    <dsp:sp modelId="{E1DE2402-CD48-46B0-B405-1FAF476D3A05}">
      <dsp:nvSpPr>
        <dsp:cNvPr id="0" name=""/>
        <dsp:cNvSpPr/>
      </dsp:nvSpPr>
      <dsp:spPr>
        <a:xfrm>
          <a:off x="5976665" y="234024"/>
          <a:ext cx="1467986" cy="1179960"/>
        </a:xfrm>
        <a:prstGeom prst="ellipse">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470DB13-2F1F-40C5-8A6A-EE03A4A3932D}">
      <dsp:nvSpPr>
        <dsp:cNvPr id="0" name=""/>
        <dsp:cNvSpPr/>
      </dsp:nvSpPr>
      <dsp:spPr>
        <a:xfrm>
          <a:off x="648078" y="2538289"/>
          <a:ext cx="1360203" cy="1174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680" tIns="0" rIns="0" bIns="0" numCol="1" spcCol="1270" anchor="t" anchorCtr="0">
          <a:noAutofit/>
        </a:bodyPr>
        <a:lstStyle/>
        <a:p>
          <a:pPr lvl="0" algn="l" defTabSz="800100">
            <a:lnSpc>
              <a:spcPct val="90000"/>
            </a:lnSpc>
            <a:spcBef>
              <a:spcPct val="0"/>
            </a:spcBef>
            <a:spcAft>
              <a:spcPct val="35000"/>
            </a:spcAft>
          </a:pPr>
          <a:r>
            <a:rPr lang="en-US" sz="1800" b="0" i="0" kern="1200" dirty="0" smtClean="0">
              <a:latin typeface="Comic Sans MS" pitchFamily="66" charset="0"/>
            </a:rPr>
            <a:t>A small part of the material</a:t>
          </a:r>
          <a:endParaRPr lang="en-US" sz="1800" kern="1200" dirty="0">
            <a:latin typeface="Comic Sans MS" pitchFamily="66" charset="0"/>
          </a:endParaRPr>
        </a:p>
      </dsp:txBody>
      <dsp:txXfrm>
        <a:off x="648078" y="2538289"/>
        <a:ext cx="1360203" cy="11743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78EBE-F315-4C66-A676-6D59FE86BC07}">
      <dsp:nvSpPr>
        <dsp:cNvPr id="0" name=""/>
        <dsp:cNvSpPr/>
      </dsp:nvSpPr>
      <dsp:spPr>
        <a:xfrm>
          <a:off x="6413" y="0"/>
          <a:ext cx="8680386" cy="1141772"/>
        </a:xfrm>
        <a:prstGeom prst="roundRect">
          <a:avLst>
            <a:gd name="adj" fmla="val 10000"/>
          </a:avLst>
        </a:prstGeom>
        <a:gradFill rotWithShape="0">
          <a:gsLst>
            <a:gs pos="0">
              <a:schemeClr val="lt1">
                <a:hueOff val="0"/>
                <a:satOff val="0"/>
                <a:lumOff val="0"/>
                <a:alphaOff val="0"/>
                <a:tint val="75000"/>
                <a:shade val="85000"/>
                <a:satMod val="230000"/>
              </a:schemeClr>
            </a:gs>
            <a:gs pos="25000">
              <a:schemeClr val="lt1">
                <a:hueOff val="0"/>
                <a:satOff val="0"/>
                <a:lumOff val="0"/>
                <a:alphaOff val="0"/>
                <a:tint val="90000"/>
                <a:shade val="70000"/>
                <a:satMod val="220000"/>
              </a:schemeClr>
            </a:gs>
            <a:gs pos="50000">
              <a:schemeClr val="lt1">
                <a:hueOff val="0"/>
                <a:satOff val="0"/>
                <a:lumOff val="0"/>
                <a:alphaOff val="0"/>
                <a:tint val="90000"/>
                <a:shade val="58000"/>
                <a:satMod val="225000"/>
              </a:schemeClr>
            </a:gs>
            <a:gs pos="65000">
              <a:schemeClr val="lt1">
                <a:hueOff val="0"/>
                <a:satOff val="0"/>
                <a:lumOff val="0"/>
                <a:alphaOff val="0"/>
                <a:tint val="90000"/>
                <a:shade val="58000"/>
                <a:satMod val="225000"/>
              </a:schemeClr>
            </a:gs>
            <a:gs pos="80000">
              <a:schemeClr val="lt1">
                <a:hueOff val="0"/>
                <a:satOff val="0"/>
                <a:lumOff val="0"/>
                <a:alphaOff val="0"/>
                <a:tint val="90000"/>
                <a:shade val="69000"/>
                <a:satMod val="220000"/>
              </a:schemeClr>
            </a:gs>
            <a:gs pos="100000">
              <a:schemeClr val="l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b="0" i="0" kern="1200" dirty="0" smtClean="0">
              <a:latin typeface="Cooper Black" pitchFamily="18" charset="0"/>
            </a:rPr>
            <a:t>The advantages and disadvantages of programmed learning</a:t>
          </a:r>
          <a:endParaRPr lang="ru-RU" sz="3100" kern="1200" dirty="0"/>
        </a:p>
      </dsp:txBody>
      <dsp:txXfrm>
        <a:off x="39854" y="33441"/>
        <a:ext cx="8613504" cy="1074890"/>
      </dsp:txXfrm>
    </dsp:sp>
    <dsp:sp modelId="{76114E5E-38B0-4B4F-9A63-4665F9A90F4C}">
      <dsp:nvSpPr>
        <dsp:cNvPr id="0" name=""/>
        <dsp:cNvSpPr/>
      </dsp:nvSpPr>
      <dsp:spPr>
        <a:xfrm>
          <a:off x="3206" y="1504179"/>
          <a:ext cx="4165252" cy="4313460"/>
        </a:xfrm>
        <a:prstGeom prst="roundRect">
          <a:avLst>
            <a:gd name="adj" fmla="val 10000"/>
          </a:avLst>
        </a:prstGeom>
        <a:gradFill rotWithShape="0">
          <a:gsLst>
            <a:gs pos="0">
              <a:schemeClr val="lt1">
                <a:hueOff val="0"/>
                <a:satOff val="0"/>
                <a:lumOff val="0"/>
                <a:alphaOff val="0"/>
                <a:tint val="75000"/>
                <a:shade val="85000"/>
                <a:satMod val="230000"/>
              </a:schemeClr>
            </a:gs>
            <a:gs pos="25000">
              <a:schemeClr val="lt1">
                <a:hueOff val="0"/>
                <a:satOff val="0"/>
                <a:lumOff val="0"/>
                <a:alphaOff val="0"/>
                <a:tint val="90000"/>
                <a:shade val="70000"/>
                <a:satMod val="220000"/>
              </a:schemeClr>
            </a:gs>
            <a:gs pos="50000">
              <a:schemeClr val="lt1">
                <a:hueOff val="0"/>
                <a:satOff val="0"/>
                <a:lumOff val="0"/>
                <a:alphaOff val="0"/>
                <a:tint val="90000"/>
                <a:shade val="58000"/>
                <a:satMod val="225000"/>
              </a:schemeClr>
            </a:gs>
            <a:gs pos="65000">
              <a:schemeClr val="lt1">
                <a:hueOff val="0"/>
                <a:satOff val="0"/>
                <a:lumOff val="0"/>
                <a:alphaOff val="0"/>
                <a:tint val="90000"/>
                <a:shade val="58000"/>
                <a:satMod val="225000"/>
              </a:schemeClr>
            </a:gs>
            <a:gs pos="80000">
              <a:schemeClr val="lt1">
                <a:hueOff val="0"/>
                <a:satOff val="0"/>
                <a:lumOff val="0"/>
                <a:alphaOff val="0"/>
                <a:tint val="90000"/>
                <a:shade val="69000"/>
                <a:satMod val="220000"/>
              </a:schemeClr>
            </a:gs>
            <a:gs pos="100000">
              <a:schemeClr val="l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i="0" kern="1200" dirty="0" smtClean="0"/>
            <a:t>a small amount of the material is easily digested</a:t>
          </a:r>
          <a:r>
            <a:rPr lang="ru-RU" sz="2000" b="0" i="0" kern="1200" dirty="0" smtClean="0"/>
            <a:t>;</a:t>
          </a:r>
        </a:p>
        <a:p>
          <a:pPr lvl="0" algn="l" defTabSz="889000">
            <a:lnSpc>
              <a:spcPct val="90000"/>
            </a:lnSpc>
            <a:spcBef>
              <a:spcPct val="0"/>
            </a:spcBef>
            <a:spcAft>
              <a:spcPct val="35000"/>
            </a:spcAft>
          </a:pPr>
          <a:endParaRPr lang="ru-RU" sz="2000" b="0" i="0" kern="1200" dirty="0" smtClean="0"/>
        </a:p>
        <a:p>
          <a:pPr lvl="0" algn="l" defTabSz="889000">
            <a:lnSpc>
              <a:spcPct val="90000"/>
            </a:lnSpc>
            <a:spcBef>
              <a:spcPct val="0"/>
            </a:spcBef>
            <a:spcAft>
              <a:spcPct val="35000"/>
            </a:spcAft>
          </a:pPr>
          <a:r>
            <a:rPr lang="en-US" sz="2000" b="0" i="0" kern="1200" dirty="0" smtClean="0"/>
            <a:t>best result</a:t>
          </a:r>
          <a:r>
            <a:rPr lang="ru-RU" sz="2000" b="0" i="0" kern="1200" dirty="0" smtClean="0"/>
            <a:t>;</a:t>
          </a:r>
        </a:p>
        <a:p>
          <a:pPr lvl="0" algn="l" defTabSz="889000">
            <a:lnSpc>
              <a:spcPct val="90000"/>
            </a:lnSpc>
            <a:spcBef>
              <a:spcPct val="0"/>
            </a:spcBef>
            <a:spcAft>
              <a:spcPct val="35000"/>
            </a:spcAft>
          </a:pPr>
          <a:endParaRPr lang="ru-RU" sz="2000" b="0" i="0" kern="1200" dirty="0" smtClean="0"/>
        </a:p>
        <a:p>
          <a:pPr lvl="0" algn="l" defTabSz="889000">
            <a:lnSpc>
              <a:spcPct val="90000"/>
            </a:lnSpc>
            <a:spcBef>
              <a:spcPct val="0"/>
            </a:spcBef>
            <a:spcAft>
              <a:spcPct val="35000"/>
            </a:spcAft>
          </a:pPr>
          <a:r>
            <a:rPr lang="en-US" sz="2000" b="0" i="0" kern="1200" dirty="0" smtClean="0"/>
            <a:t>develop efficient methods of mental actions</a:t>
          </a:r>
          <a:r>
            <a:rPr lang="ru-RU" sz="2000" b="0" i="0" kern="1200" dirty="0" smtClean="0"/>
            <a:t>;</a:t>
          </a:r>
        </a:p>
        <a:p>
          <a:pPr lvl="0" algn="l" defTabSz="889000">
            <a:lnSpc>
              <a:spcPct val="90000"/>
            </a:lnSpc>
            <a:spcBef>
              <a:spcPct val="0"/>
            </a:spcBef>
            <a:spcAft>
              <a:spcPct val="35000"/>
            </a:spcAft>
          </a:pPr>
          <a:endParaRPr lang="ru-RU" sz="2000" b="0" i="0" kern="1200" dirty="0" smtClean="0"/>
        </a:p>
        <a:p>
          <a:pPr lvl="0" algn="l" defTabSz="889000">
            <a:lnSpc>
              <a:spcPct val="90000"/>
            </a:lnSpc>
            <a:spcBef>
              <a:spcPct val="0"/>
            </a:spcBef>
            <a:spcAft>
              <a:spcPct val="35000"/>
            </a:spcAft>
          </a:pPr>
          <a:r>
            <a:rPr lang="en-US" sz="2000" b="0" i="0" kern="1200" dirty="0" smtClean="0"/>
            <a:t>develops the ability to think logically</a:t>
          </a:r>
          <a:endParaRPr lang="ru-RU" sz="2000" b="0" i="0" kern="1200" dirty="0" smtClean="0"/>
        </a:p>
        <a:p>
          <a:pPr lvl="0" algn="l" defTabSz="889000">
            <a:lnSpc>
              <a:spcPct val="90000"/>
            </a:lnSpc>
            <a:spcBef>
              <a:spcPct val="0"/>
            </a:spcBef>
            <a:spcAft>
              <a:spcPct val="35000"/>
            </a:spcAft>
          </a:pPr>
          <a:endParaRPr lang="ru-RU" sz="2000" kern="1200" dirty="0"/>
        </a:p>
      </dsp:txBody>
      <dsp:txXfrm>
        <a:off x="125202" y="1626175"/>
        <a:ext cx="3921260" cy="4069468"/>
      </dsp:txXfrm>
    </dsp:sp>
    <dsp:sp modelId="{EAA14D40-C7CE-4C22-B662-FC2247375B0C}">
      <dsp:nvSpPr>
        <dsp:cNvPr id="0" name=""/>
        <dsp:cNvSpPr/>
      </dsp:nvSpPr>
      <dsp:spPr>
        <a:xfrm>
          <a:off x="4518340" y="1504179"/>
          <a:ext cx="4165252" cy="4313460"/>
        </a:xfrm>
        <a:prstGeom prst="roundRect">
          <a:avLst>
            <a:gd name="adj" fmla="val 10000"/>
          </a:avLst>
        </a:prstGeom>
        <a:gradFill rotWithShape="0">
          <a:gsLst>
            <a:gs pos="0">
              <a:schemeClr val="lt1">
                <a:hueOff val="0"/>
                <a:satOff val="0"/>
                <a:lumOff val="0"/>
                <a:alphaOff val="0"/>
                <a:tint val="75000"/>
                <a:shade val="85000"/>
                <a:satMod val="230000"/>
              </a:schemeClr>
            </a:gs>
            <a:gs pos="25000">
              <a:schemeClr val="lt1">
                <a:hueOff val="0"/>
                <a:satOff val="0"/>
                <a:lumOff val="0"/>
                <a:alphaOff val="0"/>
                <a:tint val="90000"/>
                <a:shade val="70000"/>
                <a:satMod val="220000"/>
              </a:schemeClr>
            </a:gs>
            <a:gs pos="50000">
              <a:schemeClr val="lt1">
                <a:hueOff val="0"/>
                <a:satOff val="0"/>
                <a:lumOff val="0"/>
                <a:alphaOff val="0"/>
                <a:tint val="90000"/>
                <a:shade val="58000"/>
                <a:satMod val="225000"/>
              </a:schemeClr>
            </a:gs>
            <a:gs pos="65000">
              <a:schemeClr val="lt1">
                <a:hueOff val="0"/>
                <a:satOff val="0"/>
                <a:lumOff val="0"/>
                <a:alphaOff val="0"/>
                <a:tint val="90000"/>
                <a:shade val="58000"/>
                <a:satMod val="225000"/>
              </a:schemeClr>
            </a:gs>
            <a:gs pos="80000">
              <a:schemeClr val="lt1">
                <a:hueOff val="0"/>
                <a:satOff val="0"/>
                <a:lumOff val="0"/>
                <a:alphaOff val="0"/>
                <a:tint val="90000"/>
                <a:shade val="69000"/>
                <a:satMod val="220000"/>
              </a:schemeClr>
            </a:gs>
            <a:gs pos="100000">
              <a:schemeClr val="l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i="0" kern="1200" dirty="0" smtClean="0"/>
            <a:t>takes a long time</a:t>
          </a:r>
          <a:r>
            <a:rPr lang="ru-RU" sz="2000" b="0" i="0" kern="1200" dirty="0" smtClean="0"/>
            <a:t>;</a:t>
          </a:r>
        </a:p>
        <a:p>
          <a:pPr lvl="0" algn="ctr" defTabSz="889000">
            <a:lnSpc>
              <a:spcPct val="90000"/>
            </a:lnSpc>
            <a:spcBef>
              <a:spcPct val="0"/>
            </a:spcBef>
            <a:spcAft>
              <a:spcPct val="35000"/>
            </a:spcAft>
          </a:pPr>
          <a:endParaRPr lang="ru-RU" sz="2000" b="0" i="0" kern="1200" dirty="0" smtClean="0"/>
        </a:p>
        <a:p>
          <a:pPr lvl="0" algn="ctr" defTabSz="889000">
            <a:lnSpc>
              <a:spcPct val="90000"/>
            </a:lnSpc>
            <a:spcBef>
              <a:spcPct val="0"/>
            </a:spcBef>
            <a:spcAft>
              <a:spcPct val="35000"/>
            </a:spcAft>
          </a:pPr>
          <a:r>
            <a:rPr lang="en-US" sz="2000" b="0" i="0" kern="1200" dirty="0" smtClean="0"/>
            <a:t>not fully develop self-reliance in training</a:t>
          </a:r>
          <a:r>
            <a:rPr lang="ru-RU" sz="2000" b="0" i="0" kern="1200" dirty="0" smtClean="0"/>
            <a:t>;</a:t>
          </a:r>
        </a:p>
        <a:p>
          <a:pPr lvl="0" algn="ctr" defTabSz="889000">
            <a:lnSpc>
              <a:spcPct val="90000"/>
            </a:lnSpc>
            <a:spcBef>
              <a:spcPct val="0"/>
            </a:spcBef>
            <a:spcAft>
              <a:spcPct val="35000"/>
            </a:spcAft>
          </a:pPr>
          <a:endParaRPr lang="ru-RU" sz="2000" b="0" i="0" kern="1200" dirty="0" smtClean="0"/>
        </a:p>
        <a:p>
          <a:pPr lvl="0" algn="ctr" defTabSz="889000">
            <a:lnSpc>
              <a:spcPct val="90000"/>
            </a:lnSpc>
            <a:spcBef>
              <a:spcPct val="0"/>
            </a:spcBef>
            <a:spcAft>
              <a:spcPct val="35000"/>
            </a:spcAft>
          </a:pPr>
          <a:r>
            <a:rPr lang="en-US" sz="2000" b="0" i="0" kern="1200" dirty="0" smtClean="0"/>
            <a:t>provides knowledge of algorithms, not giving new</a:t>
          </a:r>
          <a:endParaRPr lang="ru-RU" sz="2000" b="0" i="0" kern="1200" dirty="0" smtClean="0"/>
        </a:p>
        <a:p>
          <a:pPr lvl="0" algn="ctr" defTabSz="889000">
            <a:lnSpc>
              <a:spcPct val="90000"/>
            </a:lnSpc>
            <a:spcBef>
              <a:spcPct val="0"/>
            </a:spcBef>
            <a:spcAft>
              <a:spcPct val="35000"/>
            </a:spcAft>
          </a:pPr>
          <a:endParaRPr lang="ru-RU" sz="2000" b="0" i="0" kern="1200" dirty="0" smtClean="0"/>
        </a:p>
        <a:p>
          <a:pPr lvl="0" algn="ctr" defTabSz="889000">
            <a:lnSpc>
              <a:spcPct val="90000"/>
            </a:lnSpc>
            <a:spcBef>
              <a:spcPct val="0"/>
            </a:spcBef>
            <a:spcAft>
              <a:spcPct val="35000"/>
            </a:spcAft>
          </a:pPr>
          <a:r>
            <a:rPr lang="en-US" sz="2000" b="0" i="0" kern="1200" dirty="0" smtClean="0"/>
            <a:t>excessive algorithmic prevents the formation of productive activities</a:t>
          </a:r>
          <a:endParaRPr lang="ru-RU" sz="2000" kern="1200" dirty="0"/>
        </a:p>
      </dsp:txBody>
      <dsp:txXfrm>
        <a:off x="4640336" y="1626175"/>
        <a:ext cx="3921260" cy="406946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B4C71EC6-210F-42DE-9C53-41977AD35B3D}" type="datetimeFigureOut">
              <a:rPr lang="ru-RU" smtClean="0"/>
              <a:t>19.03.2014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19.03.2014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19.03.2014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t>19.03.2014</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B4C71EC6-210F-42DE-9C53-41977AD35B3D}" type="datetimeFigureOut">
              <a:rPr lang="ru-RU" smtClean="0"/>
              <a:t>19.03.2014</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B19B0651-EE4F-4900-A07F-96A6BFA9D0F0}"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B4C71EC6-210F-42DE-9C53-41977AD35B3D}" type="datetimeFigureOut">
              <a:rPr lang="ru-RU" smtClean="0"/>
              <a:t>19.03.2014</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B4C71EC6-210F-42DE-9C53-41977AD35B3D}" type="datetimeFigureOut">
              <a:rPr lang="ru-RU" smtClean="0"/>
              <a:t>19.03.2014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B19B0651-EE4F-4900-A07F-96A6BFA9D0F0}"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B4C71EC6-210F-42DE-9C53-41977AD35B3D}" type="datetimeFigureOut">
              <a:rPr lang="ru-RU" smtClean="0"/>
              <a:t>19.03.2014</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t>19.03.2014</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t>19.03.2014</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B4C71EC6-210F-42DE-9C53-41977AD35B3D}" type="datetimeFigureOut">
              <a:rPr lang="ru-RU" smtClean="0"/>
              <a:t>19.03.2014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4C71EC6-210F-42DE-9C53-41977AD35B3D}" type="datetimeFigureOut">
              <a:rPr lang="ru-RU" smtClean="0"/>
              <a:t>19.03.2014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19B0651-EE4F-4900-A07F-96A6BFA9D0F0}"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gif"/><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772816"/>
            <a:ext cx="8458200" cy="2664296"/>
          </a:xfrm>
        </p:spPr>
        <p:txBody>
          <a:bodyPr>
            <a:normAutofit/>
          </a:bodyPr>
          <a:lstStyle/>
          <a:p>
            <a:pPr algn="ctr"/>
            <a:r>
              <a:rPr lang="en-US" sz="5400" dirty="0" smtClean="0">
                <a:effectLst/>
                <a:latin typeface="Cooper Black" pitchFamily="18" charset="0"/>
              </a:rPr>
              <a:t>Theme</a:t>
            </a:r>
            <a:r>
              <a:rPr lang="uk-UA" sz="5400" dirty="0" smtClean="0">
                <a:effectLst/>
              </a:rPr>
              <a:t>: </a:t>
            </a:r>
            <a:r>
              <a:rPr lang="en-US" sz="5400" dirty="0" smtClean="0">
                <a:effectLst/>
                <a:latin typeface="Cooper Black" pitchFamily="18" charset="0"/>
              </a:rPr>
              <a:t/>
            </a:r>
            <a:br>
              <a:rPr lang="en-US" sz="5400" dirty="0" smtClean="0">
                <a:effectLst/>
                <a:latin typeface="Cooper Black" pitchFamily="18" charset="0"/>
              </a:rPr>
            </a:br>
            <a:r>
              <a:rPr lang="en-US" sz="5400" dirty="0" smtClean="0">
                <a:effectLst/>
                <a:latin typeface="Cooper Black" pitchFamily="18" charset="0"/>
              </a:rPr>
              <a:t>“</a:t>
            </a:r>
            <a:r>
              <a:rPr lang="en-US" sz="5400" dirty="0">
                <a:effectLst/>
                <a:latin typeface="Cooper Black" pitchFamily="18" charset="0"/>
              </a:rPr>
              <a:t>Learning with computer</a:t>
            </a:r>
            <a:r>
              <a:rPr lang="en-US" sz="5400" dirty="0" smtClean="0">
                <a:effectLst/>
                <a:latin typeface="Cooper Black" pitchFamily="18" charset="0"/>
              </a:rPr>
              <a:t>”</a:t>
            </a:r>
            <a:endParaRPr lang="ru-RU" sz="5400" dirty="0"/>
          </a:p>
        </p:txBody>
      </p:sp>
    </p:spTree>
    <p:extLst>
      <p:ext uri="{BB962C8B-B14F-4D97-AF65-F5344CB8AC3E}">
        <p14:creationId xmlns:p14="http://schemas.microsoft.com/office/powerpoint/2010/main" val="394437151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60648"/>
            <a:ext cx="8686800" cy="1080120"/>
          </a:xfrm>
        </p:spPr>
        <p:txBody>
          <a:bodyPr>
            <a:normAutofit/>
          </a:bodyPr>
          <a:lstStyle/>
          <a:p>
            <a:pPr marL="0" indent="0">
              <a:buNone/>
            </a:pPr>
            <a:r>
              <a:rPr lang="en-US" sz="4000" dirty="0">
                <a:latin typeface="Cooper Black" pitchFamily="18" charset="0"/>
              </a:rPr>
              <a:t>Linear program</a:t>
            </a:r>
            <a:endParaRPr lang="ru-RU" sz="4000" dirty="0"/>
          </a:p>
        </p:txBody>
      </p:sp>
      <p:graphicFrame>
        <p:nvGraphicFramePr>
          <p:cNvPr id="4" name="Схема 3"/>
          <p:cNvGraphicFramePr/>
          <p:nvPr>
            <p:extLst>
              <p:ext uri="{D42A27DB-BD31-4B8C-83A1-F6EECF244321}">
                <p14:modId xmlns:p14="http://schemas.microsoft.com/office/powerpoint/2010/main" val="1734069762"/>
              </p:ext>
            </p:extLst>
          </p:nvPr>
        </p:nvGraphicFramePr>
        <p:xfrm>
          <a:off x="323528" y="980728"/>
          <a:ext cx="8640960" cy="4048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531562" y="1484783"/>
            <a:ext cx="1368152" cy="646331"/>
          </a:xfrm>
          <a:prstGeom prst="rect">
            <a:avLst/>
          </a:prstGeom>
          <a:noFill/>
        </p:spPr>
        <p:txBody>
          <a:bodyPr wrap="square" rtlCol="0">
            <a:spAutoFit/>
          </a:bodyPr>
          <a:lstStyle/>
          <a:p>
            <a:r>
              <a:rPr lang="en-US" dirty="0" smtClean="0">
                <a:latin typeface="Comic Sans MS" pitchFamily="66" charset="0"/>
              </a:rPr>
              <a:t>New material</a:t>
            </a:r>
            <a:endParaRPr lang="ru-RU" dirty="0">
              <a:latin typeface="Comic Sans MS" pitchFamily="66" charset="0"/>
            </a:endParaRPr>
          </a:p>
        </p:txBody>
      </p:sp>
      <p:pic>
        <p:nvPicPr>
          <p:cNvPr id="8194" name="Picture 2" descr="C:\Users\Best User\Desktop\7173927800fad76406b771cfaa5bb48e1260448d2d_b.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1960" y="3323458"/>
            <a:ext cx="4582678" cy="3055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26534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548680"/>
            <a:ext cx="8686800" cy="720080"/>
          </a:xfrm>
        </p:spPr>
        <p:txBody>
          <a:bodyPr/>
          <a:lstStyle/>
          <a:p>
            <a:pPr marL="0" indent="0">
              <a:buNone/>
            </a:pPr>
            <a:r>
              <a:rPr lang="en-US" dirty="0">
                <a:latin typeface="Cooper Black" pitchFamily="18" charset="0"/>
              </a:rPr>
              <a:t>Extensive program</a:t>
            </a:r>
            <a:endParaRPr lang="ru-RU" dirty="0"/>
          </a:p>
        </p:txBody>
      </p:sp>
      <p:grpSp>
        <p:nvGrpSpPr>
          <p:cNvPr id="7" name="Группа 6"/>
          <p:cNvGrpSpPr/>
          <p:nvPr/>
        </p:nvGrpSpPr>
        <p:grpSpPr>
          <a:xfrm>
            <a:off x="657929" y="1258118"/>
            <a:ext cx="7802502" cy="2674873"/>
            <a:chOff x="524650" y="1735327"/>
            <a:chExt cx="7802502" cy="2674873"/>
          </a:xfrm>
        </p:grpSpPr>
        <p:sp>
          <p:nvSpPr>
            <p:cNvPr id="8" name="Полилиния 7"/>
            <p:cNvSpPr/>
            <p:nvPr/>
          </p:nvSpPr>
          <p:spPr>
            <a:xfrm>
              <a:off x="531851" y="1782454"/>
              <a:ext cx="1503635" cy="535591"/>
            </a:xfrm>
            <a:custGeom>
              <a:avLst/>
              <a:gdLst>
                <a:gd name="connsiteX0" fmla="*/ 0 w 1503635"/>
                <a:gd name="connsiteY0" fmla="*/ 53559 h 535591"/>
                <a:gd name="connsiteX1" fmla="*/ 53559 w 1503635"/>
                <a:gd name="connsiteY1" fmla="*/ 0 h 535591"/>
                <a:gd name="connsiteX2" fmla="*/ 1450076 w 1503635"/>
                <a:gd name="connsiteY2" fmla="*/ 0 h 535591"/>
                <a:gd name="connsiteX3" fmla="*/ 1503635 w 1503635"/>
                <a:gd name="connsiteY3" fmla="*/ 53559 h 535591"/>
                <a:gd name="connsiteX4" fmla="*/ 1503635 w 1503635"/>
                <a:gd name="connsiteY4" fmla="*/ 482032 h 535591"/>
                <a:gd name="connsiteX5" fmla="*/ 1450076 w 1503635"/>
                <a:gd name="connsiteY5" fmla="*/ 535591 h 535591"/>
                <a:gd name="connsiteX6" fmla="*/ 53559 w 1503635"/>
                <a:gd name="connsiteY6" fmla="*/ 535591 h 535591"/>
                <a:gd name="connsiteX7" fmla="*/ 0 w 1503635"/>
                <a:gd name="connsiteY7" fmla="*/ 482032 h 535591"/>
                <a:gd name="connsiteX8" fmla="*/ 0 w 1503635"/>
                <a:gd name="connsiteY8" fmla="*/ 53559 h 53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3635" h="535591">
                  <a:moveTo>
                    <a:pt x="0" y="53559"/>
                  </a:moveTo>
                  <a:cubicBezTo>
                    <a:pt x="0" y="23979"/>
                    <a:pt x="23979" y="0"/>
                    <a:pt x="53559" y="0"/>
                  </a:cubicBezTo>
                  <a:lnTo>
                    <a:pt x="1450076" y="0"/>
                  </a:lnTo>
                  <a:cubicBezTo>
                    <a:pt x="1479656" y="0"/>
                    <a:pt x="1503635" y="23979"/>
                    <a:pt x="1503635" y="53559"/>
                  </a:cubicBezTo>
                  <a:lnTo>
                    <a:pt x="1503635" y="482032"/>
                  </a:lnTo>
                  <a:cubicBezTo>
                    <a:pt x="1503635" y="511612"/>
                    <a:pt x="1479656" y="535591"/>
                    <a:pt x="1450076" y="535591"/>
                  </a:cubicBezTo>
                  <a:lnTo>
                    <a:pt x="53559" y="535591"/>
                  </a:lnTo>
                  <a:cubicBezTo>
                    <a:pt x="23979" y="535591"/>
                    <a:pt x="0" y="511612"/>
                    <a:pt x="0" y="482032"/>
                  </a:cubicBezTo>
                  <a:lnTo>
                    <a:pt x="0" y="53559"/>
                  </a:lnTo>
                  <a:close/>
                </a:path>
              </a:pathLst>
            </a:custGeom>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5185" tIns="35185" rIns="35185" bIns="149955" numCol="1" spcCol="1270" anchor="t" anchorCtr="0">
              <a:noAutofit/>
            </a:bodyPr>
            <a:lstStyle/>
            <a:p>
              <a:pPr marL="114300" lvl="1" indent="-114300" algn="l" defTabSz="533400">
                <a:lnSpc>
                  <a:spcPct val="90000"/>
                </a:lnSpc>
                <a:spcBef>
                  <a:spcPct val="0"/>
                </a:spcBef>
                <a:spcAft>
                  <a:spcPct val="15000"/>
                </a:spcAft>
                <a:buChar char="••"/>
              </a:pPr>
              <a:endParaRPr lang="ru-RU" sz="1200" kern="1200"/>
            </a:p>
            <a:p>
              <a:pPr marL="114300" lvl="1" indent="-114300" algn="l" defTabSz="533400">
                <a:lnSpc>
                  <a:spcPct val="90000"/>
                </a:lnSpc>
                <a:spcBef>
                  <a:spcPct val="0"/>
                </a:spcBef>
                <a:spcAft>
                  <a:spcPct val="15000"/>
                </a:spcAft>
                <a:buChar char="••"/>
              </a:pPr>
              <a:endParaRPr lang="ru-RU" sz="1200" kern="1200"/>
            </a:p>
          </p:txBody>
        </p:sp>
        <p:sp>
          <p:nvSpPr>
            <p:cNvPr id="10" name="Полилиния 9"/>
            <p:cNvSpPr/>
            <p:nvPr/>
          </p:nvSpPr>
          <p:spPr>
            <a:xfrm>
              <a:off x="658511" y="1845778"/>
              <a:ext cx="1267913" cy="411745"/>
            </a:xfrm>
            <a:custGeom>
              <a:avLst/>
              <a:gdLst>
                <a:gd name="connsiteX0" fmla="*/ 0 w 1267913"/>
                <a:gd name="connsiteY0" fmla="*/ 41175 h 411745"/>
                <a:gd name="connsiteX1" fmla="*/ 41175 w 1267913"/>
                <a:gd name="connsiteY1" fmla="*/ 0 h 411745"/>
                <a:gd name="connsiteX2" fmla="*/ 1226739 w 1267913"/>
                <a:gd name="connsiteY2" fmla="*/ 0 h 411745"/>
                <a:gd name="connsiteX3" fmla="*/ 1267914 w 1267913"/>
                <a:gd name="connsiteY3" fmla="*/ 41175 h 411745"/>
                <a:gd name="connsiteX4" fmla="*/ 1267913 w 1267913"/>
                <a:gd name="connsiteY4" fmla="*/ 370571 h 411745"/>
                <a:gd name="connsiteX5" fmla="*/ 1226738 w 1267913"/>
                <a:gd name="connsiteY5" fmla="*/ 411746 h 411745"/>
                <a:gd name="connsiteX6" fmla="*/ 41175 w 1267913"/>
                <a:gd name="connsiteY6" fmla="*/ 411745 h 411745"/>
                <a:gd name="connsiteX7" fmla="*/ 0 w 1267913"/>
                <a:gd name="connsiteY7" fmla="*/ 370570 h 411745"/>
                <a:gd name="connsiteX8" fmla="*/ 0 w 1267913"/>
                <a:gd name="connsiteY8" fmla="*/ 41175 h 41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7913" h="411745">
                  <a:moveTo>
                    <a:pt x="0" y="41175"/>
                  </a:moveTo>
                  <a:cubicBezTo>
                    <a:pt x="0" y="18435"/>
                    <a:pt x="18435" y="0"/>
                    <a:pt x="41175" y="0"/>
                  </a:cubicBezTo>
                  <a:lnTo>
                    <a:pt x="1226739" y="0"/>
                  </a:lnTo>
                  <a:cubicBezTo>
                    <a:pt x="1249479" y="0"/>
                    <a:pt x="1267914" y="18435"/>
                    <a:pt x="1267914" y="41175"/>
                  </a:cubicBezTo>
                  <a:cubicBezTo>
                    <a:pt x="1267914" y="150974"/>
                    <a:pt x="1267913" y="260772"/>
                    <a:pt x="1267913" y="370571"/>
                  </a:cubicBezTo>
                  <a:cubicBezTo>
                    <a:pt x="1267913" y="393311"/>
                    <a:pt x="1249478" y="411746"/>
                    <a:pt x="1226738" y="411746"/>
                  </a:cubicBezTo>
                  <a:lnTo>
                    <a:pt x="41175" y="411745"/>
                  </a:lnTo>
                  <a:cubicBezTo>
                    <a:pt x="18435" y="411745"/>
                    <a:pt x="0" y="393310"/>
                    <a:pt x="0" y="370570"/>
                  </a:cubicBezTo>
                  <a:lnTo>
                    <a:pt x="0" y="41175"/>
                  </a:lnTo>
                  <a:close/>
                </a:path>
              </a:pathLst>
            </a:custGeom>
          </p:spPr>
          <p:style>
            <a:lnRef idx="0">
              <a:schemeClr val="accent3">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48255" tIns="36190" rIns="48255" bIns="36190" numCol="1" spcCol="1270" anchor="ctr" anchorCtr="0">
              <a:noAutofit/>
            </a:bodyPr>
            <a:lstStyle/>
            <a:p>
              <a:pPr lvl="0" algn="ctr" defTabSz="844550">
                <a:lnSpc>
                  <a:spcPct val="90000"/>
                </a:lnSpc>
                <a:spcBef>
                  <a:spcPct val="0"/>
                </a:spcBef>
                <a:spcAft>
                  <a:spcPct val="35000"/>
                </a:spcAft>
              </a:pPr>
              <a:r>
                <a:rPr lang="en-US" sz="1900" kern="1200" dirty="0" smtClean="0"/>
                <a:t>Material</a:t>
              </a:r>
              <a:endParaRPr lang="ru-RU" sz="1900" kern="1200" dirty="0"/>
            </a:p>
          </p:txBody>
        </p:sp>
        <p:sp>
          <p:nvSpPr>
            <p:cNvPr id="11" name="Полилиния 10"/>
            <p:cNvSpPr/>
            <p:nvPr/>
          </p:nvSpPr>
          <p:spPr>
            <a:xfrm>
              <a:off x="2186352" y="3147009"/>
              <a:ext cx="1912287" cy="837187"/>
            </a:xfrm>
            <a:custGeom>
              <a:avLst/>
              <a:gdLst>
                <a:gd name="connsiteX0" fmla="*/ 0 w 1912287"/>
                <a:gd name="connsiteY0" fmla="*/ 83719 h 837187"/>
                <a:gd name="connsiteX1" fmla="*/ 83719 w 1912287"/>
                <a:gd name="connsiteY1" fmla="*/ 0 h 837187"/>
                <a:gd name="connsiteX2" fmla="*/ 1828568 w 1912287"/>
                <a:gd name="connsiteY2" fmla="*/ 0 h 837187"/>
                <a:gd name="connsiteX3" fmla="*/ 1912287 w 1912287"/>
                <a:gd name="connsiteY3" fmla="*/ 83719 h 837187"/>
                <a:gd name="connsiteX4" fmla="*/ 1912287 w 1912287"/>
                <a:gd name="connsiteY4" fmla="*/ 753468 h 837187"/>
                <a:gd name="connsiteX5" fmla="*/ 1828568 w 1912287"/>
                <a:gd name="connsiteY5" fmla="*/ 837187 h 837187"/>
                <a:gd name="connsiteX6" fmla="*/ 83719 w 1912287"/>
                <a:gd name="connsiteY6" fmla="*/ 837187 h 837187"/>
                <a:gd name="connsiteX7" fmla="*/ 0 w 1912287"/>
                <a:gd name="connsiteY7" fmla="*/ 753468 h 837187"/>
                <a:gd name="connsiteX8" fmla="*/ 0 w 1912287"/>
                <a:gd name="connsiteY8" fmla="*/ 83719 h 83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2287" h="837187">
                  <a:moveTo>
                    <a:pt x="0" y="83719"/>
                  </a:moveTo>
                  <a:cubicBezTo>
                    <a:pt x="0" y="37482"/>
                    <a:pt x="37482" y="0"/>
                    <a:pt x="83719" y="0"/>
                  </a:cubicBezTo>
                  <a:lnTo>
                    <a:pt x="1828568" y="0"/>
                  </a:lnTo>
                  <a:cubicBezTo>
                    <a:pt x="1874805" y="0"/>
                    <a:pt x="1912287" y="37482"/>
                    <a:pt x="1912287" y="83719"/>
                  </a:cubicBezTo>
                  <a:lnTo>
                    <a:pt x="1912287" y="753468"/>
                  </a:lnTo>
                  <a:cubicBezTo>
                    <a:pt x="1912287" y="799705"/>
                    <a:pt x="1874805" y="837187"/>
                    <a:pt x="1828568" y="837187"/>
                  </a:cubicBezTo>
                  <a:lnTo>
                    <a:pt x="83719" y="837187"/>
                  </a:lnTo>
                  <a:cubicBezTo>
                    <a:pt x="37482" y="837187"/>
                    <a:pt x="0" y="799705"/>
                    <a:pt x="0" y="753468"/>
                  </a:cubicBezTo>
                  <a:lnTo>
                    <a:pt x="0" y="83719"/>
                  </a:lnTo>
                  <a:close/>
                </a:path>
              </a:pathLst>
            </a:custGeom>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126" tIns="221524" rIns="42126" bIns="42125" numCol="1" spcCol="1270" anchor="t" anchorCtr="0">
              <a:noAutofit/>
            </a:bodyPr>
            <a:lstStyle/>
            <a:p>
              <a:pPr marL="114300" lvl="1" indent="-114300" algn="l" defTabSz="533400">
                <a:lnSpc>
                  <a:spcPct val="90000"/>
                </a:lnSpc>
                <a:spcBef>
                  <a:spcPct val="0"/>
                </a:spcBef>
                <a:spcAft>
                  <a:spcPct val="15000"/>
                </a:spcAft>
                <a:buChar char="••"/>
              </a:pPr>
              <a:endParaRPr lang="ru-RU" sz="1200" kern="1200" dirty="0"/>
            </a:p>
          </p:txBody>
        </p:sp>
        <p:sp>
          <p:nvSpPr>
            <p:cNvPr id="12" name="Круговая стрелка 11"/>
            <p:cNvSpPr/>
            <p:nvPr/>
          </p:nvSpPr>
          <p:spPr>
            <a:xfrm rot="12914554">
              <a:off x="1317153" y="1735327"/>
              <a:ext cx="2887680" cy="2290406"/>
            </a:xfrm>
            <a:prstGeom prst="circularArrow">
              <a:avLst>
                <a:gd name="adj1" fmla="val 1318"/>
                <a:gd name="adj2" fmla="val 631279"/>
                <a:gd name="adj3" fmla="val 8301834"/>
                <a:gd name="adj4" fmla="val 963231"/>
                <a:gd name="adj5" fmla="val 7652"/>
              </a:avLst>
            </a:prstGeom>
          </p:spPr>
          <p:style>
            <a:lnRef idx="0">
              <a:schemeClr val="accent3">
                <a:tint val="60000"/>
                <a:hueOff val="0"/>
                <a:satOff val="0"/>
                <a:lumOff val="0"/>
                <a:alphaOff val="0"/>
              </a:schemeClr>
            </a:lnRef>
            <a:fillRef idx="3">
              <a:schemeClr val="accent3">
                <a:tint val="60000"/>
                <a:hueOff val="0"/>
                <a:satOff val="0"/>
                <a:lumOff val="0"/>
                <a:alphaOff val="0"/>
              </a:schemeClr>
            </a:fillRef>
            <a:effectRef idx="3">
              <a:schemeClr val="accent3">
                <a:tint val="60000"/>
                <a:hueOff val="0"/>
                <a:satOff val="0"/>
                <a:lumOff val="0"/>
                <a:alphaOff val="0"/>
              </a:schemeClr>
            </a:effectRef>
            <a:fontRef idx="minor">
              <a:schemeClr val="dk1">
                <a:hueOff val="0"/>
                <a:satOff val="0"/>
                <a:lumOff val="0"/>
                <a:alphaOff val="0"/>
              </a:schemeClr>
            </a:fontRef>
          </p:style>
        </p:sp>
        <p:sp>
          <p:nvSpPr>
            <p:cNvPr id="13" name="Полилиния 12"/>
            <p:cNvSpPr/>
            <p:nvPr/>
          </p:nvSpPr>
          <p:spPr>
            <a:xfrm>
              <a:off x="2220952" y="3039080"/>
              <a:ext cx="1841067" cy="905210"/>
            </a:xfrm>
            <a:custGeom>
              <a:avLst/>
              <a:gdLst>
                <a:gd name="connsiteX0" fmla="*/ 0 w 1841067"/>
                <a:gd name="connsiteY0" fmla="*/ 90521 h 905210"/>
                <a:gd name="connsiteX1" fmla="*/ 90521 w 1841067"/>
                <a:gd name="connsiteY1" fmla="*/ 0 h 905210"/>
                <a:gd name="connsiteX2" fmla="*/ 1750546 w 1841067"/>
                <a:gd name="connsiteY2" fmla="*/ 0 h 905210"/>
                <a:gd name="connsiteX3" fmla="*/ 1841067 w 1841067"/>
                <a:gd name="connsiteY3" fmla="*/ 90521 h 905210"/>
                <a:gd name="connsiteX4" fmla="*/ 1841067 w 1841067"/>
                <a:gd name="connsiteY4" fmla="*/ 814689 h 905210"/>
                <a:gd name="connsiteX5" fmla="*/ 1750546 w 1841067"/>
                <a:gd name="connsiteY5" fmla="*/ 905210 h 905210"/>
                <a:gd name="connsiteX6" fmla="*/ 90521 w 1841067"/>
                <a:gd name="connsiteY6" fmla="*/ 905210 h 905210"/>
                <a:gd name="connsiteX7" fmla="*/ 0 w 1841067"/>
                <a:gd name="connsiteY7" fmla="*/ 814689 h 905210"/>
                <a:gd name="connsiteX8" fmla="*/ 0 w 1841067"/>
                <a:gd name="connsiteY8" fmla="*/ 90521 h 90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1067" h="905210">
                  <a:moveTo>
                    <a:pt x="0" y="90521"/>
                  </a:moveTo>
                  <a:cubicBezTo>
                    <a:pt x="0" y="40528"/>
                    <a:pt x="40528" y="0"/>
                    <a:pt x="90521" y="0"/>
                  </a:cubicBezTo>
                  <a:lnTo>
                    <a:pt x="1750546" y="0"/>
                  </a:lnTo>
                  <a:cubicBezTo>
                    <a:pt x="1800539" y="0"/>
                    <a:pt x="1841067" y="40528"/>
                    <a:pt x="1841067" y="90521"/>
                  </a:cubicBezTo>
                  <a:lnTo>
                    <a:pt x="1841067" y="814689"/>
                  </a:lnTo>
                  <a:cubicBezTo>
                    <a:pt x="1841067" y="864682"/>
                    <a:pt x="1800539" y="905210"/>
                    <a:pt x="1750546" y="905210"/>
                  </a:cubicBezTo>
                  <a:lnTo>
                    <a:pt x="90521" y="905210"/>
                  </a:lnTo>
                  <a:cubicBezTo>
                    <a:pt x="40528" y="905210"/>
                    <a:pt x="0" y="864682"/>
                    <a:pt x="0" y="814689"/>
                  </a:cubicBezTo>
                  <a:lnTo>
                    <a:pt x="0" y="90521"/>
                  </a:lnTo>
                  <a:close/>
                </a:path>
              </a:pathLst>
            </a:custGeom>
          </p:spPr>
          <p:style>
            <a:lnRef idx="0">
              <a:schemeClr val="accent3">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60803" tIns="49373" rIns="60803" bIns="49373" numCol="1" spcCol="1270" anchor="ctr" anchorCtr="0">
              <a:noAutofit/>
            </a:bodyPr>
            <a:lstStyle/>
            <a:p>
              <a:pPr lvl="0" algn="ctr" defTabSz="800100">
                <a:lnSpc>
                  <a:spcPct val="90000"/>
                </a:lnSpc>
                <a:spcBef>
                  <a:spcPct val="0"/>
                </a:spcBef>
                <a:spcAft>
                  <a:spcPct val="35000"/>
                </a:spcAft>
              </a:pPr>
              <a:r>
                <a:rPr lang="en-US" sz="1800" b="0" i="0" kern="1200" dirty="0" smtClean="0"/>
                <a:t>Questions on the studied material</a:t>
              </a:r>
              <a:endParaRPr lang="ru-RU" sz="1800" kern="1200" dirty="0"/>
            </a:p>
          </p:txBody>
        </p:sp>
        <p:sp>
          <p:nvSpPr>
            <p:cNvPr id="14" name="Скругленный прямоугольник 13"/>
            <p:cNvSpPr/>
            <p:nvPr/>
          </p:nvSpPr>
          <p:spPr>
            <a:xfrm>
              <a:off x="524650" y="3573013"/>
              <a:ext cx="1510835" cy="837187"/>
            </a:xfrm>
            <a:prstGeom prst="roundRect">
              <a:avLst>
                <a:gd name="adj" fmla="val 10000"/>
              </a:avLst>
            </a:prstGeom>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sp>
        <p:sp>
          <p:nvSpPr>
            <p:cNvPr id="16" name="Полилиния 15"/>
            <p:cNvSpPr/>
            <p:nvPr/>
          </p:nvSpPr>
          <p:spPr>
            <a:xfrm>
              <a:off x="614644" y="3649165"/>
              <a:ext cx="1376975" cy="670061"/>
            </a:xfrm>
            <a:custGeom>
              <a:avLst/>
              <a:gdLst>
                <a:gd name="connsiteX0" fmla="*/ 0 w 902249"/>
                <a:gd name="connsiteY0" fmla="*/ 35879 h 358794"/>
                <a:gd name="connsiteX1" fmla="*/ 35879 w 902249"/>
                <a:gd name="connsiteY1" fmla="*/ 0 h 358794"/>
                <a:gd name="connsiteX2" fmla="*/ 866370 w 902249"/>
                <a:gd name="connsiteY2" fmla="*/ 0 h 358794"/>
                <a:gd name="connsiteX3" fmla="*/ 902249 w 902249"/>
                <a:gd name="connsiteY3" fmla="*/ 35879 h 358794"/>
                <a:gd name="connsiteX4" fmla="*/ 902249 w 902249"/>
                <a:gd name="connsiteY4" fmla="*/ 322915 h 358794"/>
                <a:gd name="connsiteX5" fmla="*/ 866370 w 902249"/>
                <a:gd name="connsiteY5" fmla="*/ 358794 h 358794"/>
                <a:gd name="connsiteX6" fmla="*/ 35879 w 902249"/>
                <a:gd name="connsiteY6" fmla="*/ 358794 h 358794"/>
                <a:gd name="connsiteX7" fmla="*/ 0 w 902249"/>
                <a:gd name="connsiteY7" fmla="*/ 322915 h 358794"/>
                <a:gd name="connsiteX8" fmla="*/ 0 w 902249"/>
                <a:gd name="connsiteY8" fmla="*/ 35879 h 35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249" h="358794">
                  <a:moveTo>
                    <a:pt x="0" y="35879"/>
                  </a:moveTo>
                  <a:cubicBezTo>
                    <a:pt x="0" y="16064"/>
                    <a:pt x="16064" y="0"/>
                    <a:pt x="35879" y="0"/>
                  </a:cubicBezTo>
                  <a:lnTo>
                    <a:pt x="866370" y="0"/>
                  </a:lnTo>
                  <a:cubicBezTo>
                    <a:pt x="886185" y="0"/>
                    <a:pt x="902249" y="16064"/>
                    <a:pt x="902249" y="35879"/>
                  </a:cubicBezTo>
                  <a:lnTo>
                    <a:pt x="902249" y="322915"/>
                  </a:lnTo>
                  <a:cubicBezTo>
                    <a:pt x="902249" y="342730"/>
                    <a:pt x="886185" y="358794"/>
                    <a:pt x="866370" y="358794"/>
                  </a:cubicBezTo>
                  <a:lnTo>
                    <a:pt x="35879" y="358794"/>
                  </a:lnTo>
                  <a:cubicBezTo>
                    <a:pt x="16064" y="358794"/>
                    <a:pt x="0" y="342730"/>
                    <a:pt x="0" y="322915"/>
                  </a:cubicBezTo>
                  <a:lnTo>
                    <a:pt x="0" y="35879"/>
                  </a:lnTo>
                  <a:close/>
                </a:path>
              </a:pathLst>
            </a:custGeom>
          </p:spPr>
          <p:style>
            <a:lnRef idx="0">
              <a:schemeClr val="accent3">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44799" tIns="33369" rIns="44799" bIns="33369" numCol="1" spcCol="1270" anchor="ctr" anchorCtr="0">
              <a:noAutofit/>
            </a:bodyPr>
            <a:lstStyle/>
            <a:p>
              <a:pPr lvl="0" algn="ctr" defTabSz="800100">
                <a:lnSpc>
                  <a:spcPct val="90000"/>
                </a:lnSpc>
                <a:spcBef>
                  <a:spcPct val="0"/>
                </a:spcBef>
                <a:spcAft>
                  <a:spcPct val="35000"/>
                </a:spcAft>
              </a:pPr>
              <a:r>
                <a:rPr lang="en-US" sz="1800" kern="1200" dirty="0" smtClean="0"/>
                <a:t>Wrong answer</a:t>
              </a:r>
              <a:endParaRPr lang="ru-RU" sz="1800" kern="1200" dirty="0"/>
            </a:p>
          </p:txBody>
        </p:sp>
        <p:sp>
          <p:nvSpPr>
            <p:cNvPr id="17" name="Скругленный прямоугольник 16"/>
            <p:cNvSpPr/>
            <p:nvPr/>
          </p:nvSpPr>
          <p:spPr>
            <a:xfrm>
              <a:off x="4870769" y="3102738"/>
              <a:ext cx="1767069" cy="652521"/>
            </a:xfrm>
            <a:prstGeom prst="roundRect">
              <a:avLst>
                <a:gd name="adj" fmla="val 10000"/>
              </a:avLst>
            </a:prstGeom>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sp>
        <p:sp>
          <p:nvSpPr>
            <p:cNvPr id="18" name="Круговая стрелка 17"/>
            <p:cNvSpPr/>
            <p:nvPr/>
          </p:nvSpPr>
          <p:spPr>
            <a:xfrm>
              <a:off x="6078668" y="2591511"/>
              <a:ext cx="1603052" cy="1236738"/>
            </a:xfrm>
            <a:prstGeom prst="circularArrow">
              <a:avLst>
                <a:gd name="adj1" fmla="val 3092"/>
                <a:gd name="adj2" fmla="val 1937787"/>
                <a:gd name="adj3" fmla="val 18937692"/>
                <a:gd name="adj4" fmla="val 11590410"/>
                <a:gd name="adj5" fmla="val 11096"/>
              </a:avLst>
            </a:prstGeom>
          </p:spPr>
          <p:style>
            <a:lnRef idx="0">
              <a:schemeClr val="accent3">
                <a:tint val="60000"/>
                <a:hueOff val="0"/>
                <a:satOff val="0"/>
                <a:lumOff val="0"/>
                <a:alphaOff val="0"/>
              </a:schemeClr>
            </a:lnRef>
            <a:fillRef idx="3">
              <a:schemeClr val="accent3">
                <a:tint val="60000"/>
                <a:hueOff val="0"/>
                <a:satOff val="0"/>
                <a:lumOff val="0"/>
                <a:alphaOff val="0"/>
              </a:schemeClr>
            </a:fillRef>
            <a:effectRef idx="3">
              <a:schemeClr val="accent3">
                <a:tint val="60000"/>
                <a:hueOff val="0"/>
                <a:satOff val="0"/>
                <a:lumOff val="0"/>
                <a:alphaOff val="0"/>
              </a:schemeClr>
            </a:effectRef>
            <a:fontRef idx="minor">
              <a:schemeClr val="dk1">
                <a:hueOff val="0"/>
                <a:satOff val="0"/>
                <a:lumOff val="0"/>
                <a:alphaOff val="0"/>
              </a:schemeClr>
            </a:fontRef>
          </p:style>
        </p:sp>
        <p:sp>
          <p:nvSpPr>
            <p:cNvPr id="19" name="Полилиния 18"/>
            <p:cNvSpPr/>
            <p:nvPr/>
          </p:nvSpPr>
          <p:spPr>
            <a:xfrm>
              <a:off x="4942777" y="3139143"/>
              <a:ext cx="1661931" cy="510022"/>
            </a:xfrm>
            <a:custGeom>
              <a:avLst/>
              <a:gdLst>
                <a:gd name="connsiteX0" fmla="*/ 0 w 902249"/>
                <a:gd name="connsiteY0" fmla="*/ 35879 h 358794"/>
                <a:gd name="connsiteX1" fmla="*/ 35879 w 902249"/>
                <a:gd name="connsiteY1" fmla="*/ 0 h 358794"/>
                <a:gd name="connsiteX2" fmla="*/ 866370 w 902249"/>
                <a:gd name="connsiteY2" fmla="*/ 0 h 358794"/>
                <a:gd name="connsiteX3" fmla="*/ 902249 w 902249"/>
                <a:gd name="connsiteY3" fmla="*/ 35879 h 358794"/>
                <a:gd name="connsiteX4" fmla="*/ 902249 w 902249"/>
                <a:gd name="connsiteY4" fmla="*/ 322915 h 358794"/>
                <a:gd name="connsiteX5" fmla="*/ 866370 w 902249"/>
                <a:gd name="connsiteY5" fmla="*/ 358794 h 358794"/>
                <a:gd name="connsiteX6" fmla="*/ 35879 w 902249"/>
                <a:gd name="connsiteY6" fmla="*/ 358794 h 358794"/>
                <a:gd name="connsiteX7" fmla="*/ 0 w 902249"/>
                <a:gd name="connsiteY7" fmla="*/ 322915 h 358794"/>
                <a:gd name="connsiteX8" fmla="*/ 0 w 902249"/>
                <a:gd name="connsiteY8" fmla="*/ 35879 h 35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249" h="358794">
                  <a:moveTo>
                    <a:pt x="0" y="35879"/>
                  </a:moveTo>
                  <a:cubicBezTo>
                    <a:pt x="0" y="16064"/>
                    <a:pt x="16064" y="0"/>
                    <a:pt x="35879" y="0"/>
                  </a:cubicBezTo>
                  <a:lnTo>
                    <a:pt x="866370" y="0"/>
                  </a:lnTo>
                  <a:cubicBezTo>
                    <a:pt x="886185" y="0"/>
                    <a:pt x="902249" y="16064"/>
                    <a:pt x="902249" y="35879"/>
                  </a:cubicBezTo>
                  <a:lnTo>
                    <a:pt x="902249" y="322915"/>
                  </a:lnTo>
                  <a:cubicBezTo>
                    <a:pt x="902249" y="342730"/>
                    <a:pt x="886185" y="358794"/>
                    <a:pt x="866370" y="358794"/>
                  </a:cubicBezTo>
                  <a:lnTo>
                    <a:pt x="35879" y="358794"/>
                  </a:lnTo>
                  <a:cubicBezTo>
                    <a:pt x="16064" y="358794"/>
                    <a:pt x="0" y="342730"/>
                    <a:pt x="0" y="322915"/>
                  </a:cubicBezTo>
                  <a:lnTo>
                    <a:pt x="0" y="35879"/>
                  </a:lnTo>
                  <a:close/>
                </a:path>
              </a:pathLst>
            </a:custGeom>
          </p:spPr>
          <p:style>
            <a:lnRef idx="0">
              <a:schemeClr val="accent3">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44799" tIns="33369" rIns="44799" bIns="33369" numCol="1" spcCol="1270" anchor="ctr" anchorCtr="0">
              <a:noAutofit/>
            </a:bodyPr>
            <a:lstStyle/>
            <a:p>
              <a:pPr lvl="0" algn="ctr" defTabSz="800100">
                <a:lnSpc>
                  <a:spcPct val="90000"/>
                </a:lnSpc>
                <a:spcBef>
                  <a:spcPct val="0"/>
                </a:spcBef>
                <a:spcAft>
                  <a:spcPct val="35000"/>
                </a:spcAft>
              </a:pPr>
              <a:r>
                <a:rPr lang="en-US" dirty="0" smtClean="0"/>
                <a:t>Correct answer</a:t>
              </a:r>
              <a:endParaRPr lang="ru-RU" sz="1800" kern="1200" dirty="0"/>
            </a:p>
          </p:txBody>
        </p:sp>
        <p:sp>
          <p:nvSpPr>
            <p:cNvPr id="20" name="Скругленный прямоугольник 19"/>
            <p:cNvSpPr/>
            <p:nvPr/>
          </p:nvSpPr>
          <p:spPr>
            <a:xfrm>
              <a:off x="6969163" y="3010406"/>
              <a:ext cx="1357989" cy="837187"/>
            </a:xfrm>
            <a:prstGeom prst="roundRect">
              <a:avLst>
                <a:gd name="adj" fmla="val 10000"/>
              </a:avLst>
            </a:prstGeom>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sp>
        <p:sp>
          <p:nvSpPr>
            <p:cNvPr id="21" name="Полилиния 20"/>
            <p:cNvSpPr/>
            <p:nvPr/>
          </p:nvSpPr>
          <p:spPr>
            <a:xfrm>
              <a:off x="7030808" y="3147008"/>
              <a:ext cx="1224337" cy="589705"/>
            </a:xfrm>
            <a:custGeom>
              <a:avLst/>
              <a:gdLst>
                <a:gd name="connsiteX0" fmla="*/ 0 w 902249"/>
                <a:gd name="connsiteY0" fmla="*/ 35879 h 358794"/>
                <a:gd name="connsiteX1" fmla="*/ 35879 w 902249"/>
                <a:gd name="connsiteY1" fmla="*/ 0 h 358794"/>
                <a:gd name="connsiteX2" fmla="*/ 866370 w 902249"/>
                <a:gd name="connsiteY2" fmla="*/ 0 h 358794"/>
                <a:gd name="connsiteX3" fmla="*/ 902249 w 902249"/>
                <a:gd name="connsiteY3" fmla="*/ 35879 h 358794"/>
                <a:gd name="connsiteX4" fmla="*/ 902249 w 902249"/>
                <a:gd name="connsiteY4" fmla="*/ 322915 h 358794"/>
                <a:gd name="connsiteX5" fmla="*/ 866370 w 902249"/>
                <a:gd name="connsiteY5" fmla="*/ 358794 h 358794"/>
                <a:gd name="connsiteX6" fmla="*/ 35879 w 902249"/>
                <a:gd name="connsiteY6" fmla="*/ 358794 h 358794"/>
                <a:gd name="connsiteX7" fmla="*/ 0 w 902249"/>
                <a:gd name="connsiteY7" fmla="*/ 322915 h 358794"/>
                <a:gd name="connsiteX8" fmla="*/ 0 w 902249"/>
                <a:gd name="connsiteY8" fmla="*/ 35879 h 35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249" h="358794">
                  <a:moveTo>
                    <a:pt x="0" y="35879"/>
                  </a:moveTo>
                  <a:cubicBezTo>
                    <a:pt x="0" y="16064"/>
                    <a:pt x="16064" y="0"/>
                    <a:pt x="35879" y="0"/>
                  </a:cubicBezTo>
                  <a:lnTo>
                    <a:pt x="866370" y="0"/>
                  </a:lnTo>
                  <a:cubicBezTo>
                    <a:pt x="886185" y="0"/>
                    <a:pt x="902249" y="16064"/>
                    <a:pt x="902249" y="35879"/>
                  </a:cubicBezTo>
                  <a:lnTo>
                    <a:pt x="902249" y="322915"/>
                  </a:lnTo>
                  <a:cubicBezTo>
                    <a:pt x="902249" y="342730"/>
                    <a:pt x="886185" y="358794"/>
                    <a:pt x="866370" y="358794"/>
                  </a:cubicBezTo>
                  <a:lnTo>
                    <a:pt x="35879" y="358794"/>
                  </a:lnTo>
                  <a:cubicBezTo>
                    <a:pt x="16064" y="358794"/>
                    <a:pt x="0" y="342730"/>
                    <a:pt x="0" y="322915"/>
                  </a:cubicBezTo>
                  <a:lnTo>
                    <a:pt x="0" y="35879"/>
                  </a:lnTo>
                  <a:close/>
                </a:path>
              </a:pathLst>
            </a:custGeom>
          </p:spPr>
          <p:style>
            <a:lnRef idx="0">
              <a:schemeClr val="accent3">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44799" tIns="33369" rIns="44799" bIns="33369" numCol="1" spcCol="1270" anchor="ctr" anchorCtr="0">
              <a:noAutofit/>
            </a:bodyPr>
            <a:lstStyle/>
            <a:p>
              <a:pPr lvl="0" algn="ctr" defTabSz="800100">
                <a:lnSpc>
                  <a:spcPct val="90000"/>
                </a:lnSpc>
                <a:spcBef>
                  <a:spcPct val="0"/>
                </a:spcBef>
                <a:spcAft>
                  <a:spcPct val="35000"/>
                </a:spcAft>
              </a:pPr>
              <a:r>
                <a:rPr lang="en-US" sz="1800" kern="1200" dirty="0" smtClean="0"/>
                <a:t>New </a:t>
              </a:r>
              <a:r>
                <a:rPr lang="en-US" sz="1800" kern="1200" dirty="0" err="1" smtClean="0"/>
                <a:t>materiale</a:t>
              </a:r>
              <a:endParaRPr lang="ru-RU" sz="1800" kern="1200" dirty="0"/>
            </a:p>
          </p:txBody>
        </p:sp>
      </p:grpSp>
      <p:sp>
        <p:nvSpPr>
          <p:cNvPr id="22" name="Круговая стрелка 21"/>
          <p:cNvSpPr/>
          <p:nvPr/>
        </p:nvSpPr>
        <p:spPr>
          <a:xfrm>
            <a:off x="1330644" y="2114302"/>
            <a:ext cx="2887680" cy="2290406"/>
          </a:xfrm>
          <a:prstGeom prst="circularArrow">
            <a:avLst>
              <a:gd name="adj1" fmla="val 1318"/>
              <a:gd name="adj2" fmla="val 631279"/>
              <a:gd name="adj3" fmla="val 8301834"/>
              <a:gd name="adj4" fmla="val 963231"/>
              <a:gd name="adj5" fmla="val 7652"/>
            </a:avLst>
          </a:prstGeom>
        </p:spPr>
        <p:style>
          <a:lnRef idx="0">
            <a:schemeClr val="accent3">
              <a:tint val="60000"/>
              <a:hueOff val="0"/>
              <a:satOff val="0"/>
              <a:lumOff val="0"/>
              <a:alphaOff val="0"/>
            </a:schemeClr>
          </a:lnRef>
          <a:fillRef idx="3">
            <a:schemeClr val="accent3">
              <a:tint val="60000"/>
              <a:hueOff val="0"/>
              <a:satOff val="0"/>
              <a:lumOff val="0"/>
              <a:alphaOff val="0"/>
            </a:schemeClr>
          </a:fillRef>
          <a:effectRef idx="3">
            <a:schemeClr val="accent3">
              <a:tint val="60000"/>
              <a:hueOff val="0"/>
              <a:satOff val="0"/>
              <a:lumOff val="0"/>
              <a:alphaOff val="0"/>
            </a:schemeClr>
          </a:effectRef>
          <a:fontRef idx="minor">
            <a:schemeClr val="dk1">
              <a:hueOff val="0"/>
              <a:satOff val="0"/>
              <a:lumOff val="0"/>
              <a:alphaOff val="0"/>
            </a:schemeClr>
          </a:fontRef>
        </p:style>
      </p:sp>
      <p:sp>
        <p:nvSpPr>
          <p:cNvPr id="23" name="Круговая стрелка 22"/>
          <p:cNvSpPr/>
          <p:nvPr/>
        </p:nvSpPr>
        <p:spPr>
          <a:xfrm rot="5773660">
            <a:off x="-3189" y="1388136"/>
            <a:ext cx="2072113" cy="2290406"/>
          </a:xfrm>
          <a:prstGeom prst="circularArrow">
            <a:avLst>
              <a:gd name="adj1" fmla="val 1318"/>
              <a:gd name="adj2" fmla="val 631279"/>
              <a:gd name="adj3" fmla="val 8301834"/>
              <a:gd name="adj4" fmla="val 963231"/>
              <a:gd name="adj5" fmla="val 7652"/>
            </a:avLst>
          </a:prstGeom>
        </p:spPr>
        <p:style>
          <a:lnRef idx="0">
            <a:schemeClr val="accent3">
              <a:tint val="60000"/>
              <a:hueOff val="0"/>
              <a:satOff val="0"/>
              <a:lumOff val="0"/>
              <a:alphaOff val="0"/>
            </a:schemeClr>
          </a:lnRef>
          <a:fillRef idx="3">
            <a:schemeClr val="accent3">
              <a:tint val="60000"/>
              <a:hueOff val="0"/>
              <a:satOff val="0"/>
              <a:lumOff val="0"/>
              <a:alphaOff val="0"/>
            </a:schemeClr>
          </a:fillRef>
          <a:effectRef idx="3">
            <a:schemeClr val="accent3">
              <a:tint val="60000"/>
              <a:hueOff val="0"/>
              <a:satOff val="0"/>
              <a:lumOff val="0"/>
              <a:alphaOff val="0"/>
            </a:schemeClr>
          </a:effectRef>
          <a:fontRef idx="minor">
            <a:schemeClr val="dk1">
              <a:hueOff val="0"/>
              <a:satOff val="0"/>
              <a:lumOff val="0"/>
              <a:alphaOff val="0"/>
            </a:schemeClr>
          </a:fontRef>
        </p:style>
      </p:sp>
      <p:sp>
        <p:nvSpPr>
          <p:cNvPr id="28" name="Круговая стрелка 27"/>
          <p:cNvSpPr/>
          <p:nvPr/>
        </p:nvSpPr>
        <p:spPr>
          <a:xfrm rot="10421990">
            <a:off x="3719637" y="2342571"/>
            <a:ext cx="2408568" cy="1658769"/>
          </a:xfrm>
          <a:prstGeom prst="circularArrow">
            <a:avLst>
              <a:gd name="adj1" fmla="val 3647"/>
              <a:gd name="adj2" fmla="val 631279"/>
              <a:gd name="adj3" fmla="val 8131404"/>
              <a:gd name="adj4" fmla="val 2430114"/>
              <a:gd name="adj5" fmla="val 7652"/>
            </a:avLst>
          </a:prstGeom>
        </p:spPr>
        <p:style>
          <a:lnRef idx="0">
            <a:schemeClr val="accent3">
              <a:tint val="60000"/>
              <a:hueOff val="0"/>
              <a:satOff val="0"/>
              <a:lumOff val="0"/>
              <a:alphaOff val="0"/>
            </a:schemeClr>
          </a:lnRef>
          <a:fillRef idx="3">
            <a:schemeClr val="accent3">
              <a:tint val="60000"/>
              <a:hueOff val="0"/>
              <a:satOff val="0"/>
              <a:lumOff val="0"/>
              <a:alphaOff val="0"/>
            </a:schemeClr>
          </a:fillRef>
          <a:effectRef idx="3">
            <a:schemeClr val="accent3">
              <a:tint val="60000"/>
              <a:hueOff val="0"/>
              <a:satOff val="0"/>
              <a:lumOff val="0"/>
              <a:alphaOff val="0"/>
            </a:schemeClr>
          </a:effectRef>
          <a:fontRef idx="minor">
            <a:schemeClr val="dk1">
              <a:hueOff val="0"/>
              <a:satOff val="0"/>
              <a:lumOff val="0"/>
              <a:alphaOff val="0"/>
            </a:schemeClr>
          </a:fontRef>
        </p:style>
      </p:sp>
      <p:pic>
        <p:nvPicPr>
          <p:cNvPr id="9218" name="Picture 2" descr="C:\Users\Best User\Desktop\2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2246" y="3842017"/>
            <a:ext cx="4350882" cy="2902853"/>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Best User\Desktop\1140620861_3099v_komputernom_klas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522" y="4404708"/>
            <a:ext cx="3322080" cy="236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26534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120790270"/>
              </p:ext>
            </p:extLst>
          </p:nvPr>
        </p:nvGraphicFramePr>
        <p:xfrm>
          <a:off x="304800" y="260648"/>
          <a:ext cx="8686800" cy="58194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626534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449288"/>
            <a:ext cx="8686800" cy="5644008"/>
          </a:xfrm>
        </p:spPr>
        <p:txBody>
          <a:bodyPr>
            <a:normAutofit/>
          </a:bodyPr>
          <a:lstStyle/>
          <a:p>
            <a:pPr marL="0" indent="0">
              <a:buNone/>
            </a:pPr>
            <a:r>
              <a:rPr lang="en-US" sz="1800" b="1" dirty="0">
                <a:latin typeface="Georgia" pitchFamily="18" charset="0"/>
              </a:rPr>
              <a:t>An important factor for the introduction of computer technologies in educational process is the achievement of students of a certain level of information literacy. This concept is connected with the fact that most of the institutions, implementing distance learning in the education system, require students of appropriate skill level and enter the appropriate </a:t>
            </a:r>
            <a:r>
              <a:rPr lang="en-US" sz="1800" b="1" dirty="0" smtClean="0">
                <a:latin typeface="Georgia" pitchFamily="18" charset="0"/>
              </a:rPr>
              <a:t>standards</a:t>
            </a:r>
            <a:r>
              <a:rPr lang="ru-RU" sz="1800" b="1" dirty="0" smtClean="0">
                <a:latin typeface="Georgia" pitchFamily="18" charset="0"/>
              </a:rPr>
              <a:t>.</a:t>
            </a:r>
          </a:p>
          <a:p>
            <a:pPr marL="0" indent="0">
              <a:buNone/>
            </a:pPr>
            <a:r>
              <a:rPr lang="en-US" sz="1800" dirty="0"/>
              <a:t>For example, the U.S. computer literacy is defined primarily as a factor of preparation for employment: at the initial stage the students are introduced with the practical use of a computer, at senior stages of emphasis on developing programming skills. </a:t>
            </a:r>
            <a:endParaRPr lang="en-US" sz="1800" dirty="0" smtClean="0"/>
          </a:p>
          <a:p>
            <a:pPr marL="0" indent="0">
              <a:buNone/>
            </a:pPr>
            <a:r>
              <a:rPr lang="en-US" sz="1800" dirty="0" smtClean="0"/>
              <a:t>In </a:t>
            </a:r>
            <a:r>
              <a:rPr lang="en-US" sz="1800" dirty="0"/>
              <a:t>1981 in </a:t>
            </a:r>
            <a:r>
              <a:rPr lang="en-US" sz="1800" b="1" u="sng" dirty="0" smtClean="0"/>
              <a:t>New </a:t>
            </a:r>
            <a:r>
              <a:rPr lang="en-US" sz="1800" b="1" u="sng" dirty="0"/>
              <a:t>York </a:t>
            </a:r>
            <a:r>
              <a:rPr lang="en-US" sz="1800" dirty="0"/>
              <a:t>city teachers College was established center «Children and computer» with the aim of studying the possibilities of introducing into school practice of computers and their impact on </a:t>
            </a:r>
            <a:r>
              <a:rPr lang="en-US" sz="1800" dirty="0" smtClean="0"/>
              <a:t>the </a:t>
            </a:r>
            <a:r>
              <a:rPr lang="en-US" sz="1800" dirty="0"/>
              <a:t>lives of children</a:t>
            </a:r>
            <a:r>
              <a:rPr lang="en-US" sz="1800" dirty="0" smtClean="0"/>
              <a:t>.</a:t>
            </a:r>
            <a:r>
              <a:rPr lang="en-US" sz="1800" dirty="0" smtClean="0">
                <a:latin typeface="Georgia" pitchFamily="18" charset="0"/>
              </a:rPr>
              <a:t>. </a:t>
            </a:r>
          </a:p>
          <a:p>
            <a:pPr marL="0" indent="0">
              <a:buNone/>
            </a:pPr>
            <a:r>
              <a:rPr lang="en-US" sz="1800" dirty="0"/>
              <a:t>In </a:t>
            </a:r>
            <a:r>
              <a:rPr lang="en-US" sz="1800" b="1" u="sng" dirty="0"/>
              <a:t>France</a:t>
            </a:r>
            <a:r>
              <a:rPr lang="en-US" sz="1800" dirty="0"/>
              <a:t>, in 1970 - 76 was deployed «Experiment 58 lyceums», associated with the introduction of computers in the education process</a:t>
            </a:r>
            <a:r>
              <a:rPr lang="en-US" sz="1800" dirty="0" smtClean="0"/>
              <a:t>.</a:t>
            </a:r>
          </a:p>
          <a:p>
            <a:pPr marL="0" indent="0">
              <a:buNone/>
            </a:pPr>
            <a:r>
              <a:rPr lang="en-US" sz="1800" dirty="0"/>
              <a:t>In </a:t>
            </a:r>
            <a:r>
              <a:rPr lang="en-US" sz="1800" b="1" u="sng" dirty="0"/>
              <a:t>Japan</a:t>
            </a:r>
            <a:r>
              <a:rPr lang="en-US" sz="1800" dirty="0"/>
              <a:t> in 1983 computer training were possessed only 0.19% of primary, 1.8% of Junior, 45.6% of secondary schools with vocational training institutions. In 1985, these figures reached 2.1; 13.8 and 80.6. Solved the problem of translation of the hieroglyphs on the language of the computer.</a:t>
            </a:r>
            <a:endParaRPr lang="ru-RU" sz="1800" dirty="0">
              <a:latin typeface="Georgia" pitchFamily="18" charset="0"/>
            </a:endParaRPr>
          </a:p>
        </p:txBody>
      </p:sp>
    </p:spTree>
    <p:extLst>
      <p:ext uri="{BB962C8B-B14F-4D97-AF65-F5344CB8AC3E}">
        <p14:creationId xmlns:p14="http://schemas.microsoft.com/office/powerpoint/2010/main" val="1416265347"/>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Best User\Desktop\105851.th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365104"/>
            <a:ext cx="3528392" cy="2394266"/>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Best User\Desktop\2dcbb807cf71caab1c3d6a41f25e7fe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929907"/>
            <a:ext cx="4811737" cy="2864487"/>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179512" y="188640"/>
            <a:ext cx="8686800" cy="4525963"/>
          </a:xfrm>
        </p:spPr>
        <p:txBody>
          <a:bodyPr>
            <a:normAutofit/>
          </a:bodyPr>
          <a:lstStyle/>
          <a:p>
            <a:pPr marL="0" indent="0">
              <a:buNone/>
            </a:pPr>
            <a:r>
              <a:rPr lang="en-US" sz="2000" dirty="0"/>
              <a:t>In </a:t>
            </a:r>
            <a:r>
              <a:rPr lang="en-US" sz="2000" b="1" u="sng" dirty="0" smtClean="0"/>
              <a:t>Great Britain </a:t>
            </a:r>
            <a:r>
              <a:rPr lang="en-US" sz="2000" dirty="0" smtClean="0"/>
              <a:t>microcomputer </a:t>
            </a:r>
            <a:r>
              <a:rPr lang="en-US" sz="2000" dirty="0"/>
              <a:t>provided all students in upper secondary school. In General is </a:t>
            </a:r>
            <a:r>
              <a:rPr lang="en-US" sz="2000" dirty="0" err="1"/>
              <a:t>komp</a:t>
            </a:r>
            <a:r>
              <a:rPr lang="en-US" sz="2000" dirty="0"/>
              <a:t> uterus mathematics and fundamental Sciences. The program is aimed primarily at students. Informatics is included in the list of examination subjects</a:t>
            </a:r>
            <a:r>
              <a:rPr lang="en-US" sz="2000" dirty="0" smtClean="0"/>
              <a:t>.</a:t>
            </a:r>
          </a:p>
          <a:p>
            <a:pPr marL="0" indent="0">
              <a:buNone/>
            </a:pPr>
            <a:r>
              <a:rPr lang="en-US" sz="2000" dirty="0"/>
              <a:t>In </a:t>
            </a:r>
            <a:r>
              <a:rPr lang="en-US" sz="2000" b="1" u="sng" dirty="0"/>
              <a:t>Hungary</a:t>
            </a:r>
            <a:r>
              <a:rPr lang="en-US" sz="2000" dirty="0"/>
              <a:t> along with traditional computer use in teaching mathematics, physics, computers are widely used in teaching a foreign language, they are used to create frequency dictionaries for school textbooks required for different levels of education</a:t>
            </a:r>
            <a:r>
              <a:rPr lang="en-US" sz="2000" dirty="0" smtClean="0"/>
              <a:t>.</a:t>
            </a:r>
          </a:p>
          <a:p>
            <a:pPr marL="0" indent="0">
              <a:buNone/>
            </a:pPr>
            <a:r>
              <a:rPr lang="en-US" sz="2000" dirty="0"/>
              <a:t>In </a:t>
            </a:r>
            <a:r>
              <a:rPr lang="en-US" sz="2000" b="1" u="sng" dirty="0"/>
              <a:t>Bulgaria</a:t>
            </a:r>
            <a:r>
              <a:rPr lang="en-US" sz="2000" dirty="0"/>
              <a:t> learning on the basis of computer courses automation and EBT», «Introduction to Cybernetics», and also in studying helper programs «fundamentals of Informatics» and «Programming». Implemented practical steps for mass training of young people to use computers, the revival of interest in it.</a:t>
            </a:r>
            <a:endParaRPr lang="ru-RU" sz="2000" dirty="0"/>
          </a:p>
        </p:txBody>
      </p:sp>
    </p:spTree>
    <p:extLst>
      <p:ext uri="{BB962C8B-B14F-4D97-AF65-F5344CB8AC3E}">
        <p14:creationId xmlns:p14="http://schemas.microsoft.com/office/powerpoint/2010/main" val="1416265347"/>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124744"/>
            <a:ext cx="3960440" cy="4525963"/>
          </a:xfrm>
        </p:spPr>
        <p:txBody>
          <a:bodyPr>
            <a:normAutofit fontScale="70000" lnSpcReduction="20000"/>
          </a:bodyPr>
          <a:lstStyle/>
          <a:p>
            <a:pPr marL="0" indent="0">
              <a:buNone/>
            </a:pPr>
            <a:r>
              <a:rPr lang="en-US" dirty="0">
                <a:latin typeface="Mongolian Baiti" pitchFamily="66" charset="0"/>
                <a:cs typeface="Mongolian Baiti" pitchFamily="66" charset="0"/>
              </a:rPr>
              <a:t>The most effective computer-based training is used in three ways:</a:t>
            </a:r>
            <a:r>
              <a:rPr lang="en-US" dirty="0">
                <a:latin typeface="Mongolian Baiti" pitchFamily="66" charset="0"/>
                <a:cs typeface="Mongolian Baiti" pitchFamily="66" charset="0"/>
              </a:rPr>
              <a:t/>
            </a:r>
            <a:br>
              <a:rPr lang="en-US" dirty="0">
                <a:latin typeface="Mongolian Baiti" pitchFamily="66" charset="0"/>
                <a:cs typeface="Mongolian Baiti" pitchFamily="66" charset="0"/>
              </a:rPr>
            </a:br>
            <a:r>
              <a:rPr lang="en-US" dirty="0">
                <a:latin typeface="Mongolian Baiti" pitchFamily="66" charset="0"/>
                <a:cs typeface="Mongolian Baiti" pitchFamily="66" charset="0"/>
              </a:rPr>
              <a:t>to improve the quality of teaching in individual subjects, aiming at the final result of the process;</a:t>
            </a:r>
            <a:r>
              <a:rPr lang="en-US" dirty="0">
                <a:latin typeface="Mongolian Baiti" pitchFamily="66" charset="0"/>
                <a:cs typeface="Mongolian Baiti" pitchFamily="66" charset="0"/>
              </a:rPr>
              <a:t/>
            </a:r>
            <a:br>
              <a:rPr lang="en-US" dirty="0">
                <a:latin typeface="Mongolian Baiti" pitchFamily="66" charset="0"/>
                <a:cs typeface="Mongolian Baiti" pitchFamily="66" charset="0"/>
              </a:rPr>
            </a:br>
            <a:r>
              <a:rPr lang="en-US" dirty="0">
                <a:latin typeface="Mongolian Baiti" pitchFamily="66" charset="0"/>
                <a:cs typeface="Mongolian Baiti" pitchFamily="66" charset="0"/>
              </a:rPr>
              <a:t>for the development of cognitive abilities by building skills to solve tasks, to think independently, have skills of work with information;</a:t>
            </a:r>
            <a:r>
              <a:rPr lang="en-US" dirty="0">
                <a:latin typeface="Mongolian Baiti" pitchFamily="66" charset="0"/>
                <a:cs typeface="Mongolian Baiti" pitchFamily="66" charset="0"/>
              </a:rPr>
              <a:t/>
            </a:r>
            <a:br>
              <a:rPr lang="en-US" dirty="0">
                <a:latin typeface="Mongolian Baiti" pitchFamily="66" charset="0"/>
                <a:cs typeface="Mongolian Baiti" pitchFamily="66" charset="0"/>
              </a:rPr>
            </a:br>
            <a:r>
              <a:rPr lang="en-US" dirty="0">
                <a:latin typeface="Mongolian Baiti" pitchFamily="66" charset="0"/>
                <a:cs typeface="Mongolian Baiti" pitchFamily="66" charset="0"/>
              </a:rPr>
              <a:t>for automated test quality control assimilation.</a:t>
            </a:r>
            <a:endParaRPr lang="ru-RU" dirty="0">
              <a:cs typeface="Mongolian Baiti" pitchFamily="66" charset="0"/>
            </a:endParaRPr>
          </a:p>
        </p:txBody>
      </p:sp>
      <p:pic>
        <p:nvPicPr>
          <p:cNvPr id="11266" name="Picture 2" descr="C:\Users\Best User\Desktop\173011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3" y="1196752"/>
            <a:ext cx="4954091" cy="3314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265347"/>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686800" cy="4525963"/>
          </a:xfrm>
        </p:spPr>
        <p:txBody>
          <a:bodyPr>
            <a:normAutofit/>
          </a:bodyPr>
          <a:lstStyle/>
          <a:p>
            <a:pPr marL="0" indent="0">
              <a:buNone/>
            </a:pPr>
            <a:r>
              <a:rPr lang="en-US" sz="2400" dirty="0"/>
              <a:t>Using your computer, students can:</a:t>
            </a:r>
            <a:r>
              <a:rPr lang="en-US" sz="2400" dirty="0"/>
              <a:t/>
            </a:r>
            <a:br>
              <a:rPr lang="en-US" sz="2400" dirty="0"/>
            </a:br>
            <a:r>
              <a:rPr lang="en-US" sz="2400" dirty="0"/>
              <a:t>• to work on a lesson from a teacher;</a:t>
            </a:r>
            <a:r>
              <a:rPr lang="en-US" sz="2400" dirty="0"/>
              <a:t/>
            </a:r>
            <a:br>
              <a:rPr lang="en-US" sz="2400" dirty="0"/>
            </a:br>
            <a:r>
              <a:rPr lang="en-US" sz="2400" dirty="0"/>
              <a:t>• homework;</a:t>
            </a:r>
            <a:r>
              <a:rPr lang="en-US" sz="2400" dirty="0"/>
              <a:t/>
            </a:r>
            <a:br>
              <a:rPr lang="en-US" sz="2400" dirty="0"/>
            </a:br>
            <a:r>
              <a:rPr lang="en-US" sz="2400" dirty="0"/>
              <a:t>• view and download the information for my research activities;</a:t>
            </a:r>
            <a:r>
              <a:rPr lang="en-US" sz="2400" dirty="0"/>
              <a:t/>
            </a:r>
            <a:br>
              <a:rPr lang="en-US" sz="2400" dirty="0"/>
            </a:br>
            <a:r>
              <a:rPr lang="en-US" sz="2400" dirty="0"/>
              <a:t>• to interact with other people via e-mail and other technologies;</a:t>
            </a:r>
            <a:r>
              <a:rPr lang="en-US" sz="2400" dirty="0"/>
              <a:t/>
            </a:r>
            <a:br>
              <a:rPr lang="en-US" sz="2400" dirty="0"/>
            </a:br>
            <a:r>
              <a:rPr lang="en-US" sz="2400" dirty="0"/>
              <a:t>• to work on joint projects with classmates, teachers and others;</a:t>
            </a:r>
            <a:r>
              <a:rPr lang="en-US" sz="2400" dirty="0"/>
              <a:t/>
            </a:r>
            <a:br>
              <a:rPr lang="en-US" sz="2400" dirty="0"/>
            </a:br>
            <a:r>
              <a:rPr lang="en-US" sz="2400" dirty="0"/>
              <a:t>• to study alone.</a:t>
            </a:r>
            <a:endParaRPr lang="ru-RU" sz="2400" dirty="0"/>
          </a:p>
        </p:txBody>
      </p:sp>
      <p:pic>
        <p:nvPicPr>
          <p:cNvPr id="12290" name="Picture 2" descr="C:\Users\Best User\Desktop\0033-008-Uchebnye-materialy-novogo-pokolenij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77" y="3068960"/>
            <a:ext cx="4619633" cy="3081511"/>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C:\Users\Best User\Desktop\b29d26070a79fcb03b92647d48d02f8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0010" y="3068960"/>
            <a:ext cx="4264223" cy="3081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64304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16632"/>
            <a:ext cx="8812088" cy="2952328"/>
          </a:xfrm>
        </p:spPr>
        <p:txBody>
          <a:bodyPr>
            <a:normAutofit/>
          </a:bodyPr>
          <a:lstStyle/>
          <a:p>
            <a:pPr marL="0" indent="0">
              <a:buNone/>
            </a:pPr>
            <a:r>
              <a:rPr lang="en-US" sz="2000" dirty="0"/>
              <a:t>Of course, the application of computer technologies allows to increase the level of self-motivation of educational activity; provides completely new opportunities for creativity, finding and fixing various professional skills, and, of course, corresponds to a social order that the state sets for higher educational institutions. Using multimedia systems, which allow to combine the capabilities of a computer and knowledge of the teacher, made possible the creation of electronic textbooks, which will appear to the disciples (students) more vivid, </a:t>
            </a:r>
            <a:r>
              <a:rPr lang="en-US" sz="2000" dirty="0" err="1"/>
              <a:t>colourful</a:t>
            </a:r>
            <a:r>
              <a:rPr lang="en-US" sz="2000" dirty="0"/>
              <a:t> and with mobile access to information.</a:t>
            </a:r>
            <a:endParaRPr lang="ru-RU" sz="2000" dirty="0"/>
          </a:p>
        </p:txBody>
      </p:sp>
      <p:pic>
        <p:nvPicPr>
          <p:cNvPr id="13314" name="Picture 2" descr="C:\Users\Best User\Desktop\novij-kompjuternij-klas-u-delj_90_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144" y="2708920"/>
            <a:ext cx="8280920" cy="4019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484762"/>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1"/>
            <a:ext cx="8686800" cy="3528392"/>
          </a:xfrm>
        </p:spPr>
        <p:txBody>
          <a:bodyPr>
            <a:normAutofit/>
          </a:bodyPr>
          <a:lstStyle/>
          <a:p>
            <a:pPr marL="0" indent="0">
              <a:buNone/>
            </a:pPr>
            <a:r>
              <a:rPr lang="en-US" sz="2400" dirty="0"/>
              <a:t>So, the positive aspects of computer use in teaching known, but we should not forget the </a:t>
            </a:r>
            <a:r>
              <a:rPr lang="en-US" sz="2400" b="1" u="sng" dirty="0"/>
              <a:t>negative</a:t>
            </a:r>
            <a:r>
              <a:rPr lang="en-US" sz="2400" dirty="0"/>
              <a:t>. Rapid involving children and young people to work with computer negatively affect the state of their health. This is especially true for children up to nine years, experts say.</a:t>
            </a:r>
            <a:r>
              <a:rPr lang="en-US" sz="2400" dirty="0"/>
              <a:t/>
            </a:r>
            <a:br>
              <a:rPr lang="en-US" sz="2400" dirty="0"/>
            </a:br>
            <a:r>
              <a:rPr lang="en-US" sz="2400" dirty="0"/>
              <a:t>Unfortunately, Ukraine is constantly growing child disability and morbidity. Today among children of preschool age almost every tenth has health problems. As long computer use them increases. In </a:t>
            </a:r>
            <a:r>
              <a:rPr lang="en-US" sz="2400" dirty="0" smtClean="0"/>
              <a:t>children.</a:t>
            </a:r>
            <a:endParaRPr lang="ru-RU" sz="2400" dirty="0"/>
          </a:p>
        </p:txBody>
      </p:sp>
      <p:pic>
        <p:nvPicPr>
          <p:cNvPr id="14338" name="Picture 2" descr="C:\Users\Best User\Desktop\102383953_3416556_LTgwYjgt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789040"/>
            <a:ext cx="4407752" cy="2951113"/>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Best User\Desktop\det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264" y="3789040"/>
            <a:ext cx="4553397" cy="2898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57153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24744"/>
            <a:ext cx="4176464" cy="4320480"/>
          </a:xfrm>
        </p:spPr>
        <p:txBody>
          <a:bodyPr>
            <a:normAutofit/>
          </a:bodyPr>
          <a:lstStyle/>
          <a:p>
            <a:pPr marL="0" indent="0">
              <a:buNone/>
            </a:pPr>
            <a:r>
              <a:rPr lang="en-US" sz="2800" b="1" dirty="0"/>
              <a:t>Through long use of the computer (and also non-observance of rules sitting in front of computer) in children can develop diseases associated with support-motor system (scoliosis) and with vision.</a:t>
            </a:r>
            <a:endParaRPr lang="ru-RU" sz="2800" b="1" dirty="0"/>
          </a:p>
        </p:txBody>
      </p:sp>
      <p:pic>
        <p:nvPicPr>
          <p:cNvPr id="15362" name="Picture 2" descr="C:\Users\Best User\Desktop\19sdg354dfgd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620688"/>
            <a:ext cx="4762500"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080865"/>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1196752"/>
            <a:ext cx="8686800" cy="4883373"/>
          </a:xfrm>
        </p:spPr>
        <p:txBody>
          <a:bodyPr>
            <a:normAutofit fontScale="92500" lnSpcReduction="20000"/>
          </a:bodyPr>
          <a:lstStyle/>
          <a:p>
            <a:pPr marL="0" indent="0">
              <a:buNone/>
            </a:pPr>
            <a:r>
              <a:rPr lang="en-US" dirty="0">
                <a:latin typeface="Lucida Calligraphy" pitchFamily="66" charset="0"/>
              </a:rPr>
              <a:t>Today, when Ukraine is developing in a democratic society, before teachers ' task is to educate and teach creative, well-rounded individuals. To run it is important to take into consideration individual characteristics of the child in the learning process. The need for this is obvious, because the pupils according to various indicators of educational-cognitive activity largely excellent. This requirement and is reflected in the implementation of individual approach in teaching.</a:t>
            </a:r>
            <a:endParaRPr lang="ru-RU" dirty="0"/>
          </a:p>
        </p:txBody>
      </p:sp>
    </p:spTree>
    <p:extLst>
      <p:ext uri="{BB962C8B-B14F-4D97-AF65-F5344CB8AC3E}">
        <p14:creationId xmlns:p14="http://schemas.microsoft.com/office/powerpoint/2010/main" val="169745481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476672"/>
            <a:ext cx="8686800" cy="4453955"/>
          </a:xfrm>
        </p:spPr>
        <p:txBody>
          <a:bodyPr>
            <a:normAutofit fontScale="92500" lnSpcReduction="10000"/>
          </a:bodyPr>
          <a:lstStyle/>
          <a:p>
            <a:pPr marL="0" indent="0">
              <a:buNone/>
            </a:pPr>
            <a:r>
              <a:rPr lang="en-US" sz="3500" dirty="0" smtClean="0">
                <a:latin typeface="Cooper Black" pitchFamily="18" charset="0"/>
              </a:rPr>
              <a:t>Conclusion</a:t>
            </a:r>
          </a:p>
          <a:p>
            <a:pPr marL="0" indent="0">
              <a:buNone/>
            </a:pP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Thus</a:t>
            </a:r>
            <a:r>
              <a:rPr lang="en-US" dirty="0">
                <a:latin typeface="Times New Roman" pitchFamily="18" charset="0"/>
                <a:cs typeface="Times New Roman" pitchFamily="18" charset="0"/>
              </a:rPr>
              <a:t>, the positive role of computer programmed training is to provide operational control over the absorbing knowledge, individualization of education. Negative traits such training should include the lack of communication students, lack of development of their speech. But this can be fixed, if not overly fond of programmed learning to use various kinds of training, including interactive.</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80001108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3403104" cy="3907904"/>
          </a:xfrm>
        </p:spPr>
        <p:txBody>
          <a:bodyPr>
            <a:normAutofit/>
          </a:bodyPr>
          <a:lstStyle/>
          <a:p>
            <a:r>
              <a:rPr lang="en-US" dirty="0">
                <a:effectLst/>
                <a:latin typeface="Times New Roman" pitchFamily="18" charset="0"/>
                <a:cs typeface="Times New Roman" pitchFamily="18" charset="0"/>
              </a:rPr>
              <a:t>There are various types of educational work with </a:t>
            </a:r>
            <a:r>
              <a:rPr lang="en-US" dirty="0" smtClean="0">
                <a:effectLst/>
                <a:latin typeface="Times New Roman" pitchFamily="18" charset="0"/>
                <a:cs typeface="Times New Roman" pitchFamily="18" charset="0"/>
              </a:rPr>
              <a:t>computer</a:t>
            </a:r>
            <a:r>
              <a:rPr lang="ru-RU" dirty="0" smtClean="0">
                <a:effectLst/>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1026" name="Picture 2" descr="C:\Users\Best User\Desktop\r_450bd64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225964"/>
            <a:ext cx="4489797" cy="299319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est User\Desktop\43780_6ab70009d3b09b4184b1a71b19b691d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284984"/>
            <a:ext cx="3960440" cy="3444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265347"/>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est User\Desktop\20121114_bing-den-yeni-ham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27241">
            <a:off x="282095" y="1108471"/>
            <a:ext cx="3333750" cy="24955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est User\Desktop\meta-ukrai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626" y="2147999"/>
            <a:ext cx="5198144" cy="17002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Best User\Desktop\7cc5dcaf1b34e60e9f2e25bcca7eee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11337">
            <a:off x="247600" y="3348052"/>
            <a:ext cx="4478064" cy="3198617"/>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Best User\Desktop\53593_1b.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065805">
            <a:off x="4252826" y="3044979"/>
            <a:ext cx="4639344" cy="32894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Best User\Desktop\200513_195553_26878_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33142">
            <a:off x="4633020" y="871649"/>
            <a:ext cx="4381500" cy="25527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251520" y="260648"/>
            <a:ext cx="8686800" cy="1008112"/>
          </a:xfrm>
        </p:spPr>
        <p:txBody>
          <a:bodyPr/>
          <a:lstStyle/>
          <a:p>
            <a:pPr marL="0" indent="0">
              <a:buNone/>
            </a:pPr>
            <a:r>
              <a:rPr lang="en-US" dirty="0"/>
              <a:t>It is used as a source of </a:t>
            </a:r>
            <a:r>
              <a:rPr lang="en-US" dirty="0" smtClean="0"/>
              <a:t>information</a:t>
            </a:r>
            <a:r>
              <a:rPr lang="uk-UA" dirty="0" smtClean="0"/>
              <a:t>;</a:t>
            </a:r>
            <a:endParaRPr lang="ru-RU" dirty="0"/>
          </a:p>
        </p:txBody>
      </p:sp>
    </p:spTree>
    <p:extLst>
      <p:ext uri="{BB962C8B-B14F-4D97-AF65-F5344CB8AC3E}">
        <p14:creationId xmlns:p14="http://schemas.microsoft.com/office/powerpoint/2010/main" val="141626534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 calcmode="lin" valueType="num">
                                      <p:cBhvr>
                                        <p:cTn id="14" dur="500" fill="hold"/>
                                        <p:tgtEl>
                                          <p:spTgt spid="2051"/>
                                        </p:tgtEl>
                                        <p:attrNameLst>
                                          <p:attrName>ppt_w</p:attrName>
                                        </p:attrNameLst>
                                      </p:cBhvr>
                                      <p:tavLst>
                                        <p:tav tm="0">
                                          <p:val>
                                            <p:fltVal val="0"/>
                                          </p:val>
                                        </p:tav>
                                        <p:tav tm="100000">
                                          <p:val>
                                            <p:strVal val="#ppt_w"/>
                                          </p:val>
                                        </p:tav>
                                      </p:tavLst>
                                    </p:anim>
                                    <p:anim calcmode="lin" valueType="num">
                                      <p:cBhvr>
                                        <p:cTn id="15" dur="500" fill="hold"/>
                                        <p:tgtEl>
                                          <p:spTgt spid="2051"/>
                                        </p:tgtEl>
                                        <p:attrNameLst>
                                          <p:attrName>ppt_h</p:attrName>
                                        </p:attrNameLst>
                                      </p:cBhvr>
                                      <p:tavLst>
                                        <p:tav tm="0">
                                          <p:val>
                                            <p:fltVal val="0"/>
                                          </p:val>
                                        </p:tav>
                                        <p:tav tm="100000">
                                          <p:val>
                                            <p:strVal val="#ppt_h"/>
                                          </p:val>
                                        </p:tav>
                                      </p:tavLst>
                                    </p:anim>
                                    <p:animEffect transition="in" filter="fade">
                                      <p:cBhvr>
                                        <p:cTn id="16" dur="500"/>
                                        <p:tgtEl>
                                          <p:spTgt spid="205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p:cTn id="21" dur="500" fill="hold"/>
                                        <p:tgtEl>
                                          <p:spTgt spid="2054"/>
                                        </p:tgtEl>
                                        <p:attrNameLst>
                                          <p:attrName>ppt_w</p:attrName>
                                        </p:attrNameLst>
                                      </p:cBhvr>
                                      <p:tavLst>
                                        <p:tav tm="0">
                                          <p:val>
                                            <p:fltVal val="0"/>
                                          </p:val>
                                        </p:tav>
                                        <p:tav tm="100000">
                                          <p:val>
                                            <p:strVal val="#ppt_w"/>
                                          </p:val>
                                        </p:tav>
                                      </p:tavLst>
                                    </p:anim>
                                    <p:anim calcmode="lin" valueType="num">
                                      <p:cBhvr>
                                        <p:cTn id="22" dur="500" fill="hold"/>
                                        <p:tgtEl>
                                          <p:spTgt spid="2054"/>
                                        </p:tgtEl>
                                        <p:attrNameLst>
                                          <p:attrName>ppt_h</p:attrName>
                                        </p:attrNameLst>
                                      </p:cBhvr>
                                      <p:tavLst>
                                        <p:tav tm="0">
                                          <p:val>
                                            <p:fltVal val="0"/>
                                          </p:val>
                                        </p:tav>
                                        <p:tav tm="100000">
                                          <p:val>
                                            <p:strVal val="#ppt_h"/>
                                          </p:val>
                                        </p:tav>
                                      </p:tavLst>
                                    </p:anim>
                                    <p:animEffect transition="in" filter="fade">
                                      <p:cBhvr>
                                        <p:cTn id="23" dur="500"/>
                                        <p:tgtEl>
                                          <p:spTgt spid="205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055"/>
                                        </p:tgtEl>
                                        <p:attrNameLst>
                                          <p:attrName>style.visibility</p:attrName>
                                        </p:attrNameLst>
                                      </p:cBhvr>
                                      <p:to>
                                        <p:strVal val="visible"/>
                                      </p:to>
                                    </p:set>
                                    <p:anim calcmode="lin" valueType="num">
                                      <p:cBhvr>
                                        <p:cTn id="28" dur="500" fill="hold"/>
                                        <p:tgtEl>
                                          <p:spTgt spid="2055"/>
                                        </p:tgtEl>
                                        <p:attrNameLst>
                                          <p:attrName>ppt_w</p:attrName>
                                        </p:attrNameLst>
                                      </p:cBhvr>
                                      <p:tavLst>
                                        <p:tav tm="0">
                                          <p:val>
                                            <p:fltVal val="0"/>
                                          </p:val>
                                        </p:tav>
                                        <p:tav tm="100000">
                                          <p:val>
                                            <p:strVal val="#ppt_w"/>
                                          </p:val>
                                        </p:tav>
                                      </p:tavLst>
                                    </p:anim>
                                    <p:anim calcmode="lin" valueType="num">
                                      <p:cBhvr>
                                        <p:cTn id="29" dur="500" fill="hold"/>
                                        <p:tgtEl>
                                          <p:spTgt spid="2055"/>
                                        </p:tgtEl>
                                        <p:attrNameLst>
                                          <p:attrName>ppt_h</p:attrName>
                                        </p:attrNameLst>
                                      </p:cBhvr>
                                      <p:tavLst>
                                        <p:tav tm="0">
                                          <p:val>
                                            <p:fltVal val="0"/>
                                          </p:val>
                                        </p:tav>
                                        <p:tav tm="100000">
                                          <p:val>
                                            <p:strVal val="#ppt_h"/>
                                          </p:val>
                                        </p:tav>
                                      </p:tavLst>
                                    </p:anim>
                                    <p:animEffect transition="in" filter="fade">
                                      <p:cBhvr>
                                        <p:cTn id="30" dur="500"/>
                                        <p:tgtEl>
                                          <p:spTgt spid="205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188641"/>
            <a:ext cx="8686800" cy="1440159"/>
          </a:xfrm>
        </p:spPr>
        <p:txBody>
          <a:bodyPr/>
          <a:lstStyle/>
          <a:p>
            <a:pPr marL="0" indent="0">
              <a:buNone/>
            </a:pPr>
            <a:r>
              <a:rPr lang="en-US" dirty="0"/>
              <a:t>T</a:t>
            </a:r>
            <a:r>
              <a:rPr lang="en-US" dirty="0" smtClean="0"/>
              <a:t>he </a:t>
            </a:r>
            <a:r>
              <a:rPr lang="en-US" dirty="0"/>
              <a:t>solution </a:t>
            </a:r>
            <a:r>
              <a:rPr lang="en-US" dirty="0" smtClean="0"/>
              <a:t>tests</a:t>
            </a:r>
            <a:r>
              <a:rPr lang="uk-UA" dirty="0" smtClean="0"/>
              <a:t>;</a:t>
            </a:r>
            <a:endParaRPr lang="ru-RU" dirty="0"/>
          </a:p>
        </p:txBody>
      </p:sp>
      <p:pic>
        <p:nvPicPr>
          <p:cNvPr id="3074" name="Picture 2" descr="C:\Users\Best User\Desktop\тести.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25812">
            <a:off x="663204" y="754099"/>
            <a:ext cx="5723345" cy="404842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Best User\Desktop\1520613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5089">
            <a:off x="4073553" y="3141655"/>
            <a:ext cx="4695825"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265347"/>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circle(in)">
                                      <p:cBhvr>
                                        <p:cTn id="12"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11960" y="260648"/>
            <a:ext cx="4392488" cy="936104"/>
          </a:xfrm>
        </p:spPr>
        <p:txBody>
          <a:bodyPr>
            <a:noAutofit/>
          </a:bodyPr>
          <a:lstStyle/>
          <a:p>
            <a:pPr marL="0" indent="0">
              <a:buNone/>
            </a:pPr>
            <a:r>
              <a:rPr lang="en-US" sz="4000" dirty="0"/>
              <a:t>W</a:t>
            </a:r>
            <a:r>
              <a:rPr lang="en-US" sz="4000" dirty="0" smtClean="0"/>
              <a:t>ork </a:t>
            </a:r>
            <a:r>
              <a:rPr lang="en-US" sz="4000" dirty="0"/>
              <a:t>with </a:t>
            </a:r>
            <a:r>
              <a:rPr lang="en-US" sz="4000" dirty="0" smtClean="0"/>
              <a:t>e-book</a:t>
            </a:r>
            <a:r>
              <a:rPr lang="ru-RU" sz="4000" dirty="0" smtClean="0"/>
              <a:t>;</a:t>
            </a:r>
            <a:endParaRPr lang="ru-RU" sz="4000" dirty="0"/>
          </a:p>
        </p:txBody>
      </p:sp>
      <p:pic>
        <p:nvPicPr>
          <p:cNvPr id="4098" name="Picture 2" descr="C:\Users\Best User\Desktop\елеккнг.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382710">
            <a:off x="437845" y="491586"/>
            <a:ext cx="3520117" cy="315530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Best User\Desktop\кнг.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67654">
            <a:off x="3206215" y="1812638"/>
            <a:ext cx="5367522" cy="402977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Best User\Desktop\електр.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7" y="3211408"/>
            <a:ext cx="3672409" cy="3366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265347"/>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wheel(1)">
                                      <p:cBhvr>
                                        <p:cTn id="12" dur="20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wheel(1)">
                                      <p:cBhvr>
                                        <p:cTn id="17"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Best User\Desktop\691787_313dKomp'Yuterniykl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93187">
            <a:off x="390655" y="3509976"/>
            <a:ext cx="4276196" cy="2839662"/>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Best User\Desktop\2-korporativnyij-sajt-vse-vklyuchen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02736">
            <a:off x="4307263" y="2903483"/>
            <a:ext cx="4260766" cy="319557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Best User\Desktop\proekt.oborudovani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58886">
            <a:off x="4372181" y="1101783"/>
            <a:ext cx="4505325" cy="245745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Best User\Desktop\проектор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196752"/>
            <a:ext cx="4238625"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179512" y="25354"/>
            <a:ext cx="8812088" cy="1675454"/>
          </a:xfrm>
        </p:spPr>
        <p:txBody>
          <a:bodyPr>
            <a:normAutofit fontScale="92500" lnSpcReduction="20000"/>
          </a:bodyPr>
          <a:lstStyle/>
          <a:p>
            <a:pPr marL="0" indent="0">
              <a:buNone/>
            </a:pPr>
            <a:r>
              <a:rPr lang="en-US" b="1" dirty="0"/>
              <a:t>W</a:t>
            </a:r>
            <a:r>
              <a:rPr lang="en-US" b="1" dirty="0" smtClean="0"/>
              <a:t>ork </a:t>
            </a:r>
            <a:r>
              <a:rPr lang="en-US" b="1" dirty="0"/>
              <a:t>with illustrations, schemes, tables, using educational </a:t>
            </a:r>
            <a:r>
              <a:rPr lang="en-US" b="1" dirty="0" smtClean="0"/>
              <a:t>games</a:t>
            </a:r>
            <a:r>
              <a:rPr lang="uk-UA" b="1" dirty="0" smtClean="0"/>
              <a:t>;</a:t>
            </a:r>
            <a:r>
              <a:rPr lang="en-US" b="1" dirty="0"/>
              <a:t> studying and fixation of educational material with the help of programmed learning.</a:t>
            </a:r>
            <a:endParaRPr lang="ru-RU" b="1" dirty="0"/>
          </a:p>
        </p:txBody>
      </p:sp>
    </p:spTree>
    <p:extLst>
      <p:ext uri="{BB962C8B-B14F-4D97-AF65-F5344CB8AC3E}">
        <p14:creationId xmlns:p14="http://schemas.microsoft.com/office/powerpoint/2010/main" val="14162653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1000"/>
                                        <p:tgtEl>
                                          <p:spTgt spid="5124"/>
                                        </p:tgtEl>
                                      </p:cBhvr>
                                    </p:animEffect>
                                    <p:anim calcmode="lin" valueType="num">
                                      <p:cBhvr>
                                        <p:cTn id="8" dur="1000" fill="hold"/>
                                        <p:tgtEl>
                                          <p:spTgt spid="5124"/>
                                        </p:tgtEl>
                                        <p:attrNameLst>
                                          <p:attrName>ppt_x</p:attrName>
                                        </p:attrNameLst>
                                      </p:cBhvr>
                                      <p:tavLst>
                                        <p:tav tm="0">
                                          <p:val>
                                            <p:strVal val="#ppt_x"/>
                                          </p:val>
                                        </p:tav>
                                        <p:tav tm="100000">
                                          <p:val>
                                            <p:strVal val="#ppt_x"/>
                                          </p:val>
                                        </p:tav>
                                      </p:tavLst>
                                    </p:anim>
                                    <p:anim calcmode="lin" valueType="num">
                                      <p:cBhvr>
                                        <p:cTn id="9"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5"/>
                                        </p:tgtEl>
                                        <p:attrNameLst>
                                          <p:attrName>style.visibility</p:attrName>
                                        </p:attrNameLst>
                                      </p:cBhvr>
                                      <p:to>
                                        <p:strVal val="visible"/>
                                      </p:to>
                                    </p:set>
                                    <p:animEffect transition="in" filter="fade">
                                      <p:cBhvr>
                                        <p:cTn id="14" dur="1000"/>
                                        <p:tgtEl>
                                          <p:spTgt spid="5125"/>
                                        </p:tgtEl>
                                      </p:cBhvr>
                                    </p:animEffect>
                                    <p:anim calcmode="lin" valueType="num">
                                      <p:cBhvr>
                                        <p:cTn id="15" dur="1000" fill="hold"/>
                                        <p:tgtEl>
                                          <p:spTgt spid="5125"/>
                                        </p:tgtEl>
                                        <p:attrNameLst>
                                          <p:attrName>ppt_x</p:attrName>
                                        </p:attrNameLst>
                                      </p:cBhvr>
                                      <p:tavLst>
                                        <p:tav tm="0">
                                          <p:val>
                                            <p:strVal val="#ppt_x"/>
                                          </p:val>
                                        </p:tav>
                                        <p:tav tm="100000">
                                          <p:val>
                                            <p:strVal val="#ppt_x"/>
                                          </p:val>
                                        </p:tav>
                                      </p:tavLst>
                                    </p:anim>
                                    <p:anim calcmode="lin" valueType="num">
                                      <p:cBhvr>
                                        <p:cTn id="16" dur="1000" fill="hold"/>
                                        <p:tgtEl>
                                          <p:spTgt spid="51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23"/>
                                        </p:tgtEl>
                                        <p:attrNameLst>
                                          <p:attrName>style.visibility</p:attrName>
                                        </p:attrNameLst>
                                      </p:cBhvr>
                                      <p:to>
                                        <p:strVal val="visible"/>
                                      </p:to>
                                    </p:set>
                                    <p:animEffect transition="in" filter="fade">
                                      <p:cBhvr>
                                        <p:cTn id="21" dur="1000"/>
                                        <p:tgtEl>
                                          <p:spTgt spid="5123"/>
                                        </p:tgtEl>
                                      </p:cBhvr>
                                    </p:animEffect>
                                    <p:anim calcmode="lin" valueType="num">
                                      <p:cBhvr>
                                        <p:cTn id="22" dur="1000" fill="hold"/>
                                        <p:tgtEl>
                                          <p:spTgt spid="5123"/>
                                        </p:tgtEl>
                                        <p:attrNameLst>
                                          <p:attrName>ppt_x</p:attrName>
                                        </p:attrNameLst>
                                      </p:cBhvr>
                                      <p:tavLst>
                                        <p:tav tm="0">
                                          <p:val>
                                            <p:strVal val="#ppt_x"/>
                                          </p:val>
                                        </p:tav>
                                        <p:tav tm="100000">
                                          <p:val>
                                            <p:strVal val="#ppt_x"/>
                                          </p:val>
                                        </p:tav>
                                      </p:tavLst>
                                    </p:anim>
                                    <p:anim calcmode="lin" valueType="num">
                                      <p:cBhvr>
                                        <p:cTn id="23"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22"/>
                                        </p:tgtEl>
                                        <p:attrNameLst>
                                          <p:attrName>style.visibility</p:attrName>
                                        </p:attrNameLst>
                                      </p:cBhvr>
                                      <p:to>
                                        <p:strVal val="visible"/>
                                      </p:to>
                                    </p:set>
                                    <p:animEffect transition="in" filter="fade">
                                      <p:cBhvr>
                                        <p:cTn id="28" dur="1000"/>
                                        <p:tgtEl>
                                          <p:spTgt spid="5122"/>
                                        </p:tgtEl>
                                      </p:cBhvr>
                                    </p:animEffect>
                                    <p:anim calcmode="lin" valueType="num">
                                      <p:cBhvr>
                                        <p:cTn id="29" dur="1000" fill="hold"/>
                                        <p:tgtEl>
                                          <p:spTgt spid="5122"/>
                                        </p:tgtEl>
                                        <p:attrNameLst>
                                          <p:attrName>ppt_x</p:attrName>
                                        </p:attrNameLst>
                                      </p:cBhvr>
                                      <p:tavLst>
                                        <p:tav tm="0">
                                          <p:val>
                                            <p:strVal val="#ppt_x"/>
                                          </p:val>
                                        </p:tav>
                                        <p:tav tm="100000">
                                          <p:val>
                                            <p:strVal val="#ppt_x"/>
                                          </p:val>
                                        </p:tav>
                                      </p:tavLst>
                                    </p:anim>
                                    <p:anim calcmode="lin" valueType="num">
                                      <p:cBhvr>
                                        <p:cTn id="30"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Best User\Desktop\bdc69bfb5e6f28f774fa84387d1765a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453" y="1340768"/>
            <a:ext cx="6827727" cy="396044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Best User\Desktop\проект.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52798">
            <a:off x="3927164" y="2788928"/>
            <a:ext cx="4705177" cy="3545705"/>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179512" y="404664"/>
            <a:ext cx="8686800" cy="2016224"/>
          </a:xfrm>
        </p:spPr>
        <p:txBody>
          <a:bodyPr>
            <a:normAutofit fontScale="77500" lnSpcReduction="20000"/>
          </a:bodyPr>
          <a:lstStyle/>
          <a:p>
            <a:pPr marL="0" indent="0">
              <a:buNone/>
            </a:pPr>
            <a:r>
              <a:rPr lang="en-US" dirty="0"/>
              <a:t>The most effective is the use of computer programmed learning. Programmable training is controlled training with the optimal relationship, that is the program of cognitive activity of students, which is characterized by a special building material and envisages 3 stages: presentation, assimilation, check.</a:t>
            </a:r>
            <a:endParaRPr lang="ru-RU" dirty="0"/>
          </a:p>
        </p:txBody>
      </p:sp>
      <p:pic>
        <p:nvPicPr>
          <p:cNvPr id="6148" name="Picture 4" descr="C:\Users\Best User\Desktop\проектор.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464027">
            <a:off x="672913" y="2626188"/>
            <a:ext cx="2812532" cy="3954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26534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wipe(down)">
                                      <p:cBhvr>
                                        <p:cTn id="12" dur="500"/>
                                        <p:tgtEl>
                                          <p:spTgt spid="61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wipe(down)">
                                      <p:cBhvr>
                                        <p:cTn id="1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Best User\Desktop\скиннер.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764704"/>
            <a:ext cx="2743200" cy="3914775"/>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107504" y="260648"/>
            <a:ext cx="8884096" cy="5832648"/>
          </a:xfrm>
        </p:spPr>
        <p:txBody>
          <a:bodyPr/>
          <a:lstStyle/>
          <a:p>
            <a:pPr marL="0" indent="0">
              <a:buNone/>
            </a:pPr>
            <a:r>
              <a:rPr lang="en-US" dirty="0"/>
              <a:t>There are two types of programmed learning</a:t>
            </a:r>
            <a:r>
              <a:rPr lang="en-US" dirty="0" smtClean="0"/>
              <a:t>:</a:t>
            </a:r>
          </a:p>
          <a:p>
            <a:pPr marL="0" indent="0">
              <a:buNone/>
            </a:pPr>
            <a:endParaRPr lang="en-US" dirty="0" smtClean="0"/>
          </a:p>
          <a:p>
            <a:pPr marL="0" indent="0">
              <a:buNone/>
            </a:pPr>
            <a:r>
              <a:rPr lang="en-US" dirty="0" smtClean="0"/>
              <a:t>1. </a:t>
            </a:r>
            <a:r>
              <a:rPr lang="en-US" b="1" u="sng" dirty="0" smtClean="0"/>
              <a:t>Linear </a:t>
            </a:r>
            <a:r>
              <a:rPr lang="en-US" b="1" u="sng" dirty="0"/>
              <a:t>program, </a:t>
            </a:r>
            <a:r>
              <a:rPr lang="en-US" dirty="0"/>
              <a:t>which </a:t>
            </a:r>
            <a:endParaRPr lang="en-US" dirty="0" smtClean="0"/>
          </a:p>
          <a:p>
            <a:pPr marL="0" indent="0">
              <a:buNone/>
            </a:pPr>
            <a:r>
              <a:rPr lang="en-US" dirty="0" smtClean="0"/>
              <a:t>was </a:t>
            </a:r>
            <a:r>
              <a:rPr lang="en-US" dirty="0"/>
              <a:t>developed by the </a:t>
            </a:r>
            <a:endParaRPr lang="en-US" dirty="0" smtClean="0"/>
          </a:p>
          <a:p>
            <a:pPr marL="0" indent="0">
              <a:buNone/>
            </a:pPr>
            <a:r>
              <a:rPr lang="en-US" dirty="0" smtClean="0"/>
              <a:t>American </a:t>
            </a:r>
            <a:r>
              <a:rPr lang="en-US" dirty="0"/>
              <a:t>psychologist </a:t>
            </a:r>
            <a:r>
              <a:rPr lang="en-US" dirty="0" smtClean="0"/>
              <a:t>B. </a:t>
            </a:r>
            <a:r>
              <a:rPr lang="en-US" dirty="0"/>
              <a:t>F. Skinner</a:t>
            </a:r>
            <a:r>
              <a:rPr lang="en-US" dirty="0" smtClean="0"/>
              <a:t>.</a:t>
            </a:r>
          </a:p>
          <a:p>
            <a:pPr marL="0" indent="0">
              <a:buNone/>
            </a:pPr>
            <a:endParaRPr lang="en-US" dirty="0"/>
          </a:p>
          <a:p>
            <a:pPr marL="0" indent="0">
              <a:buNone/>
            </a:pPr>
            <a:r>
              <a:rPr lang="en-US" dirty="0" smtClean="0"/>
              <a:t>2. </a:t>
            </a:r>
            <a:r>
              <a:rPr lang="en-US" b="1" u="sng" dirty="0"/>
              <a:t>Extensive program,</a:t>
            </a:r>
            <a:r>
              <a:rPr lang="en-US" dirty="0"/>
              <a:t> </a:t>
            </a:r>
            <a:endParaRPr lang="en-US" dirty="0" smtClean="0"/>
          </a:p>
          <a:p>
            <a:pPr marL="0" indent="0">
              <a:buNone/>
            </a:pPr>
            <a:r>
              <a:rPr lang="en-US" dirty="0" smtClean="0"/>
              <a:t>which </a:t>
            </a:r>
            <a:r>
              <a:rPr lang="en-US" dirty="0"/>
              <a:t>was developed by </a:t>
            </a:r>
            <a:endParaRPr lang="en-US" dirty="0" smtClean="0"/>
          </a:p>
          <a:p>
            <a:pPr marL="0" indent="0">
              <a:buNone/>
            </a:pPr>
            <a:r>
              <a:rPr lang="en-US" dirty="0" smtClean="0"/>
              <a:t>N</a:t>
            </a:r>
            <a:r>
              <a:rPr lang="en-US" dirty="0"/>
              <a:t>. A. Crowder.</a:t>
            </a:r>
            <a:r>
              <a:rPr lang="en-US" dirty="0" smtClean="0"/>
              <a:t> </a:t>
            </a:r>
            <a:endParaRPr lang="ru-RU" dirty="0"/>
          </a:p>
        </p:txBody>
      </p:sp>
      <p:sp>
        <p:nvSpPr>
          <p:cNvPr id="4" name="TextBox 3"/>
          <p:cNvSpPr txBox="1"/>
          <p:nvPr/>
        </p:nvSpPr>
        <p:spPr>
          <a:xfrm>
            <a:off x="6660232" y="4005064"/>
            <a:ext cx="2088232" cy="461665"/>
          </a:xfrm>
          <a:prstGeom prst="rect">
            <a:avLst/>
          </a:prstGeom>
          <a:noFill/>
        </p:spPr>
        <p:txBody>
          <a:bodyPr wrap="square" rtlCol="0">
            <a:spAutoFit/>
          </a:bodyPr>
          <a:lstStyle/>
          <a:p>
            <a:r>
              <a:rPr lang="en-US" sz="2400" b="1" dirty="0" smtClean="0">
                <a:solidFill>
                  <a:schemeClr val="accent1"/>
                </a:solidFill>
              </a:rPr>
              <a:t>B. F.  Skinner</a:t>
            </a:r>
            <a:endParaRPr lang="ru-RU" sz="2400" b="1" dirty="0">
              <a:solidFill>
                <a:schemeClr val="accent1"/>
              </a:solidFill>
            </a:endParaRPr>
          </a:p>
        </p:txBody>
      </p:sp>
    </p:spTree>
    <p:extLst>
      <p:ext uri="{BB962C8B-B14F-4D97-AF65-F5344CB8AC3E}">
        <p14:creationId xmlns:p14="http://schemas.microsoft.com/office/powerpoint/2010/main" val="141626534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176</TotalTime>
  <Words>947</Words>
  <Application>Microsoft Office PowerPoint</Application>
  <PresentationFormat>Экран (4:3)</PresentationFormat>
  <Paragraphs>60</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Трек</vt:lpstr>
      <vt:lpstr>Theme:  “Learning with computer”</vt:lpstr>
      <vt:lpstr>Презентация PowerPoint</vt:lpstr>
      <vt:lpstr>There are various types of educational work with computer:</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  “Learning with computer”</dc:title>
  <dc:creator>Best User</dc:creator>
  <cp:lastModifiedBy>Best User</cp:lastModifiedBy>
  <cp:revision>17</cp:revision>
  <dcterms:created xsi:type="dcterms:W3CDTF">2014-03-19T15:56:07Z</dcterms:created>
  <dcterms:modified xsi:type="dcterms:W3CDTF">2014-03-19T19:03:04Z</dcterms:modified>
</cp:coreProperties>
</file>