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6" r:id="rId30"/>
    <p:sldId id="287" r:id="rId31"/>
    <p:sldId id="285"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3" name="Прямоугольник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Прямоугольник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Прямоугольник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Прямоугольник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Прямоугольник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Скругленный прямоугольник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Скругленный прямоугольник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Прямоугольник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6705600" y="4206240"/>
            <a:ext cx="960120" cy="457200"/>
          </a:xfrm>
        </p:spPr>
        <p:txBody>
          <a:bodyPr/>
          <a:lstStyle/>
          <a:p>
            <a:fld id="{5B106E36-FD25-4E2D-B0AA-010F637433A0}" type="datetimeFigureOut">
              <a:rPr lang="ru-RU" smtClean="0"/>
              <a:pPr/>
              <a:t>05.02.2014</a:t>
            </a:fld>
            <a:endParaRPr lang="ru-RU"/>
          </a:p>
        </p:txBody>
      </p:sp>
      <p:sp>
        <p:nvSpPr>
          <p:cNvPr id="17" name="Нижний колонтитул 16"/>
          <p:cNvSpPr>
            <a:spLocks noGrp="1"/>
          </p:cNvSpPr>
          <p:nvPr>
            <p:ph type="ftr" sz="quarter" idx="11"/>
          </p:nvPr>
        </p:nvSpPr>
        <p:spPr>
          <a:xfrm>
            <a:off x="5410200" y="4205288"/>
            <a:ext cx="1295400" cy="457200"/>
          </a:xfrm>
        </p:spPr>
        <p:txBody>
          <a:bodyPr/>
          <a:lstStyle/>
          <a:p>
            <a:endParaRPr lang="ru-RU"/>
          </a:p>
        </p:txBody>
      </p:sp>
      <p:sp>
        <p:nvSpPr>
          <p:cNvPr id="29" name="Номер слайда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1143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1143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143000"/>
            <a:ext cx="8382000" cy="1069848"/>
          </a:xfrm>
        </p:spPr>
        <p:txBody>
          <a:bodyPr anchor="ctr"/>
          <a:lstStyle>
            <a:lvl1pPr>
              <a:defRPr sz="4000" b="0" i="0"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Дата 25"/>
          <p:cNvSpPr>
            <a:spLocks noGrp="1"/>
          </p:cNvSpPr>
          <p:nvPr>
            <p:ph type="dt" sz="half" idx="10"/>
          </p:nvPr>
        </p:nvSpPr>
        <p:spPr/>
        <p:txBody>
          <a:bodyPr rtlCol="0"/>
          <a:lstStyle/>
          <a:p>
            <a:fld id="{5B106E36-FD25-4E2D-B0AA-010F637433A0}" type="datetimeFigureOut">
              <a:rPr lang="ru-RU" smtClean="0"/>
              <a:pPr/>
              <a:t>05.02.2014</a:t>
            </a:fld>
            <a:endParaRPr lang="ru-RU"/>
          </a:p>
        </p:txBody>
      </p:sp>
      <p:sp>
        <p:nvSpPr>
          <p:cNvPr id="27" name="Номер слайда 26"/>
          <p:cNvSpPr>
            <a:spLocks noGrp="1"/>
          </p:cNvSpPr>
          <p:nvPr>
            <p:ph type="sldNum" sz="quarter" idx="11"/>
          </p:nvPr>
        </p:nvSpPr>
        <p:spPr/>
        <p:txBody>
          <a:bodyPr rtlCol="0"/>
          <a:lstStyle/>
          <a:p>
            <a:fld id="{725C68B6-61C2-468F-89AB-4B9F7531AA68}" type="slidenum">
              <a:rPr lang="ru-RU" smtClean="0"/>
              <a:pPr/>
              <a:t>‹#›</a:t>
            </a:fld>
            <a:endParaRPr lang="ru-RU"/>
          </a:p>
        </p:txBody>
      </p:sp>
      <p:sp>
        <p:nvSpPr>
          <p:cNvPr id="28" name="Нижний колонтитул 27"/>
          <p:cNvSpPr>
            <a:spLocks noGrp="1"/>
          </p:cNvSpPr>
          <p:nvPr>
            <p:ph type="ftr" sz="quarter" idx="12"/>
          </p:nvPr>
        </p:nvSpPr>
        <p:spPr/>
        <p:txBody>
          <a:bodyPr rtlCol="0"/>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ru-RU" smtClean="0"/>
              <a:t>Образец заголовка</a:t>
            </a:r>
            <a:endParaRPr kumimoji="0" lang="en-US"/>
          </a:p>
        </p:txBody>
      </p:sp>
      <p:sp>
        <p:nvSpPr>
          <p:cNvPr id="3" name="Дата 2"/>
          <p:cNvSpPr>
            <a:spLocks noGrp="1"/>
          </p:cNvSpPr>
          <p:nvPr>
            <p:ph type="dt" sz="half" idx="10"/>
          </p:nvPr>
        </p:nvSpPr>
        <p:spPr>
          <a:xfrm>
            <a:off x="6583680" y="612648"/>
            <a:ext cx="957264" cy="457200"/>
          </a:xfrm>
        </p:spPr>
        <p:txBody>
          <a:bodyPr/>
          <a:lstStyle/>
          <a:p>
            <a:fld id="{5B106E36-FD25-4E2D-B0AA-010F637433A0}" type="datetimeFigureOut">
              <a:rPr lang="ru-RU" smtClean="0"/>
              <a:pPr/>
              <a:t>05.02.2014</a:t>
            </a:fld>
            <a:endParaRPr lang="ru-RU"/>
          </a:p>
        </p:txBody>
      </p:sp>
      <p:sp>
        <p:nvSpPr>
          <p:cNvPr id="4" name="Нижний колонтитул 3"/>
          <p:cNvSpPr>
            <a:spLocks noGrp="1"/>
          </p:cNvSpPr>
          <p:nvPr>
            <p:ph type="ftr" sz="quarter" idx="11"/>
          </p:nvPr>
        </p:nvSpPr>
        <p:spPr>
          <a:xfrm>
            <a:off x="5257800" y="612648"/>
            <a:ext cx="1325880" cy="457200"/>
          </a:xfrm>
        </p:spPr>
        <p:txBody>
          <a:bodyPr/>
          <a:lstStyle/>
          <a:p>
            <a:endParaRPr lang="ru-RU"/>
          </a:p>
        </p:txBody>
      </p:sp>
      <p:sp>
        <p:nvSpPr>
          <p:cNvPr id="5" name="Номер слайда 4"/>
          <p:cNvSpPr>
            <a:spLocks noGrp="1"/>
          </p:cNvSpPr>
          <p:nvPr>
            <p:ph type="sldNum" sz="quarter" idx="12"/>
          </p:nvPr>
        </p:nvSpPr>
        <p:spPr>
          <a:xfrm>
            <a:off x="8174736" y="2272"/>
            <a:ext cx="762000" cy="365760"/>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3496" y="1101970"/>
            <a:ext cx="3383280" cy="877824"/>
          </a:xfrm>
        </p:spPr>
        <p:txBody>
          <a:bodyPr anchor="b"/>
          <a:lstStyle>
            <a:lvl1pPr algn="l">
              <a:buNone/>
              <a:defRPr sz="1800" b="1"/>
            </a:lvl1pPr>
          </a:lstStyle>
          <a:p>
            <a:r>
              <a:rPr kumimoji="0" lang="ru-RU" smtClean="0"/>
              <a:t>Образец заголовка</a:t>
            </a:r>
            <a:endParaRPr kumimoji="0" lang="en-US"/>
          </a:p>
        </p:txBody>
      </p:sp>
      <p:sp>
        <p:nvSpPr>
          <p:cNvPr id="3" name="Текст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8" name="Прямоугольник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Прямоугольник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Прямоугольник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Прямоугольник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Скругленный прямоугольник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Скругленный прямоугольник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Прямоугольник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Прямоугольник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Прямоугольник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Прямоугольник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Прямоугольник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Прямоугольник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Заголовок 21"/>
          <p:cNvSpPr>
            <a:spLocks noGrp="1"/>
          </p:cNvSpPr>
          <p:nvPr>
            <p:ph type="title"/>
          </p:nvPr>
        </p:nvSpPr>
        <p:spPr>
          <a:xfrm>
            <a:off x="457200" y="1143000"/>
            <a:ext cx="8229600" cy="1066800"/>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5B106E36-FD25-4E2D-B0AA-010F637433A0}" type="datetimeFigureOut">
              <a:rPr lang="ru-RU" smtClean="0"/>
              <a:pPr/>
              <a:t>05.02.2014</a:t>
            </a:fld>
            <a:endParaRPr lang="ru-RU"/>
          </a:p>
        </p:txBody>
      </p:sp>
      <p:sp>
        <p:nvSpPr>
          <p:cNvPr id="3" name="Нижний колонтитул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ru-RU"/>
          </a:p>
        </p:txBody>
      </p:sp>
      <p:sp>
        <p:nvSpPr>
          <p:cNvPr id="23" name="Номер слайда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uk-UA" dirty="0" smtClean="0"/>
              <a:t>Презентація на тему:”Куди піти навчатися?”</a:t>
            </a:r>
            <a:endParaRPr lang="ru-RU" dirty="0"/>
          </a:p>
        </p:txBody>
      </p:sp>
      <p:sp>
        <p:nvSpPr>
          <p:cNvPr id="3" name="Подзаголовок 2"/>
          <p:cNvSpPr>
            <a:spLocks noGrp="1"/>
          </p:cNvSpPr>
          <p:nvPr>
            <p:ph type="subTitle" idx="1"/>
          </p:nvPr>
        </p:nvSpPr>
        <p:spPr/>
        <p:txBody>
          <a:bodyPr/>
          <a:lstStyle/>
          <a:p>
            <a:r>
              <a:rPr lang="uk-UA" dirty="0" smtClean="0"/>
              <a:t>Учениці 11-Б класу</a:t>
            </a:r>
          </a:p>
          <a:p>
            <a:r>
              <a:rPr lang="uk-UA" dirty="0" smtClean="0"/>
              <a:t>Кривошеї Юлії</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Содержимое 9" descr="Sever_Hall_(Harvard_University)_-_east_facade.JPG"/>
          <p:cNvPicPr>
            <a:picLocks noGrp="1" noChangeAspect="1"/>
          </p:cNvPicPr>
          <p:nvPr>
            <p:ph idx="1"/>
          </p:nvPr>
        </p:nvPicPr>
        <p:blipFill>
          <a:blip r:embed="rId2" cstate="print"/>
          <a:stretch>
            <a:fillRect/>
          </a:stretch>
        </p:blipFill>
        <p:spPr>
          <a:xfrm>
            <a:off x="0" y="428604"/>
            <a:ext cx="5715008" cy="3214710"/>
          </a:xfrm>
          <a:prstGeom prst="rect">
            <a:avLst/>
          </a:prstGeom>
          <a:ln>
            <a:noFill/>
          </a:ln>
          <a:effectLst>
            <a:softEdge rad="112500"/>
          </a:effectLst>
        </p:spPr>
      </p:pic>
      <p:pic>
        <p:nvPicPr>
          <p:cNvPr id="11" name="Рисунок 10" descr="800px-Harvard_college_-_annenberg_hall.jpg"/>
          <p:cNvPicPr>
            <a:picLocks noChangeAspect="1"/>
          </p:cNvPicPr>
          <p:nvPr/>
        </p:nvPicPr>
        <p:blipFill>
          <a:blip r:embed="rId3"/>
          <a:stretch>
            <a:fillRect/>
          </a:stretch>
        </p:blipFill>
        <p:spPr>
          <a:xfrm>
            <a:off x="3214678" y="3482578"/>
            <a:ext cx="5929322" cy="3375422"/>
          </a:xfrm>
          <a:prstGeom prst="rect">
            <a:avLst/>
          </a:prstGeom>
          <a:ln>
            <a:noFill/>
          </a:ln>
          <a:effectLst>
            <a:softEdge rad="112500"/>
          </a:effectLst>
        </p:spPr>
      </p:pic>
      <p:sp>
        <p:nvSpPr>
          <p:cNvPr id="12" name="Прямоугольник 11"/>
          <p:cNvSpPr/>
          <p:nvPr/>
        </p:nvSpPr>
        <p:spPr>
          <a:xfrm>
            <a:off x="0" y="6488668"/>
            <a:ext cx="3357554" cy="369332"/>
          </a:xfrm>
          <a:prstGeom prst="rect">
            <a:avLst/>
          </a:prstGeom>
        </p:spPr>
        <p:txBody>
          <a:bodyPr wrap="square">
            <a:spAutoFit/>
          </a:bodyPr>
          <a:lstStyle/>
          <a:p>
            <a:r>
              <a:rPr lang="ru-RU" dirty="0" smtClean="0"/>
              <a:t>Гарвардський університет </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400684" cy="642942"/>
          </a:xfrm>
        </p:spPr>
        <p:txBody>
          <a:bodyPr>
            <a:normAutofit/>
          </a:bodyPr>
          <a:lstStyle/>
          <a:p>
            <a:r>
              <a:rPr lang="ru-RU" sz="2800" dirty="0" smtClean="0"/>
              <a:t>Кембриджський університет</a:t>
            </a:r>
            <a:endParaRPr lang="ru-RU" sz="2800" dirty="0"/>
          </a:p>
        </p:txBody>
      </p:sp>
      <p:sp>
        <p:nvSpPr>
          <p:cNvPr id="3" name="Содержимое 2"/>
          <p:cNvSpPr>
            <a:spLocks noGrp="1"/>
          </p:cNvSpPr>
          <p:nvPr>
            <p:ph idx="1"/>
          </p:nvPr>
        </p:nvSpPr>
        <p:spPr>
          <a:xfrm>
            <a:off x="0" y="1000108"/>
            <a:ext cx="4972056" cy="5857892"/>
          </a:xfrm>
        </p:spPr>
        <p:txBody>
          <a:bodyPr>
            <a:normAutofit fontScale="70000" lnSpcReduction="20000"/>
          </a:bodyPr>
          <a:lstStyle/>
          <a:p>
            <a:r>
              <a:rPr lang="vi-VN" dirty="0" smtClean="0"/>
              <a:t>Ке́мбриджський університе́т — один з найстаріших та найвідоміших університетів у світі. Університет в Кембриджі — це незалежна самоврядна корпорація, що складається з низки установ (коледжі та університет у тісному сенсі), що не одержує від уряду ніякої допомоги і що не підлягає ніякому нагляду; вона посилає до парламенту двох депутатів.Разом з Оксфордським університетом є найпрестижнішим університетом Великобританії. Кембриджський університет входить в п'ятірку найпрестижніших навчальних закладів у світі. Станом на 2009 рік випускниками Кембриджа є 83 нобелівських лауреата — за цим показником він лідирує серед університетів світу.Ректор Кембриджу — Принц Філіп, герцог Единбурзький, віце-ректор — професор Елісон Річард.</a:t>
            </a:r>
            <a:endParaRPr lang="ru-RU" dirty="0"/>
          </a:p>
        </p:txBody>
      </p:sp>
      <p:pic>
        <p:nvPicPr>
          <p:cNvPr id="4" name="Рисунок 3" descr="477px-Cambridge_University_Crest_-_flat.png"/>
          <p:cNvPicPr>
            <a:picLocks noChangeAspect="1"/>
          </p:cNvPicPr>
          <p:nvPr/>
        </p:nvPicPr>
        <p:blipFill>
          <a:blip r:embed="rId2"/>
          <a:stretch>
            <a:fillRect/>
          </a:stretch>
        </p:blipFill>
        <p:spPr>
          <a:xfrm>
            <a:off x="4929190" y="1152525"/>
            <a:ext cx="4214810" cy="57054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Cam_colls_from_johns.jpg"/>
          <p:cNvPicPr>
            <a:picLocks noChangeAspect="1"/>
          </p:cNvPicPr>
          <p:nvPr/>
        </p:nvPicPr>
        <p:blipFill>
          <a:blip r:embed="rId2"/>
          <a:stretch>
            <a:fillRect/>
          </a:stretch>
        </p:blipFill>
        <p:spPr>
          <a:xfrm>
            <a:off x="0" y="0"/>
            <a:ext cx="9144000" cy="6500834"/>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2143108" y="6488668"/>
            <a:ext cx="4572000" cy="369332"/>
          </a:xfrm>
          <a:prstGeom prst="rect">
            <a:avLst/>
          </a:prstGeom>
        </p:spPr>
        <p:txBody>
          <a:bodyPr>
            <a:spAutoFit/>
          </a:bodyPr>
          <a:lstStyle/>
          <a:p>
            <a:pPr algn="ctr"/>
            <a:r>
              <a:rPr lang="vi-VN" dirty="0" smtClean="0"/>
              <a:t>Кембриджський університет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KingsCollegeChapelWest.jpg"/>
          <p:cNvPicPr>
            <a:picLocks noGrp="1" noChangeAspect="1"/>
          </p:cNvPicPr>
          <p:nvPr>
            <p:ph idx="1"/>
          </p:nvPr>
        </p:nvPicPr>
        <p:blipFill>
          <a:blip r:embed="rId2"/>
          <a:stretch>
            <a:fillRect/>
          </a:stretch>
        </p:blipFill>
        <p:spPr>
          <a:xfrm>
            <a:off x="1142976" y="1071546"/>
            <a:ext cx="6786610" cy="4324350"/>
          </a:xfrm>
          <a:prstGeom prst="rect">
            <a:avLst/>
          </a:prstGeom>
          <a:ln>
            <a:noFill/>
          </a:ln>
          <a:effectLst>
            <a:softEdge rad="112500"/>
          </a:effectLst>
        </p:spPr>
      </p:pic>
      <p:sp>
        <p:nvSpPr>
          <p:cNvPr id="5" name="Прямоугольник 4"/>
          <p:cNvSpPr/>
          <p:nvPr/>
        </p:nvSpPr>
        <p:spPr>
          <a:xfrm>
            <a:off x="2357422" y="5500702"/>
            <a:ext cx="4572000" cy="923330"/>
          </a:xfrm>
          <a:prstGeom prst="rect">
            <a:avLst/>
          </a:prstGeom>
        </p:spPr>
        <p:txBody>
          <a:bodyPr>
            <a:spAutoFit/>
          </a:bodyPr>
          <a:lstStyle/>
          <a:p>
            <a:pPr algn="ctr"/>
            <a:r>
              <a:rPr lang="ru-RU" dirty="0" smtClean="0"/>
              <a:t>Клер коледж (зліва) і каплиця Королівського коледжу (центр), зведена у 1446–1515</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572132" cy="857256"/>
          </a:xfrm>
        </p:spPr>
        <p:txBody>
          <a:bodyPr>
            <a:noAutofit/>
          </a:bodyPr>
          <a:lstStyle/>
          <a:p>
            <a:r>
              <a:rPr lang="ru-RU" sz="2800" dirty="0" smtClean="0"/>
              <a:t>Університетський коледж Лондона </a:t>
            </a:r>
            <a:endParaRPr lang="ru-RU" sz="2800" dirty="0"/>
          </a:p>
        </p:txBody>
      </p:sp>
      <p:sp>
        <p:nvSpPr>
          <p:cNvPr id="3" name="Содержимое 2"/>
          <p:cNvSpPr>
            <a:spLocks noGrp="1"/>
          </p:cNvSpPr>
          <p:nvPr>
            <p:ph idx="1"/>
          </p:nvPr>
        </p:nvSpPr>
        <p:spPr>
          <a:xfrm>
            <a:off x="0" y="1285860"/>
            <a:ext cx="4929190" cy="5572140"/>
          </a:xfrm>
        </p:spPr>
        <p:txBody>
          <a:bodyPr>
            <a:noAutofit/>
          </a:bodyPr>
          <a:lstStyle/>
          <a:p>
            <a:r>
              <a:rPr lang="ru-RU" sz="1600" dirty="0" smtClean="0"/>
              <a:t>Університетський коледж Лондона (англ. </a:t>
            </a:r>
            <a:r>
              <a:rPr lang="en-US" sz="1600" dirty="0" smtClean="0"/>
              <a:t>University College London, UCL) — </a:t>
            </a:r>
            <a:r>
              <a:rPr lang="ru-RU" sz="1600" dirty="0" smtClean="0"/>
              <a:t>університет міста Лондона, що входить до складу Лондонського університету (</a:t>
            </a:r>
            <a:r>
              <a:rPr lang="en-US" sz="1600" dirty="0" smtClean="0"/>
              <a:t>University of London). </a:t>
            </a:r>
            <a:r>
              <a:rPr lang="ru-RU" sz="1600" dirty="0" smtClean="0"/>
              <a:t>Розташований в самому центрі столиці, на </a:t>
            </a:r>
            <a:r>
              <a:rPr lang="en-US" sz="1600" dirty="0" smtClean="0"/>
              <a:t>Gower Street.</a:t>
            </a:r>
            <a:r>
              <a:rPr lang="ru-RU" sz="1600" dirty="0" smtClean="0"/>
              <a:t> Заснований 1826 року як Лондонський університет (</a:t>
            </a:r>
            <a:r>
              <a:rPr lang="en-US" sz="1600" dirty="0" smtClean="0"/>
              <a:t>London University), UCL </a:t>
            </a:r>
            <a:r>
              <a:rPr lang="ru-RU" sz="1600" dirty="0" smtClean="0"/>
              <a:t>став найпершим університетом Лондона. Будівля коледжа була споруджена архітектором Вільямом Вілкінсом. 1836 року Лондонський університет (</a:t>
            </a:r>
            <a:r>
              <a:rPr lang="en-US" sz="1600" dirty="0" smtClean="0"/>
              <a:t>London University) </a:t>
            </a:r>
            <a:r>
              <a:rPr lang="ru-RU" sz="1600" dirty="0" smtClean="0"/>
              <a:t>та Королівський Університет (</a:t>
            </a:r>
            <a:r>
              <a:rPr lang="en-US" sz="1600" dirty="0" smtClean="0"/>
              <a:t>King's University) </a:t>
            </a:r>
            <a:r>
              <a:rPr lang="ru-RU" sz="1600" dirty="0" smtClean="0"/>
              <a:t>заснували Університет Лондона (</a:t>
            </a:r>
            <a:r>
              <a:rPr lang="en-US" sz="1600" dirty="0" smtClean="0"/>
              <a:t>University of London), </a:t>
            </a:r>
            <a:r>
              <a:rPr lang="ru-RU" sz="1600" dirty="0" smtClean="0"/>
              <a:t>який складався з двох коледжів — Університетського та Королівського. Згодом </a:t>
            </a:r>
            <a:r>
              <a:rPr lang="en-US" sz="1600" dirty="0" smtClean="0"/>
              <a:t>UCL </a:t>
            </a:r>
            <a:r>
              <a:rPr lang="ru-RU" sz="1600" dirty="0" smtClean="0"/>
              <a:t>отримав назву «Університетський Коледж Університету Лондона», а через повторення слова Університет в його назві він був перейменований в Університетський Коледж Лондона.</a:t>
            </a:r>
            <a:endParaRPr lang="ru-RU" sz="1600" dirty="0"/>
          </a:p>
        </p:txBody>
      </p:sp>
      <p:pic>
        <p:nvPicPr>
          <p:cNvPr id="4" name="Рисунок 3" descr="495px-UCL_Crest.svg.png"/>
          <p:cNvPicPr>
            <a:picLocks noChangeAspect="1"/>
          </p:cNvPicPr>
          <p:nvPr/>
        </p:nvPicPr>
        <p:blipFill>
          <a:blip r:embed="rId2"/>
          <a:stretch>
            <a:fillRect/>
          </a:stretch>
        </p:blipFill>
        <p:spPr>
          <a:xfrm>
            <a:off x="4929190" y="714356"/>
            <a:ext cx="4214810" cy="614364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767px-University_College_London_-quadrant-11Sept2006_(1).jpg"/>
          <p:cNvPicPr>
            <a:picLocks noGrp="1" noChangeAspect="1"/>
          </p:cNvPicPr>
          <p:nvPr>
            <p:ph idx="1"/>
          </p:nvPr>
        </p:nvPicPr>
        <p:blipFill>
          <a:blip r:embed="rId2"/>
          <a:stretch>
            <a:fillRect/>
          </a:stretch>
        </p:blipFill>
        <p:spPr>
          <a:xfrm>
            <a:off x="571472" y="571480"/>
            <a:ext cx="8072494" cy="5328976"/>
          </a:xfrm>
          <a:prstGeom prst="rect">
            <a:avLst/>
          </a:prstGeom>
          <a:ln>
            <a:noFill/>
          </a:ln>
          <a:effectLst>
            <a:softEdge rad="112500"/>
          </a:effectLst>
        </p:spPr>
      </p:pic>
      <p:sp>
        <p:nvSpPr>
          <p:cNvPr id="5" name="Прямоугольник 4"/>
          <p:cNvSpPr/>
          <p:nvPr/>
        </p:nvSpPr>
        <p:spPr>
          <a:xfrm>
            <a:off x="2357422" y="5929330"/>
            <a:ext cx="4044697" cy="369332"/>
          </a:xfrm>
          <a:prstGeom prst="rect">
            <a:avLst/>
          </a:prstGeom>
        </p:spPr>
        <p:txBody>
          <a:bodyPr wrap="none">
            <a:spAutoFit/>
          </a:bodyPr>
          <a:lstStyle/>
          <a:p>
            <a:pPr algn="ctr"/>
            <a:r>
              <a:rPr lang="ru-RU" dirty="0" smtClean="0"/>
              <a:t>Університетський коледж Лондона </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400684" cy="714380"/>
          </a:xfrm>
        </p:spPr>
        <p:txBody>
          <a:bodyPr>
            <a:normAutofit/>
          </a:bodyPr>
          <a:lstStyle/>
          <a:p>
            <a:r>
              <a:rPr lang="ru-RU" sz="2800" dirty="0" smtClean="0"/>
              <a:t>Імперський коледж Лондона</a:t>
            </a:r>
            <a:endParaRPr lang="ru-RU" sz="2800" dirty="0"/>
          </a:p>
        </p:txBody>
      </p:sp>
      <p:sp>
        <p:nvSpPr>
          <p:cNvPr id="3" name="Содержимое 2"/>
          <p:cNvSpPr>
            <a:spLocks noGrp="1"/>
          </p:cNvSpPr>
          <p:nvPr>
            <p:ph idx="1"/>
          </p:nvPr>
        </p:nvSpPr>
        <p:spPr>
          <a:xfrm>
            <a:off x="0" y="1071546"/>
            <a:ext cx="5000628" cy="5786454"/>
          </a:xfrm>
        </p:spPr>
        <p:txBody>
          <a:bodyPr>
            <a:normAutofit fontScale="70000" lnSpcReduction="20000"/>
          </a:bodyPr>
          <a:lstStyle/>
          <a:p>
            <a:r>
              <a:rPr lang="ru-RU" dirty="0" smtClean="0"/>
              <a:t>Імперський коледж Лондона (англ. </a:t>
            </a:r>
            <a:r>
              <a:rPr lang="en-US" dirty="0" smtClean="0"/>
              <a:t>Imperial College London) — </a:t>
            </a:r>
            <a:r>
              <a:rPr lang="ru-RU" dirty="0" smtClean="0"/>
              <a:t>вищий навчальний заклад в Південному Кенсінгтоні. З 1907 по 2007 рік Імперський коледж входив до складу Лондонського університету. Відділення коледжу в самостійну установу було приурочено до сторіччя його заснування і сталося 8 липня 2007 року . Імперський коледж Лондона був заснований 1907 року на базі гірничої академії (заснована в 1851), політехнічного коледжу (1881) та коледжу </a:t>
            </a:r>
            <a:r>
              <a:rPr lang="en-US" dirty="0" smtClean="0"/>
              <a:t>City&amp;Guilds (1884). </a:t>
            </a:r>
            <a:r>
              <a:rPr lang="ru-RU" dirty="0" smtClean="0"/>
              <a:t>У рік святкування 100-річчя коледж був виділений в самостійний університет. За версією лондонської газети </a:t>
            </a:r>
            <a:r>
              <a:rPr lang="en-US" dirty="0" smtClean="0"/>
              <a:t>The Times , </a:t>
            </a:r>
            <a:r>
              <a:rPr lang="ru-RU" dirty="0" smtClean="0"/>
              <a:t>займає 6-е місце в списку 200 найкращих університетів світу 2008 року і 5-е місце 2009 року. Входить до складу елітної Групи «Рассел».</a:t>
            </a:r>
            <a:endParaRPr lang="ru-RU" dirty="0"/>
          </a:p>
        </p:txBody>
      </p:sp>
      <p:pic>
        <p:nvPicPr>
          <p:cNvPr id="4" name="Рисунок 3" descr="ImperialCollegeLondonlogo.png"/>
          <p:cNvPicPr>
            <a:picLocks noChangeAspect="1"/>
          </p:cNvPicPr>
          <p:nvPr/>
        </p:nvPicPr>
        <p:blipFill>
          <a:blip r:embed="rId2"/>
          <a:stretch>
            <a:fillRect/>
          </a:stretch>
        </p:blipFill>
        <p:spPr>
          <a:xfrm>
            <a:off x="5143500" y="1571612"/>
            <a:ext cx="4000500" cy="42862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5429256" cy="785818"/>
          </a:xfrm>
        </p:spPr>
        <p:txBody>
          <a:bodyPr>
            <a:normAutofit/>
          </a:bodyPr>
          <a:lstStyle/>
          <a:p>
            <a:r>
              <a:rPr lang="ru-RU" sz="2800" dirty="0" smtClean="0"/>
              <a:t>Оксфордський університет</a:t>
            </a:r>
            <a:endParaRPr lang="ru-RU" sz="2800" dirty="0"/>
          </a:p>
        </p:txBody>
      </p:sp>
      <p:sp>
        <p:nvSpPr>
          <p:cNvPr id="3" name="Содержимое 2"/>
          <p:cNvSpPr>
            <a:spLocks noGrp="1"/>
          </p:cNvSpPr>
          <p:nvPr>
            <p:ph idx="1"/>
          </p:nvPr>
        </p:nvSpPr>
        <p:spPr>
          <a:xfrm>
            <a:off x="0" y="1214422"/>
            <a:ext cx="4500562" cy="5643578"/>
          </a:xfrm>
        </p:spPr>
        <p:txBody>
          <a:bodyPr>
            <a:normAutofit fontScale="70000" lnSpcReduction="20000"/>
          </a:bodyPr>
          <a:lstStyle/>
          <a:p>
            <a:r>
              <a:rPr lang="ru-RU" dirty="0" smtClean="0"/>
              <a:t>Оксфордський університет  — найстаріший англомовний університет у світі, а також перший університет Великобританії. Заснований в 1117 році, розташований в місті Оксфорд, графство Оксфордшир. Університет складається з факультетів і 39 коледжів, а також 7 так званих гуртожитків — закритих навчальних закладів, які не мають статусу коледжу і належать, як правило, релігійним орденам. Всі іспити, як і більшість лекцій і лабораторних занять організовані централізовано, в той час як коледжі проводять індивідуальні заняття із студентами і семінари.</a:t>
            </a:r>
            <a:endParaRPr lang="ru-RU" dirty="0"/>
          </a:p>
        </p:txBody>
      </p:sp>
      <p:pic>
        <p:nvPicPr>
          <p:cNvPr id="4" name="Рисунок 3" descr="Oxford-uni-logo.jpg"/>
          <p:cNvPicPr>
            <a:picLocks noChangeAspect="1"/>
          </p:cNvPicPr>
          <p:nvPr/>
        </p:nvPicPr>
        <p:blipFill>
          <a:blip r:embed="rId2"/>
          <a:stretch>
            <a:fillRect/>
          </a:stretch>
        </p:blipFill>
        <p:spPr>
          <a:xfrm>
            <a:off x="5072066" y="1643050"/>
            <a:ext cx="4071934" cy="521495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3299119_1.jpg"/>
          <p:cNvPicPr>
            <a:picLocks noGrp="1" noChangeAspect="1"/>
          </p:cNvPicPr>
          <p:nvPr>
            <p:ph idx="1"/>
          </p:nvPr>
        </p:nvPicPr>
        <p:blipFill>
          <a:blip r:embed="rId2"/>
          <a:stretch>
            <a:fillRect/>
          </a:stretch>
        </p:blipFill>
        <p:spPr>
          <a:xfrm>
            <a:off x="0" y="357166"/>
            <a:ext cx="6143636" cy="34290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Рисунок 6" descr="pic54-300x225.jpg"/>
          <p:cNvPicPr>
            <a:picLocks noChangeAspect="1"/>
          </p:cNvPicPr>
          <p:nvPr/>
        </p:nvPicPr>
        <p:blipFill>
          <a:blip r:embed="rId3"/>
          <a:stretch>
            <a:fillRect/>
          </a:stretch>
        </p:blipFill>
        <p:spPr>
          <a:xfrm>
            <a:off x="2928926" y="3571877"/>
            <a:ext cx="6215074" cy="32861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Прямоугольник 7"/>
          <p:cNvSpPr/>
          <p:nvPr/>
        </p:nvSpPr>
        <p:spPr>
          <a:xfrm>
            <a:off x="0" y="5000636"/>
            <a:ext cx="2857488" cy="646331"/>
          </a:xfrm>
          <a:prstGeom prst="rect">
            <a:avLst/>
          </a:prstGeom>
        </p:spPr>
        <p:txBody>
          <a:bodyPr wrap="square">
            <a:spAutoFit/>
          </a:bodyPr>
          <a:lstStyle/>
          <a:p>
            <a:pPr algn="ctr"/>
            <a:r>
              <a:rPr lang="ru-RU" dirty="0" smtClean="0"/>
              <a:t>Оксфордський університет</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329246" cy="642942"/>
          </a:xfrm>
        </p:spPr>
        <p:txBody>
          <a:bodyPr>
            <a:normAutofit/>
          </a:bodyPr>
          <a:lstStyle/>
          <a:p>
            <a:r>
              <a:rPr lang="ru-RU" sz="2800" dirty="0" smtClean="0"/>
              <a:t>Стенфордський університет</a:t>
            </a:r>
            <a:endParaRPr lang="ru-RU" sz="2800" dirty="0"/>
          </a:p>
        </p:txBody>
      </p:sp>
      <p:sp>
        <p:nvSpPr>
          <p:cNvPr id="3" name="Содержимое 2"/>
          <p:cNvSpPr>
            <a:spLocks noGrp="1"/>
          </p:cNvSpPr>
          <p:nvPr>
            <p:ph idx="1"/>
          </p:nvPr>
        </p:nvSpPr>
        <p:spPr>
          <a:xfrm>
            <a:off x="0" y="928670"/>
            <a:ext cx="4643438" cy="5929330"/>
          </a:xfrm>
        </p:spPr>
        <p:txBody>
          <a:bodyPr>
            <a:normAutofit fontScale="62500" lnSpcReduction="20000"/>
          </a:bodyPr>
          <a:lstStyle/>
          <a:p>
            <a:r>
              <a:rPr lang="ru-RU" dirty="0" smtClean="0"/>
              <a:t>Університет імені Ліленда Стенфорда молодшого (англ. </a:t>
            </a:r>
            <a:r>
              <a:rPr lang="en-US" dirty="0" smtClean="0"/>
              <a:t>Leland Stanford Junior University) </a:t>
            </a:r>
            <a:r>
              <a:rPr lang="ru-RU" dirty="0" smtClean="0"/>
              <a:t>або Стенфордський університет — приватний вищий навчальний заклад міста Стенфорд, Каліфорнія, США.Стенфордський університет був заснований залізничним магнатом, колишнім губернатором Каліфорнії та сенатором США Лілендом Стенфордом із дружиною Джейн Летроп Стенфорд. Засновуючи університет, Стенфорди намагалися зберегти в людях пам'ять про свого сина Ліленда Стенфорда молодшого, який помер у 16-річному віці від тифу в Європі. Грант на заснування університету був підписаний 11 листопада 1885 року, через три дні, 14 листопада, був прийнятий Радою опікунів. Будівництво почалось 14 травня 1887 р. Відкрився університет 1 жовтня 1891 з 559 студентами та 15 викладачами.</a:t>
            </a:r>
            <a:endParaRPr lang="ru-RU" dirty="0"/>
          </a:p>
        </p:txBody>
      </p:sp>
      <p:pic>
        <p:nvPicPr>
          <p:cNvPr id="4" name="Рисунок 3" descr="SU_BlockStree_2colorjpg300px.jpg"/>
          <p:cNvPicPr>
            <a:picLocks noChangeAspect="1"/>
          </p:cNvPicPr>
          <p:nvPr/>
        </p:nvPicPr>
        <p:blipFill>
          <a:blip r:embed="rId2"/>
          <a:stretch>
            <a:fillRect/>
          </a:stretch>
        </p:blipFill>
        <p:spPr>
          <a:xfrm>
            <a:off x="4552950" y="1142984"/>
            <a:ext cx="4591050" cy="458152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42918"/>
            <a:ext cx="9144000" cy="6001643"/>
          </a:xfrm>
          <a:prstGeom prst="rect">
            <a:avLst/>
          </a:prstGeom>
        </p:spPr>
        <p:txBody>
          <a:bodyPr wrap="square">
            <a:spAutoFit/>
          </a:bodyPr>
          <a:lstStyle/>
          <a:p>
            <a:pPr algn="ctr"/>
            <a:r>
              <a:rPr lang="ru-RU" sz="2400" dirty="0" err="1" smtClean="0"/>
              <a:t>Травень</a:t>
            </a:r>
            <a:r>
              <a:rPr lang="ru-RU" sz="2400" dirty="0" smtClean="0"/>
              <a:t>, </a:t>
            </a:r>
            <a:r>
              <a:rPr lang="ru-RU" sz="2400" dirty="0" err="1" smtClean="0"/>
              <a:t>останній</a:t>
            </a:r>
            <a:r>
              <a:rPr lang="ru-RU" sz="2400" dirty="0" smtClean="0"/>
              <a:t> </a:t>
            </a:r>
            <a:r>
              <a:rPr lang="ru-RU" sz="2400" dirty="0" err="1" smtClean="0"/>
              <a:t>дзвінок</a:t>
            </a:r>
            <a:r>
              <a:rPr lang="ru-RU" sz="2400" dirty="0" smtClean="0"/>
              <a:t>, </a:t>
            </a:r>
            <a:r>
              <a:rPr lang="ru-RU" sz="2400" dirty="0" err="1" smtClean="0"/>
              <a:t>іспити</a:t>
            </a:r>
            <a:r>
              <a:rPr lang="ru-RU" sz="2400" dirty="0" smtClean="0"/>
              <a:t>, </a:t>
            </a:r>
            <a:r>
              <a:rPr lang="ru-RU" sz="2400" dirty="0" err="1" smtClean="0"/>
              <a:t>випускний</a:t>
            </a:r>
            <a:r>
              <a:rPr lang="ru-RU" sz="2400" dirty="0" smtClean="0"/>
              <a:t>, </a:t>
            </a:r>
            <a:r>
              <a:rPr lang="ru-RU" sz="2400" dirty="0" err="1" smtClean="0"/>
              <a:t>знову</a:t>
            </a:r>
            <a:r>
              <a:rPr lang="ru-RU" sz="2400" dirty="0" smtClean="0"/>
              <a:t> </a:t>
            </a:r>
            <a:r>
              <a:rPr lang="ru-RU" sz="2400" dirty="0" err="1" smtClean="0"/>
              <a:t>іспити</a:t>
            </a:r>
            <a:r>
              <a:rPr lang="ru-RU" sz="2400" dirty="0" smtClean="0"/>
              <a:t>. </a:t>
            </a:r>
            <a:r>
              <a:rPr lang="ru-RU" sz="2400" dirty="0" err="1" smtClean="0"/>
              <a:t>Незважаючи</a:t>
            </a:r>
            <a:r>
              <a:rPr lang="ru-RU" sz="2400" dirty="0" smtClean="0"/>
              <a:t> на те, </a:t>
            </a:r>
            <a:r>
              <a:rPr lang="ru-RU" sz="2400" dirty="0" err="1" smtClean="0"/>
              <a:t>що</a:t>
            </a:r>
            <a:r>
              <a:rPr lang="ru-RU" sz="2400" dirty="0" smtClean="0"/>
              <a:t> </a:t>
            </a:r>
            <a:r>
              <a:rPr lang="ru-RU" sz="2400" dirty="0" err="1" smtClean="0"/>
              <a:t>кожен</a:t>
            </a:r>
            <a:r>
              <a:rPr lang="ru-RU" sz="2400" dirty="0" smtClean="0"/>
              <a:t> </a:t>
            </a:r>
            <a:r>
              <a:rPr lang="ru-RU" sz="2400" dirty="0" err="1" smtClean="0"/>
              <a:t>рік</a:t>
            </a:r>
            <a:r>
              <a:rPr lang="ru-RU" sz="2400" dirty="0" smtClean="0"/>
              <a:t> </a:t>
            </a:r>
            <a:r>
              <a:rPr lang="ru-RU" sz="2400" dirty="0" err="1" smtClean="0"/>
              <a:t>змінюються</a:t>
            </a:r>
            <a:r>
              <a:rPr lang="ru-RU" sz="2400" dirty="0" smtClean="0"/>
              <a:t> </a:t>
            </a:r>
            <a:r>
              <a:rPr lang="ru-RU" sz="2400" dirty="0" err="1" smtClean="0"/>
              <a:t>умови</a:t>
            </a:r>
            <a:r>
              <a:rPr lang="ru-RU" sz="2400" dirty="0" smtClean="0"/>
              <a:t> та правила </a:t>
            </a:r>
            <a:r>
              <a:rPr lang="ru-RU" sz="2400" dirty="0" err="1" smtClean="0"/>
              <a:t>надходжень</a:t>
            </a:r>
            <a:r>
              <a:rPr lang="ru-RU" sz="2400" dirty="0" smtClean="0"/>
              <a:t> до </a:t>
            </a:r>
            <a:r>
              <a:rPr lang="ru-RU" sz="2400" dirty="0" err="1" smtClean="0"/>
              <a:t>вищих</a:t>
            </a:r>
            <a:r>
              <a:rPr lang="ru-RU" sz="2400" dirty="0" smtClean="0"/>
              <a:t> </a:t>
            </a:r>
            <a:r>
              <a:rPr lang="ru-RU" sz="2400" dirty="0" err="1" smtClean="0"/>
              <a:t>навчальних</a:t>
            </a:r>
            <a:r>
              <a:rPr lang="ru-RU" sz="2400" dirty="0" smtClean="0"/>
              <a:t> </a:t>
            </a:r>
            <a:r>
              <a:rPr lang="ru-RU" sz="2400" dirty="0" err="1" smtClean="0"/>
              <a:t>закладів</a:t>
            </a:r>
            <a:r>
              <a:rPr lang="ru-RU" sz="2400" dirty="0" smtClean="0"/>
              <a:t>. </a:t>
            </a:r>
            <a:r>
              <a:rPr lang="ru-RU" sz="2400" dirty="0" err="1" smtClean="0"/>
              <a:t>Основне</a:t>
            </a:r>
            <a:r>
              <a:rPr lang="ru-RU" sz="2400" dirty="0" smtClean="0"/>
              <a:t> </a:t>
            </a:r>
            <a:r>
              <a:rPr lang="ru-RU" sz="2400" dirty="0" err="1" smtClean="0"/>
              <a:t>питання</a:t>
            </a:r>
            <a:r>
              <a:rPr lang="ru-RU" sz="2400" dirty="0" smtClean="0"/>
              <a:t> для </a:t>
            </a:r>
            <a:r>
              <a:rPr lang="ru-RU" sz="2400" dirty="0" err="1" smtClean="0"/>
              <a:t>випускників</a:t>
            </a:r>
            <a:r>
              <a:rPr lang="ru-RU" sz="2400" dirty="0" smtClean="0"/>
              <a:t> не </a:t>
            </a:r>
            <a:r>
              <a:rPr lang="ru-RU" sz="2400" dirty="0" err="1" smtClean="0"/>
              <a:t>змінюється</a:t>
            </a:r>
            <a:r>
              <a:rPr lang="ru-RU" sz="2400" dirty="0" smtClean="0"/>
              <a:t> - як правильно </a:t>
            </a:r>
            <a:r>
              <a:rPr lang="ru-RU" sz="2400" dirty="0" err="1" smtClean="0"/>
              <a:t>вибрати</a:t>
            </a:r>
            <a:r>
              <a:rPr lang="ru-RU" sz="2400" dirty="0" smtClean="0"/>
              <a:t> ВУЗ? </a:t>
            </a:r>
          </a:p>
          <a:p>
            <a:pPr algn="ctr">
              <a:buNone/>
            </a:pPr>
            <a:r>
              <a:rPr lang="ru-RU" sz="2400" dirty="0" err="1" smtClean="0"/>
              <a:t>Згідно</a:t>
            </a:r>
            <a:r>
              <a:rPr lang="ru-RU" sz="2400" dirty="0" smtClean="0"/>
              <a:t> </a:t>
            </a:r>
            <a:r>
              <a:rPr lang="ru-RU" sz="2400" dirty="0" err="1" smtClean="0"/>
              <a:t>з</a:t>
            </a:r>
            <a:r>
              <a:rPr lang="ru-RU" sz="2400" dirty="0" smtClean="0"/>
              <a:t> </a:t>
            </a:r>
            <a:r>
              <a:rPr lang="ru-RU" sz="2400" dirty="0" err="1" smtClean="0"/>
              <a:t>умовами</a:t>
            </a:r>
            <a:r>
              <a:rPr lang="ru-RU" sz="2400" dirty="0" smtClean="0"/>
              <a:t> </a:t>
            </a:r>
            <a:r>
              <a:rPr lang="ru-RU" sz="2400" dirty="0" err="1" smtClean="0"/>
              <a:t>вступу</a:t>
            </a:r>
            <a:r>
              <a:rPr lang="ru-RU" sz="2400" dirty="0" smtClean="0"/>
              <a:t> до ВНЗ у 2014 </a:t>
            </a:r>
            <a:r>
              <a:rPr lang="ru-RU" sz="2400" dirty="0" err="1" smtClean="0"/>
              <a:t>році</a:t>
            </a:r>
            <a:r>
              <a:rPr lang="ru-RU" sz="2400" dirty="0" smtClean="0"/>
              <a:t> </a:t>
            </a:r>
            <a:r>
              <a:rPr lang="ru-RU" sz="2400" dirty="0" err="1" smtClean="0"/>
              <a:t>випускники</a:t>
            </a:r>
            <a:r>
              <a:rPr lang="ru-RU" sz="2400" dirty="0" smtClean="0"/>
              <a:t> </a:t>
            </a:r>
            <a:r>
              <a:rPr lang="ru-RU" sz="2400" dirty="0" err="1" smtClean="0"/>
              <a:t>шкіл</a:t>
            </a:r>
            <a:r>
              <a:rPr lang="ru-RU" sz="2400" dirty="0" smtClean="0"/>
              <a:t> та </a:t>
            </a:r>
            <a:r>
              <a:rPr lang="ru-RU" sz="2400" dirty="0" err="1" smtClean="0"/>
              <a:t>абітурієнти</a:t>
            </a:r>
            <a:r>
              <a:rPr lang="ru-RU" sz="2400" dirty="0" smtClean="0"/>
              <a:t>, як </a:t>
            </a:r>
            <a:r>
              <a:rPr lang="ru-RU" sz="2400" dirty="0" err="1" smtClean="0"/>
              <a:t>і</a:t>
            </a:r>
            <a:r>
              <a:rPr lang="ru-RU" sz="2400" dirty="0" smtClean="0"/>
              <a:t> в </a:t>
            </a:r>
            <a:r>
              <a:rPr lang="ru-RU" sz="2400" dirty="0" err="1" smtClean="0"/>
              <a:t>попередньому</a:t>
            </a:r>
            <a:r>
              <a:rPr lang="ru-RU" sz="2400" dirty="0" smtClean="0"/>
              <a:t> </a:t>
            </a:r>
            <a:r>
              <a:rPr lang="ru-RU" sz="2400" dirty="0" err="1" smtClean="0"/>
              <a:t>році</a:t>
            </a:r>
            <a:r>
              <a:rPr lang="ru-RU" sz="2400" dirty="0" smtClean="0"/>
              <a:t> </a:t>
            </a:r>
            <a:r>
              <a:rPr lang="ru-RU" sz="2400" dirty="0" err="1" smtClean="0"/>
              <a:t>можуть</a:t>
            </a:r>
            <a:r>
              <a:rPr lang="ru-RU" sz="2400" dirty="0" smtClean="0"/>
              <a:t> </a:t>
            </a:r>
            <a:r>
              <a:rPr lang="ru-RU" sz="2400" dirty="0" err="1" smtClean="0"/>
              <a:t>подавати</a:t>
            </a:r>
            <a:r>
              <a:rPr lang="ru-RU" sz="2400" dirty="0" smtClean="0"/>
              <a:t> </a:t>
            </a:r>
            <a:r>
              <a:rPr lang="ru-RU" sz="2400" dirty="0" err="1" smtClean="0"/>
              <a:t>документи</a:t>
            </a:r>
            <a:r>
              <a:rPr lang="ru-RU" sz="2400" dirty="0" smtClean="0"/>
              <a:t> до 5 </a:t>
            </a:r>
            <a:r>
              <a:rPr lang="ru-RU" sz="2400" dirty="0" err="1" smtClean="0"/>
              <a:t>вузів</a:t>
            </a:r>
            <a:r>
              <a:rPr lang="ru-RU" sz="2400" dirty="0" smtClean="0"/>
              <a:t> на 3 </a:t>
            </a:r>
            <a:r>
              <a:rPr lang="ru-RU" sz="2400" dirty="0" err="1" smtClean="0"/>
              <a:t>спеціальності</a:t>
            </a:r>
            <a:r>
              <a:rPr lang="ru-RU" sz="2400" dirty="0" smtClean="0"/>
              <a:t> в кожному. Але </a:t>
            </a:r>
            <a:r>
              <a:rPr lang="ru-RU" sz="2400" dirty="0" err="1" smtClean="0"/>
              <a:t>питання</a:t>
            </a:r>
            <a:r>
              <a:rPr lang="ru-RU" sz="2400" dirty="0" smtClean="0"/>
              <a:t> не в </a:t>
            </a:r>
            <a:r>
              <a:rPr lang="ru-RU" sz="2400" dirty="0" err="1" smtClean="0"/>
              <a:t>цьому</a:t>
            </a:r>
            <a:r>
              <a:rPr lang="ru-RU" sz="2400" dirty="0" smtClean="0"/>
              <a:t>. У кожного </a:t>
            </a:r>
            <a:r>
              <a:rPr lang="ru-RU" sz="2400" dirty="0" err="1" smtClean="0"/>
              <a:t>випускника</a:t>
            </a:r>
            <a:r>
              <a:rPr lang="ru-RU" sz="2400" dirty="0" smtClean="0"/>
              <a:t> просто </a:t>
            </a:r>
            <a:r>
              <a:rPr lang="ru-RU" sz="2400" dirty="0" err="1" smtClean="0"/>
              <a:t>очі</a:t>
            </a:r>
            <a:r>
              <a:rPr lang="ru-RU" sz="2400" dirty="0" smtClean="0"/>
              <a:t> </a:t>
            </a:r>
            <a:r>
              <a:rPr lang="ru-RU" sz="2400" dirty="0" err="1" smtClean="0"/>
              <a:t>розбігаються</a:t>
            </a:r>
            <a:r>
              <a:rPr lang="ru-RU" sz="2400" dirty="0" smtClean="0"/>
              <a:t> </a:t>
            </a:r>
            <a:r>
              <a:rPr lang="ru-RU" sz="2400" dirty="0" err="1" smtClean="0"/>
              <a:t>від</a:t>
            </a:r>
            <a:r>
              <a:rPr lang="ru-RU" sz="2400" dirty="0" smtClean="0"/>
              <a:t> </a:t>
            </a:r>
            <a:r>
              <a:rPr lang="ru-RU" sz="2400" dirty="0" err="1" smtClean="0"/>
              <a:t>кількості</a:t>
            </a:r>
            <a:r>
              <a:rPr lang="ru-RU" sz="2400" dirty="0" smtClean="0"/>
              <a:t> ВНЗ. Як </a:t>
            </a:r>
            <a:r>
              <a:rPr lang="ru-RU" sz="2400" dirty="0" err="1" smtClean="0"/>
              <a:t>визначити</a:t>
            </a:r>
            <a:r>
              <a:rPr lang="ru-RU" sz="2400" dirty="0" smtClean="0"/>
              <a:t>, </a:t>
            </a:r>
            <a:r>
              <a:rPr lang="ru-RU" sz="2400" dirty="0" err="1" smtClean="0"/>
              <a:t>хоча</a:t>
            </a:r>
            <a:r>
              <a:rPr lang="ru-RU" sz="2400" dirty="0" smtClean="0"/>
              <a:t> б </a:t>
            </a:r>
            <a:r>
              <a:rPr lang="ru-RU" sz="2400" dirty="0" err="1" smtClean="0"/>
              <a:t>приблизне</a:t>
            </a:r>
            <a:r>
              <a:rPr lang="ru-RU" sz="2400" dirty="0" smtClean="0"/>
              <a:t>, коло </a:t>
            </a:r>
            <a:r>
              <a:rPr lang="ru-RU" sz="2400" dirty="0" err="1" smtClean="0"/>
              <a:t>університетів</a:t>
            </a:r>
            <a:r>
              <a:rPr lang="ru-RU" sz="2400" dirty="0" smtClean="0"/>
              <a:t>, </a:t>
            </a:r>
            <a:r>
              <a:rPr lang="ru-RU" sz="2400" dirty="0" err="1" smtClean="0"/>
              <a:t>серед</a:t>
            </a:r>
            <a:r>
              <a:rPr lang="ru-RU" sz="2400" dirty="0" smtClean="0"/>
              <a:t> </a:t>
            </a:r>
            <a:r>
              <a:rPr lang="ru-RU" sz="2400" dirty="0" err="1" smtClean="0"/>
              <a:t>яких</a:t>
            </a:r>
            <a:r>
              <a:rPr lang="ru-RU" sz="2400" dirty="0" smtClean="0"/>
              <a:t> </a:t>
            </a:r>
            <a:r>
              <a:rPr lang="ru-RU" sz="2400" dirty="0" err="1" smtClean="0"/>
              <a:t>потрібно</a:t>
            </a:r>
            <a:r>
              <a:rPr lang="ru-RU" sz="2400" dirty="0" smtClean="0"/>
              <a:t> </a:t>
            </a:r>
            <a:r>
              <a:rPr lang="ru-RU" sz="2400" dirty="0" err="1" smtClean="0"/>
              <a:t>вибирати</a:t>
            </a:r>
            <a:r>
              <a:rPr lang="ru-RU" sz="2400" dirty="0" smtClean="0"/>
              <a:t>, </a:t>
            </a:r>
            <a:r>
              <a:rPr lang="ru-RU" sz="2400" dirty="0" err="1" smtClean="0"/>
              <a:t>щоб</a:t>
            </a:r>
            <a:r>
              <a:rPr lang="ru-RU" sz="2400" dirty="0" smtClean="0"/>
              <a:t> </a:t>
            </a:r>
            <a:r>
              <a:rPr lang="ru-RU" sz="2400" dirty="0" err="1" smtClean="0"/>
              <a:t>отримати</a:t>
            </a:r>
            <a:r>
              <a:rPr lang="ru-RU" sz="2400" dirty="0" smtClean="0"/>
              <a:t> </a:t>
            </a:r>
            <a:r>
              <a:rPr lang="ru-RU" sz="2400" dirty="0" err="1" smtClean="0"/>
              <a:t>відповідь</a:t>
            </a:r>
            <a:r>
              <a:rPr lang="ru-RU" sz="2400" dirty="0" smtClean="0"/>
              <a:t> на </a:t>
            </a:r>
            <a:r>
              <a:rPr lang="ru-RU" sz="2400" dirty="0" err="1" smtClean="0"/>
              <a:t>питання</a:t>
            </a:r>
            <a:r>
              <a:rPr lang="ru-RU" sz="2400" dirty="0" smtClean="0"/>
              <a:t>, як правильно </a:t>
            </a:r>
            <a:r>
              <a:rPr lang="ru-RU" sz="2400" dirty="0" err="1" smtClean="0"/>
              <a:t>вибрати</a:t>
            </a:r>
            <a:r>
              <a:rPr lang="ru-RU" sz="2400" dirty="0" smtClean="0"/>
              <a:t> ВУЗ? </a:t>
            </a:r>
            <a:r>
              <a:rPr lang="ru-RU" sz="2400" dirty="0" err="1" smtClean="0"/>
              <a:t>Адже</a:t>
            </a:r>
            <a:r>
              <a:rPr lang="ru-RU" sz="2400" dirty="0" smtClean="0"/>
              <a:t> </a:t>
            </a:r>
            <a:r>
              <a:rPr lang="ru-RU" sz="2400" dirty="0" err="1" smtClean="0"/>
              <a:t>фактично</a:t>
            </a:r>
            <a:r>
              <a:rPr lang="ru-RU" sz="2400" dirty="0" smtClean="0"/>
              <a:t> </a:t>
            </a:r>
            <a:r>
              <a:rPr lang="ru-RU" sz="2400" dirty="0" err="1" smtClean="0"/>
              <a:t>це</a:t>
            </a:r>
            <a:r>
              <a:rPr lang="ru-RU" sz="2400" dirty="0" smtClean="0"/>
              <a:t> не </a:t>
            </a:r>
            <a:r>
              <a:rPr lang="ru-RU" sz="2400" dirty="0" err="1" smtClean="0"/>
              <a:t>тільки</a:t>
            </a:r>
            <a:r>
              <a:rPr lang="ru-RU" sz="2400" dirty="0" smtClean="0"/>
              <a:t> </a:t>
            </a:r>
            <a:r>
              <a:rPr lang="ru-RU" sz="2400" dirty="0" err="1" smtClean="0"/>
              <a:t>вибір</a:t>
            </a:r>
            <a:r>
              <a:rPr lang="ru-RU" sz="2400" dirty="0" smtClean="0"/>
              <a:t> </a:t>
            </a:r>
            <a:r>
              <a:rPr lang="ru-RU" sz="2400" dirty="0" err="1" smtClean="0"/>
              <a:t>професії</a:t>
            </a:r>
            <a:r>
              <a:rPr lang="ru-RU" sz="2400" dirty="0" smtClean="0"/>
              <a:t>, </a:t>
            </a:r>
            <a:r>
              <a:rPr lang="ru-RU" sz="2400" dirty="0" err="1" smtClean="0"/>
              <a:t>але</a:t>
            </a:r>
            <a:r>
              <a:rPr lang="ru-RU" sz="2400" dirty="0" smtClean="0"/>
              <a:t> </a:t>
            </a:r>
            <a:r>
              <a:rPr lang="ru-RU" sz="2400" dirty="0" err="1" smtClean="0"/>
              <a:t>й</a:t>
            </a:r>
            <a:r>
              <a:rPr lang="ru-RU" sz="2400" dirty="0" smtClean="0"/>
              <a:t> </a:t>
            </a:r>
            <a:r>
              <a:rPr lang="ru-RU" sz="2400" dirty="0" err="1" smtClean="0"/>
              <a:t>місця</a:t>
            </a:r>
            <a:r>
              <a:rPr lang="ru-RU" sz="2400" dirty="0" smtClean="0"/>
              <a:t> в </a:t>
            </a:r>
            <a:r>
              <a:rPr lang="ru-RU" sz="2400" dirty="0" err="1" smtClean="0"/>
              <a:t>житті</a:t>
            </a:r>
            <a:r>
              <a:rPr lang="ru-RU" sz="2400" dirty="0" smtClean="0"/>
              <a:t>. Як правильно </a:t>
            </a:r>
            <a:r>
              <a:rPr lang="ru-RU" sz="2400" dirty="0" err="1" smtClean="0"/>
              <a:t>вибрати</a:t>
            </a:r>
            <a:r>
              <a:rPr lang="ru-RU" sz="2400" dirty="0" smtClean="0"/>
              <a:t> ВНЗ </a:t>
            </a:r>
            <a:r>
              <a:rPr lang="ru-RU" sz="2400" dirty="0" err="1" smtClean="0"/>
              <a:t>і</a:t>
            </a:r>
            <a:r>
              <a:rPr lang="ru-RU" sz="2400" dirty="0" smtClean="0"/>
              <a:t> ту </a:t>
            </a:r>
            <a:r>
              <a:rPr lang="ru-RU" sz="2400" dirty="0" err="1" smtClean="0"/>
              <a:t>майбутню</a:t>
            </a:r>
            <a:r>
              <a:rPr lang="ru-RU" sz="2400" dirty="0" smtClean="0"/>
              <a:t> </a:t>
            </a:r>
            <a:r>
              <a:rPr lang="ru-RU" sz="2400" dirty="0" err="1" smtClean="0"/>
              <a:t>професію</a:t>
            </a:r>
            <a:r>
              <a:rPr lang="ru-RU" sz="2400" dirty="0" smtClean="0"/>
              <a:t>, яка не </a:t>
            </a:r>
            <a:r>
              <a:rPr lang="ru-RU" sz="2400" dirty="0" err="1" smtClean="0"/>
              <a:t>тільки</a:t>
            </a:r>
            <a:r>
              <a:rPr lang="ru-RU" sz="2400" dirty="0" smtClean="0"/>
              <a:t> </a:t>
            </a:r>
            <a:r>
              <a:rPr lang="ru-RU" sz="2400" dirty="0" err="1" smtClean="0"/>
              <a:t>фінансово</a:t>
            </a:r>
            <a:r>
              <a:rPr lang="ru-RU" sz="2400" dirty="0" smtClean="0"/>
              <a:t> </a:t>
            </a:r>
            <a:r>
              <a:rPr lang="ru-RU" sz="2400" dirty="0" err="1" smtClean="0"/>
              <a:t>забезпечить</a:t>
            </a:r>
            <a:r>
              <a:rPr lang="ru-RU" sz="2400" dirty="0" smtClean="0"/>
              <a:t> подальше </a:t>
            </a:r>
            <a:r>
              <a:rPr lang="ru-RU" sz="2400" dirty="0" err="1" smtClean="0"/>
              <a:t>життя</a:t>
            </a:r>
            <a:r>
              <a:rPr lang="ru-RU" sz="2400" dirty="0" smtClean="0"/>
              <a:t>, а </a:t>
            </a:r>
            <a:r>
              <a:rPr lang="ru-RU" sz="2400" dirty="0" err="1" smtClean="0"/>
              <a:t>й</a:t>
            </a:r>
            <a:r>
              <a:rPr lang="ru-RU" sz="2400" dirty="0" smtClean="0"/>
              <a:t> буде </a:t>
            </a:r>
            <a:r>
              <a:rPr lang="ru-RU" sz="2400" dirty="0" err="1" smtClean="0"/>
              <a:t>приносити</a:t>
            </a:r>
            <a:r>
              <a:rPr lang="ru-RU" sz="2400" dirty="0" smtClean="0"/>
              <a:t> </a:t>
            </a:r>
            <a:r>
              <a:rPr lang="ru-RU" sz="2400" dirty="0" err="1" smtClean="0"/>
              <a:t>справжнє</a:t>
            </a:r>
            <a:r>
              <a:rPr lang="ru-RU" sz="2400" dirty="0" smtClean="0"/>
              <a:t> </a:t>
            </a:r>
            <a:r>
              <a:rPr lang="ru-RU" sz="2400" dirty="0" err="1" smtClean="0"/>
              <a:t>задоволення</a:t>
            </a:r>
            <a:r>
              <a:rPr lang="ru-RU" sz="2400" dirty="0" smtClean="0"/>
              <a:t>?</a:t>
            </a:r>
            <a:endParaRPr lang="ru-RU"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050704-006.jpg"/>
          <p:cNvPicPr>
            <a:picLocks noGrp="1" noChangeAspect="1"/>
          </p:cNvPicPr>
          <p:nvPr>
            <p:ph idx="1"/>
          </p:nvPr>
        </p:nvPicPr>
        <p:blipFill>
          <a:blip r:embed="rId2"/>
          <a:stretch>
            <a:fillRect/>
          </a:stretch>
        </p:blipFill>
        <p:spPr>
          <a:xfrm>
            <a:off x="0" y="-1"/>
            <a:ext cx="9144000" cy="6572273"/>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3071802" y="6488668"/>
            <a:ext cx="3199915" cy="369332"/>
          </a:xfrm>
          <a:prstGeom prst="rect">
            <a:avLst/>
          </a:prstGeom>
        </p:spPr>
        <p:txBody>
          <a:bodyPr wrap="none">
            <a:spAutoFit/>
          </a:bodyPr>
          <a:lstStyle/>
          <a:p>
            <a:pPr algn="ctr"/>
            <a:r>
              <a:rPr lang="ru-RU" dirty="0" smtClean="0"/>
              <a:t>Стенфордський університет</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429256" cy="928694"/>
          </a:xfrm>
        </p:spPr>
        <p:txBody>
          <a:bodyPr>
            <a:normAutofit fontScale="90000"/>
          </a:bodyPr>
          <a:lstStyle/>
          <a:p>
            <a:r>
              <a:rPr lang="ru-RU" sz="2800" dirty="0" smtClean="0"/>
              <a:t>5 престижних університетів України (за підсумками 2013 року)</a:t>
            </a:r>
            <a:endParaRPr lang="ru-RU" sz="2800" dirty="0"/>
          </a:p>
        </p:txBody>
      </p:sp>
      <p:sp>
        <p:nvSpPr>
          <p:cNvPr id="3" name="Содержимое 2"/>
          <p:cNvSpPr>
            <a:spLocks noGrp="1"/>
          </p:cNvSpPr>
          <p:nvPr>
            <p:ph idx="1"/>
          </p:nvPr>
        </p:nvSpPr>
        <p:spPr/>
        <p:txBody>
          <a:bodyPr/>
          <a:lstStyle/>
          <a:p>
            <a:r>
              <a:rPr lang="ru-RU" dirty="0" smtClean="0"/>
              <a:t>Київський національний університет ім. Тараса Шевченка Київський політехнічний інститут Львівський національний університет ім. Івана Франка Національний університет "Львівська політехніка" Національний авіаційний університет</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5329246" cy="1000116"/>
          </a:xfrm>
        </p:spPr>
        <p:txBody>
          <a:bodyPr>
            <a:normAutofit/>
          </a:bodyPr>
          <a:lstStyle/>
          <a:p>
            <a:r>
              <a:rPr lang="ru-RU" sz="2400" dirty="0" smtClean="0"/>
              <a:t>Київський національний університет ім. Тараса Шевченка</a:t>
            </a:r>
            <a:endParaRPr lang="ru-RU" sz="2400" dirty="0"/>
          </a:p>
        </p:txBody>
      </p:sp>
      <p:sp>
        <p:nvSpPr>
          <p:cNvPr id="3" name="Содержимое 2"/>
          <p:cNvSpPr>
            <a:spLocks noGrp="1"/>
          </p:cNvSpPr>
          <p:nvPr>
            <p:ph idx="1"/>
          </p:nvPr>
        </p:nvSpPr>
        <p:spPr>
          <a:xfrm>
            <a:off x="0" y="1214422"/>
            <a:ext cx="4857752" cy="5643578"/>
          </a:xfrm>
        </p:spPr>
        <p:txBody>
          <a:bodyPr>
            <a:normAutofit fontScale="92500" lnSpcReduction="10000"/>
          </a:bodyPr>
          <a:lstStyle/>
          <a:p>
            <a:r>
              <a:rPr lang="ru-RU" dirty="0" smtClean="0"/>
              <a:t>Київський національний університет імені Тараса Шевченка (КНУ імені Тараса Шевченка або просто Шевченків університет, відкритий як Київський Імператорський Університет Святого Володимира) — державний вищий навчальний заклад України, розташований у місті Києві, самоврядний (автономний) дослідницький національний університет</a:t>
            </a:r>
            <a:endParaRPr lang="ru-RU" dirty="0"/>
          </a:p>
        </p:txBody>
      </p:sp>
      <p:pic>
        <p:nvPicPr>
          <p:cNvPr id="4" name="Рисунок 3" descr="Gerb.jpg"/>
          <p:cNvPicPr>
            <a:picLocks noChangeAspect="1"/>
          </p:cNvPicPr>
          <p:nvPr/>
        </p:nvPicPr>
        <p:blipFill>
          <a:blip r:embed="rId2"/>
          <a:stretch>
            <a:fillRect/>
          </a:stretch>
        </p:blipFill>
        <p:spPr>
          <a:xfrm>
            <a:off x="4929191" y="1285860"/>
            <a:ext cx="4214810" cy="4786346"/>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nzu6.png"/>
          <p:cNvPicPr>
            <a:picLocks noGrp="1" noChangeAspect="1"/>
          </p:cNvPicPr>
          <p:nvPr>
            <p:ph idx="1"/>
          </p:nvPr>
        </p:nvPicPr>
        <p:blipFill>
          <a:blip r:embed="rId2"/>
          <a:stretch>
            <a:fillRect/>
          </a:stretch>
        </p:blipFill>
        <p:spPr>
          <a:xfrm>
            <a:off x="0" y="0"/>
            <a:ext cx="9144000" cy="6215082"/>
          </a:xfrm>
          <a:prstGeom prst="rect">
            <a:avLst/>
          </a:prstGeom>
          <a:ln>
            <a:noFill/>
          </a:ln>
          <a:effectLst>
            <a:outerShdw blurRad="292100" dist="139700" dir="2700000" algn="tl" rotWithShape="0">
              <a:srgbClr val="333333">
                <a:alpha val="65000"/>
              </a:srgbClr>
            </a:outerShdw>
          </a:effectLst>
        </p:spPr>
      </p:pic>
      <p:sp>
        <p:nvSpPr>
          <p:cNvPr id="6" name="Прямоугольник 5"/>
          <p:cNvSpPr/>
          <p:nvPr/>
        </p:nvSpPr>
        <p:spPr>
          <a:xfrm>
            <a:off x="2143108" y="6211669"/>
            <a:ext cx="4572000" cy="646331"/>
          </a:xfrm>
          <a:prstGeom prst="rect">
            <a:avLst/>
          </a:prstGeom>
        </p:spPr>
        <p:txBody>
          <a:bodyPr>
            <a:spAutoFit/>
          </a:bodyPr>
          <a:lstStyle/>
          <a:p>
            <a:pPr algn="ctr"/>
            <a:r>
              <a:rPr lang="ru-RU" dirty="0" smtClean="0"/>
              <a:t>Київський національний університет ім. Тараса Шевченка</a:t>
            </a:r>
            <a:endParaRPr lang="ru-R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214942" cy="571504"/>
          </a:xfrm>
        </p:spPr>
        <p:txBody>
          <a:bodyPr>
            <a:normAutofit fontScale="90000"/>
          </a:bodyPr>
          <a:lstStyle/>
          <a:p>
            <a:r>
              <a:rPr lang="ru-RU" sz="2800" dirty="0" smtClean="0"/>
              <a:t>Київський політехнічний інститут</a:t>
            </a:r>
            <a:endParaRPr lang="ru-RU" sz="2800" dirty="0"/>
          </a:p>
        </p:txBody>
      </p:sp>
      <p:sp>
        <p:nvSpPr>
          <p:cNvPr id="3" name="Содержимое 2"/>
          <p:cNvSpPr>
            <a:spLocks noGrp="1"/>
          </p:cNvSpPr>
          <p:nvPr>
            <p:ph idx="1"/>
          </p:nvPr>
        </p:nvSpPr>
        <p:spPr>
          <a:xfrm>
            <a:off x="0" y="857232"/>
            <a:ext cx="4500562" cy="6000768"/>
          </a:xfrm>
        </p:spPr>
        <p:txBody>
          <a:bodyPr>
            <a:normAutofit fontScale="62500" lnSpcReduction="20000"/>
          </a:bodyPr>
          <a:lstStyle/>
          <a:p>
            <a:r>
              <a:rPr lang="vi-VN" dirty="0" smtClean="0"/>
              <a:t>Націона́льний техні́чний університе́т Украї́ни «Ки́ївський політехні́чний інститу́т» — вищий навчальний заклад інженерного профілю, заснований в Києві у 1898 р.</a:t>
            </a:r>
            <a:r>
              <a:rPr lang="ru-RU" dirty="0" smtClean="0"/>
              <a:t> Сьогодні Київський політехнічний </a:t>
            </a:r>
            <a:r>
              <a:rPr lang="ru-RU" dirty="0" err="1" smtClean="0"/>
              <a:t>інститут</a:t>
            </a:r>
            <a:r>
              <a:rPr lang="ru-RU" dirty="0" smtClean="0"/>
              <a:t> — </a:t>
            </a:r>
            <a:r>
              <a:rPr lang="ru-RU" dirty="0" err="1" smtClean="0"/>
              <a:t>найбільший</a:t>
            </a:r>
            <a:r>
              <a:rPr lang="ru-RU" dirty="0" smtClean="0"/>
              <a:t> </a:t>
            </a:r>
            <a:r>
              <a:rPr lang="ru-RU" dirty="0" err="1" smtClean="0"/>
              <a:t>вищий</a:t>
            </a:r>
            <a:r>
              <a:rPr lang="ru-RU" dirty="0" smtClean="0"/>
              <a:t> </a:t>
            </a:r>
            <a:r>
              <a:rPr lang="ru-RU" dirty="0" err="1" smtClean="0"/>
              <a:t>навчальний</a:t>
            </a:r>
            <a:r>
              <a:rPr lang="ru-RU" dirty="0" smtClean="0"/>
              <a:t> заклад </a:t>
            </a:r>
            <a:r>
              <a:rPr lang="ru-RU" dirty="0" err="1" smtClean="0"/>
              <a:t>України</a:t>
            </a:r>
            <a:r>
              <a:rPr lang="ru-RU" dirty="0" smtClean="0"/>
              <a:t>, один </a:t>
            </a:r>
            <a:r>
              <a:rPr lang="ru-RU" dirty="0" err="1" smtClean="0"/>
              <a:t>із</a:t>
            </a:r>
            <a:r>
              <a:rPr lang="ru-RU" dirty="0" smtClean="0"/>
              <a:t> </a:t>
            </a:r>
            <a:r>
              <a:rPr lang="ru-RU" dirty="0" err="1" smtClean="0"/>
              <a:t>найстаріших</a:t>
            </a:r>
            <a:r>
              <a:rPr lang="ru-RU" dirty="0" smtClean="0"/>
              <a:t> </a:t>
            </a:r>
            <a:r>
              <a:rPr lang="ru-RU" dirty="0" err="1" smtClean="0"/>
              <a:t>і</a:t>
            </a:r>
            <a:r>
              <a:rPr lang="ru-RU" dirty="0" smtClean="0"/>
              <a:t> </a:t>
            </a:r>
            <a:r>
              <a:rPr lang="ru-RU" dirty="0" err="1" smtClean="0"/>
              <a:t>найбільших</a:t>
            </a:r>
            <a:r>
              <a:rPr lang="ru-RU" dirty="0" smtClean="0"/>
              <a:t> </a:t>
            </a:r>
            <a:r>
              <a:rPr lang="ru-RU" dirty="0" err="1" smtClean="0"/>
              <a:t>технічних</a:t>
            </a:r>
            <a:r>
              <a:rPr lang="ru-RU" dirty="0" smtClean="0"/>
              <a:t> </a:t>
            </a:r>
            <a:r>
              <a:rPr lang="ru-RU" dirty="0" err="1" smtClean="0"/>
              <a:t>університетів</a:t>
            </a:r>
            <a:r>
              <a:rPr lang="ru-RU" dirty="0" smtClean="0"/>
              <a:t> </a:t>
            </a:r>
            <a:r>
              <a:rPr lang="ru-RU" dirty="0" err="1" smtClean="0"/>
              <a:t>світу</a:t>
            </a:r>
            <a:r>
              <a:rPr lang="ru-RU" dirty="0" smtClean="0"/>
              <a:t>. </a:t>
            </a:r>
            <a:r>
              <a:rPr lang="ru-RU" dirty="0" err="1" smtClean="0"/>
              <a:t>Університет</a:t>
            </a:r>
            <a:r>
              <a:rPr lang="ru-RU" dirty="0" smtClean="0"/>
              <a:t> </a:t>
            </a:r>
            <a:r>
              <a:rPr lang="ru-RU" dirty="0" err="1" smtClean="0"/>
              <a:t>працює</a:t>
            </a:r>
            <a:r>
              <a:rPr lang="ru-RU" dirty="0" smtClean="0"/>
              <a:t> </a:t>
            </a:r>
            <a:r>
              <a:rPr lang="ru-RU" dirty="0" err="1" smtClean="0"/>
              <a:t>і</a:t>
            </a:r>
            <a:r>
              <a:rPr lang="ru-RU" dirty="0" smtClean="0"/>
              <a:t> </a:t>
            </a:r>
            <a:r>
              <a:rPr lang="ru-RU" dirty="0" err="1" smtClean="0"/>
              <a:t>розвивається</a:t>
            </a:r>
            <a:r>
              <a:rPr lang="ru-RU" dirty="0" smtClean="0"/>
              <a:t> як кампус, в </a:t>
            </a:r>
            <a:r>
              <a:rPr lang="ru-RU" dirty="0" err="1" smtClean="0"/>
              <a:t>якому</a:t>
            </a:r>
            <a:r>
              <a:rPr lang="ru-RU" dirty="0" smtClean="0"/>
              <a:t> на </a:t>
            </a:r>
            <a:r>
              <a:rPr lang="ru-RU" dirty="0" err="1" smtClean="0"/>
              <a:t>одній</a:t>
            </a:r>
            <a:r>
              <a:rPr lang="ru-RU" dirty="0" smtClean="0"/>
              <a:t> </a:t>
            </a:r>
            <a:r>
              <a:rPr lang="ru-RU" dirty="0" err="1" smtClean="0"/>
              <a:t>території</a:t>
            </a:r>
            <a:r>
              <a:rPr lang="ru-RU" dirty="0" smtClean="0"/>
              <a:t> у 160 </a:t>
            </a:r>
            <a:r>
              <a:rPr lang="ru-RU" dirty="0" err="1" smtClean="0"/>
              <a:t>гектарів</a:t>
            </a:r>
            <a:r>
              <a:rPr lang="ru-RU" dirty="0" smtClean="0"/>
              <a:t> </a:t>
            </a:r>
            <a:r>
              <a:rPr lang="ru-RU" dirty="0" err="1" smtClean="0"/>
              <a:t>органічно</a:t>
            </a:r>
            <a:r>
              <a:rPr lang="ru-RU" dirty="0" smtClean="0"/>
              <a:t> </a:t>
            </a:r>
            <a:r>
              <a:rPr lang="ru-RU" dirty="0" err="1" smtClean="0"/>
              <a:t>поєднані</a:t>
            </a:r>
            <a:r>
              <a:rPr lang="ru-RU" dirty="0" smtClean="0"/>
              <a:t> </a:t>
            </a:r>
            <a:r>
              <a:rPr lang="ru-RU" dirty="0" err="1" smtClean="0"/>
              <a:t>умови</a:t>
            </a:r>
            <a:r>
              <a:rPr lang="ru-RU" dirty="0" smtClean="0"/>
              <a:t> для </a:t>
            </a:r>
            <a:r>
              <a:rPr lang="ru-RU" dirty="0" err="1" smtClean="0"/>
              <a:t>навчання</a:t>
            </a:r>
            <a:r>
              <a:rPr lang="ru-RU" dirty="0" smtClean="0"/>
              <a:t> та спорту, </a:t>
            </a:r>
            <a:r>
              <a:rPr lang="ru-RU" dirty="0" err="1" smtClean="0"/>
              <a:t>підвищення</a:t>
            </a:r>
            <a:r>
              <a:rPr lang="ru-RU" dirty="0" smtClean="0"/>
              <a:t> </a:t>
            </a:r>
            <a:r>
              <a:rPr lang="ru-RU" dirty="0" err="1" smtClean="0"/>
              <a:t>рівня</a:t>
            </a:r>
            <a:r>
              <a:rPr lang="ru-RU" dirty="0" smtClean="0"/>
              <a:t> культурного, </a:t>
            </a:r>
            <a:r>
              <a:rPr lang="ru-RU" dirty="0" err="1" smtClean="0"/>
              <a:t>наукового</a:t>
            </a:r>
            <a:r>
              <a:rPr lang="ru-RU" dirty="0" smtClean="0"/>
              <a:t> та </a:t>
            </a:r>
            <a:r>
              <a:rPr lang="ru-RU" dirty="0" err="1" smtClean="0"/>
              <a:t>інтелектуального</a:t>
            </a:r>
            <a:r>
              <a:rPr lang="ru-RU" dirty="0" smtClean="0"/>
              <a:t> </a:t>
            </a:r>
            <a:r>
              <a:rPr lang="ru-RU" dirty="0" err="1" smtClean="0"/>
              <a:t>розвитку</a:t>
            </a:r>
            <a:r>
              <a:rPr lang="ru-RU" dirty="0" smtClean="0"/>
              <a:t>, </a:t>
            </a:r>
            <a:r>
              <a:rPr lang="ru-RU" dirty="0" err="1" smtClean="0"/>
              <a:t>відпочинку</a:t>
            </a:r>
            <a:r>
              <a:rPr lang="ru-RU" dirty="0" smtClean="0"/>
              <a:t> </a:t>
            </a:r>
            <a:r>
              <a:rPr lang="ru-RU" dirty="0" err="1" smtClean="0"/>
              <a:t>всього</a:t>
            </a:r>
            <a:r>
              <a:rPr lang="ru-RU" dirty="0" smtClean="0"/>
              <a:t> 50-тисячного </a:t>
            </a:r>
            <a:r>
              <a:rPr lang="ru-RU" dirty="0" err="1" smtClean="0"/>
              <a:t>колективу</a:t>
            </a:r>
            <a:r>
              <a:rPr lang="ru-RU" dirty="0" smtClean="0"/>
              <a:t>. Головною метою </a:t>
            </a:r>
            <a:r>
              <a:rPr lang="ru-RU" dirty="0" err="1" smtClean="0"/>
              <a:t>діяльності</a:t>
            </a:r>
            <a:r>
              <a:rPr lang="ru-RU" dirty="0" smtClean="0"/>
              <a:t> НТУУ «КПІ» </a:t>
            </a:r>
            <a:r>
              <a:rPr lang="ru-RU" dirty="0" err="1" smtClean="0"/>
              <a:t>є</a:t>
            </a:r>
            <a:r>
              <a:rPr lang="ru-RU" dirty="0" smtClean="0"/>
              <a:t> </a:t>
            </a:r>
            <a:r>
              <a:rPr lang="ru-RU" dirty="0" err="1" smtClean="0"/>
              <a:t>підготовка</a:t>
            </a:r>
            <a:r>
              <a:rPr lang="ru-RU" dirty="0" smtClean="0"/>
              <a:t> </a:t>
            </a:r>
            <a:r>
              <a:rPr lang="ru-RU" dirty="0" err="1" smtClean="0"/>
              <a:t>висококваліфікованих</a:t>
            </a:r>
            <a:r>
              <a:rPr lang="ru-RU" dirty="0" smtClean="0"/>
              <a:t> </a:t>
            </a:r>
            <a:r>
              <a:rPr lang="ru-RU" dirty="0" err="1" smtClean="0"/>
              <a:t>фахівців</a:t>
            </a:r>
            <a:r>
              <a:rPr lang="ru-RU" dirty="0" smtClean="0"/>
              <a:t> </a:t>
            </a:r>
            <a:r>
              <a:rPr lang="ru-RU" dirty="0" err="1" smtClean="0"/>
              <a:t>і</a:t>
            </a:r>
            <a:r>
              <a:rPr lang="ru-RU" dirty="0" smtClean="0"/>
              <a:t> </a:t>
            </a:r>
            <a:r>
              <a:rPr lang="ru-RU" dirty="0" err="1" smtClean="0"/>
              <a:t>проведення</a:t>
            </a:r>
            <a:r>
              <a:rPr lang="ru-RU" dirty="0" smtClean="0"/>
              <a:t> </a:t>
            </a:r>
            <a:r>
              <a:rPr lang="ru-RU" dirty="0" err="1" smtClean="0"/>
              <a:t>наукових</a:t>
            </a:r>
            <a:r>
              <a:rPr lang="ru-RU" dirty="0" smtClean="0"/>
              <a:t> </a:t>
            </a:r>
            <a:r>
              <a:rPr lang="ru-RU" dirty="0" err="1" smtClean="0"/>
              <a:t>досліджень</a:t>
            </a:r>
            <a:r>
              <a:rPr lang="ru-RU" dirty="0" smtClean="0"/>
              <a:t> для «</a:t>
            </a:r>
            <a:r>
              <a:rPr lang="ru-RU" dirty="0" err="1" smtClean="0"/>
              <a:t>проривного</a:t>
            </a:r>
            <a:r>
              <a:rPr lang="ru-RU" dirty="0" smtClean="0"/>
              <a:t>» </a:t>
            </a:r>
            <a:r>
              <a:rPr lang="ru-RU" dirty="0" err="1" smtClean="0"/>
              <a:t>розвитку</a:t>
            </a:r>
            <a:r>
              <a:rPr lang="ru-RU" dirty="0" smtClean="0"/>
              <a:t> </a:t>
            </a:r>
            <a:r>
              <a:rPr lang="ru-RU" dirty="0" err="1" smtClean="0"/>
              <a:t>економіки</a:t>
            </a:r>
            <a:r>
              <a:rPr lang="ru-RU" dirty="0" smtClean="0"/>
              <a:t> </a:t>
            </a:r>
            <a:r>
              <a:rPr lang="ru-RU" dirty="0" err="1" smtClean="0"/>
              <a:t>України</a:t>
            </a:r>
            <a:r>
              <a:rPr lang="ru-RU" dirty="0" smtClean="0"/>
              <a:t>.</a:t>
            </a:r>
            <a:endParaRPr lang="ru-RU" dirty="0"/>
          </a:p>
        </p:txBody>
      </p:sp>
      <p:pic>
        <p:nvPicPr>
          <p:cNvPr id="4" name="Рисунок 3" descr="Republicanlogo.svg.png"/>
          <p:cNvPicPr>
            <a:picLocks noChangeAspect="1"/>
          </p:cNvPicPr>
          <p:nvPr/>
        </p:nvPicPr>
        <p:blipFill>
          <a:blip r:embed="rId2"/>
          <a:stretch>
            <a:fillRect/>
          </a:stretch>
        </p:blipFill>
        <p:spPr>
          <a:xfrm>
            <a:off x="4500562" y="1071546"/>
            <a:ext cx="4643438" cy="5286412"/>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KPI-1st_building-left.jpg"/>
          <p:cNvPicPr>
            <a:picLocks noGrp="1" noChangeAspect="1"/>
          </p:cNvPicPr>
          <p:nvPr>
            <p:ph idx="1"/>
          </p:nvPr>
        </p:nvPicPr>
        <p:blipFill>
          <a:blip r:embed="rId2"/>
          <a:stretch>
            <a:fillRect/>
          </a:stretch>
        </p:blipFill>
        <p:spPr>
          <a:xfrm>
            <a:off x="0" y="0"/>
            <a:ext cx="9144000" cy="6357958"/>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357158" y="6519446"/>
            <a:ext cx="8001024" cy="338554"/>
          </a:xfrm>
          <a:prstGeom prst="rect">
            <a:avLst/>
          </a:prstGeom>
        </p:spPr>
        <p:txBody>
          <a:bodyPr wrap="square">
            <a:spAutoFit/>
          </a:bodyPr>
          <a:lstStyle/>
          <a:p>
            <a:pPr algn="ctr"/>
            <a:r>
              <a:rPr lang="vi-VN" sz="1600" dirty="0" smtClean="0"/>
              <a:t>Національний технічний університет України «Київський політехнічний інститут» </a:t>
            </a:r>
            <a:endParaRPr lang="ru-RU"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614998" cy="1071554"/>
          </a:xfrm>
        </p:spPr>
        <p:txBody>
          <a:bodyPr>
            <a:noAutofit/>
          </a:bodyPr>
          <a:lstStyle/>
          <a:p>
            <a:r>
              <a:rPr lang="ru-RU" sz="2800" dirty="0" err="1" smtClean="0"/>
              <a:t>Львівський</a:t>
            </a:r>
            <a:r>
              <a:rPr lang="ru-RU" sz="2800" dirty="0" smtClean="0"/>
              <a:t> </a:t>
            </a:r>
            <a:r>
              <a:rPr lang="ru-RU" sz="2800" dirty="0" err="1" smtClean="0"/>
              <a:t>національний</a:t>
            </a:r>
            <a:r>
              <a:rPr lang="ru-RU" sz="2800" dirty="0" smtClean="0"/>
              <a:t> </a:t>
            </a:r>
            <a:r>
              <a:rPr lang="ru-RU" sz="2800" dirty="0" err="1" smtClean="0"/>
              <a:t>університет</a:t>
            </a:r>
            <a:r>
              <a:rPr lang="ru-RU" sz="2800" dirty="0" smtClean="0"/>
              <a:t> </a:t>
            </a:r>
            <a:r>
              <a:rPr lang="ru-RU" sz="2800" dirty="0" err="1" smtClean="0"/>
              <a:t>ім</a:t>
            </a:r>
            <a:r>
              <a:rPr lang="ru-RU" sz="2800" dirty="0" smtClean="0"/>
              <a:t>. </a:t>
            </a:r>
            <a:r>
              <a:rPr lang="ru-RU" sz="2800" dirty="0" err="1" smtClean="0"/>
              <a:t>Івана</a:t>
            </a:r>
            <a:r>
              <a:rPr lang="ru-RU" sz="2800" dirty="0" smtClean="0"/>
              <a:t> Франка</a:t>
            </a:r>
            <a:endParaRPr lang="ru-RU" sz="2800" dirty="0"/>
          </a:p>
        </p:txBody>
      </p:sp>
      <p:sp>
        <p:nvSpPr>
          <p:cNvPr id="3" name="Содержимое 2"/>
          <p:cNvSpPr>
            <a:spLocks noGrp="1"/>
          </p:cNvSpPr>
          <p:nvPr>
            <p:ph idx="1"/>
          </p:nvPr>
        </p:nvSpPr>
        <p:spPr>
          <a:xfrm>
            <a:off x="0" y="1357298"/>
            <a:ext cx="5214942" cy="5500702"/>
          </a:xfrm>
        </p:spPr>
        <p:txBody>
          <a:bodyPr>
            <a:normAutofit/>
          </a:bodyPr>
          <a:lstStyle/>
          <a:p>
            <a:r>
              <a:rPr lang="ru-RU" sz="1600" dirty="0" err="1" smtClean="0"/>
              <a:t>Львівський</a:t>
            </a:r>
            <a:r>
              <a:rPr lang="ru-RU" sz="1600" dirty="0" smtClean="0"/>
              <a:t> </a:t>
            </a:r>
            <a:r>
              <a:rPr lang="ru-RU" sz="1600" dirty="0" err="1" smtClean="0"/>
              <a:t>національний</a:t>
            </a:r>
            <a:r>
              <a:rPr lang="ru-RU" sz="1600" dirty="0" smtClean="0"/>
              <a:t> </a:t>
            </a:r>
            <a:r>
              <a:rPr lang="ru-RU" sz="1600" dirty="0" err="1" smtClean="0"/>
              <a:t>університет</a:t>
            </a:r>
            <a:r>
              <a:rPr lang="ru-RU" sz="1600" dirty="0" smtClean="0"/>
              <a:t> </a:t>
            </a:r>
            <a:r>
              <a:rPr lang="ru-RU" sz="1600" dirty="0" err="1" smtClean="0"/>
              <a:t>імені</a:t>
            </a:r>
            <a:r>
              <a:rPr lang="ru-RU" sz="1600" dirty="0" smtClean="0"/>
              <a:t> </a:t>
            </a:r>
            <a:r>
              <a:rPr lang="ru-RU" sz="1600" dirty="0" err="1" smtClean="0"/>
              <a:t>Івана</a:t>
            </a:r>
            <a:r>
              <a:rPr lang="ru-RU" sz="1600" dirty="0" smtClean="0"/>
              <a:t> Франка (у 1918–1939 </a:t>
            </a:r>
            <a:r>
              <a:rPr lang="ru-RU" sz="1600" dirty="0" err="1" smtClean="0"/>
              <a:t>рр</a:t>
            </a:r>
            <a:r>
              <a:rPr lang="ru-RU" sz="1600" dirty="0" smtClean="0"/>
              <a:t>. </a:t>
            </a:r>
            <a:r>
              <a:rPr lang="ru-RU" sz="1600" dirty="0" err="1" smtClean="0"/>
              <a:t>Університет</a:t>
            </a:r>
            <a:r>
              <a:rPr lang="ru-RU" sz="1600" dirty="0" smtClean="0"/>
              <a:t> Яна Казимира) — один </a:t>
            </a:r>
            <a:r>
              <a:rPr lang="ru-RU" sz="1600" dirty="0" err="1" smtClean="0"/>
              <a:t>з</a:t>
            </a:r>
            <a:r>
              <a:rPr lang="ru-RU" sz="1600" dirty="0" smtClean="0"/>
              <a:t> </a:t>
            </a:r>
            <a:r>
              <a:rPr lang="ru-RU" sz="1600" dirty="0" err="1" smtClean="0"/>
              <a:t>найстаріших</a:t>
            </a:r>
            <a:r>
              <a:rPr lang="ru-RU" sz="1600" dirty="0" smtClean="0"/>
              <a:t> у </a:t>
            </a:r>
            <a:r>
              <a:rPr lang="ru-RU" sz="1600" dirty="0" err="1" smtClean="0"/>
              <a:t>Східній</a:t>
            </a:r>
            <a:r>
              <a:rPr lang="ru-RU" sz="1600" dirty="0" smtClean="0"/>
              <a:t> </a:t>
            </a:r>
            <a:r>
              <a:rPr lang="ru-RU" sz="1600" dirty="0" err="1" smtClean="0"/>
              <a:t>Європі</a:t>
            </a:r>
            <a:r>
              <a:rPr lang="ru-RU" sz="1600" dirty="0" smtClean="0"/>
              <a:t> та </a:t>
            </a:r>
            <a:r>
              <a:rPr lang="ru-RU" sz="1600" dirty="0" err="1" smtClean="0"/>
              <a:t>найстаріший</a:t>
            </a:r>
            <a:r>
              <a:rPr lang="ru-RU" sz="1600" dirty="0" smtClean="0"/>
              <a:t> в </a:t>
            </a:r>
            <a:r>
              <a:rPr lang="ru-RU" sz="1600" dirty="0" err="1" smtClean="0"/>
              <a:t>Україні</a:t>
            </a:r>
            <a:r>
              <a:rPr lang="ru-RU" sz="1600" dirty="0" smtClean="0"/>
              <a:t> </a:t>
            </a:r>
            <a:r>
              <a:rPr lang="ru-RU" sz="1600" dirty="0" err="1" smtClean="0"/>
              <a:t>університет</a:t>
            </a:r>
            <a:r>
              <a:rPr lang="ru-RU" sz="1600" dirty="0" smtClean="0"/>
              <a:t>. Один </a:t>
            </a:r>
            <a:r>
              <a:rPr lang="ru-RU" sz="1600" dirty="0" err="1" smtClean="0"/>
              <a:t>з</a:t>
            </a:r>
            <a:r>
              <a:rPr lang="ru-RU" sz="1600" dirty="0" smtClean="0"/>
              <a:t> </a:t>
            </a:r>
            <a:r>
              <a:rPr lang="ru-RU" sz="1600" dirty="0" err="1" smtClean="0"/>
              <a:t>найпрестижніших</a:t>
            </a:r>
            <a:r>
              <a:rPr lang="ru-RU" sz="1600" dirty="0" smtClean="0"/>
              <a:t> </a:t>
            </a:r>
            <a:r>
              <a:rPr lang="ru-RU" sz="1600" dirty="0" err="1" smtClean="0"/>
              <a:t>університетів</a:t>
            </a:r>
            <a:r>
              <a:rPr lang="ru-RU" sz="1600" dirty="0" smtClean="0"/>
              <a:t> </a:t>
            </a:r>
            <a:r>
              <a:rPr lang="ru-RU" sz="1600" dirty="0" err="1" smtClean="0"/>
              <a:t>України</a:t>
            </a:r>
            <a:r>
              <a:rPr lang="ru-RU" sz="1600" dirty="0" smtClean="0"/>
              <a:t>. </a:t>
            </a:r>
            <a:r>
              <a:rPr lang="ru-RU" sz="1600" dirty="0" err="1" smtClean="0"/>
              <a:t>Львівську</a:t>
            </a:r>
            <a:r>
              <a:rPr lang="ru-RU" sz="1600" dirty="0" smtClean="0"/>
              <a:t> </a:t>
            </a:r>
            <a:r>
              <a:rPr lang="ru-RU" sz="1600" dirty="0" err="1" smtClean="0"/>
              <a:t>академію</a:t>
            </a:r>
            <a:r>
              <a:rPr lang="ru-RU" sz="1600" dirty="0" smtClean="0"/>
              <a:t> </a:t>
            </a:r>
            <a:r>
              <a:rPr lang="ru-RU" sz="1600" dirty="0" err="1" smtClean="0"/>
              <a:t>з</a:t>
            </a:r>
            <a:r>
              <a:rPr lang="ru-RU" sz="1600" dirty="0" smtClean="0"/>
              <a:t> правами </a:t>
            </a:r>
            <a:r>
              <a:rPr lang="ru-RU" sz="1600" dirty="0" err="1" smtClean="0"/>
              <a:t>університету</a:t>
            </a:r>
            <a:r>
              <a:rPr lang="ru-RU" sz="1600" dirty="0" smtClean="0"/>
              <a:t> </a:t>
            </a:r>
            <a:r>
              <a:rPr lang="ru-RU" sz="1600" dirty="0" err="1" smtClean="0"/>
              <a:t>утворено</a:t>
            </a:r>
            <a:r>
              <a:rPr lang="ru-RU" sz="1600" dirty="0" smtClean="0"/>
              <a:t> 1661 року. У 1773 </a:t>
            </a:r>
            <a:r>
              <a:rPr lang="ru-RU" sz="1600" dirty="0" err="1" smtClean="0"/>
              <a:t>році</a:t>
            </a:r>
            <a:r>
              <a:rPr lang="ru-RU" sz="1600" dirty="0" smtClean="0"/>
              <a:t> орден </a:t>
            </a:r>
            <a:r>
              <a:rPr lang="ru-RU" sz="1600" dirty="0" err="1" smtClean="0"/>
              <a:t>єзуїтів</a:t>
            </a:r>
            <a:r>
              <a:rPr lang="ru-RU" sz="1600" dirty="0" smtClean="0"/>
              <a:t> заборонено, </a:t>
            </a:r>
            <a:r>
              <a:rPr lang="ru-RU" sz="1600" dirty="0" err="1" smtClean="0"/>
              <a:t>університет</a:t>
            </a:r>
            <a:r>
              <a:rPr lang="ru-RU" sz="1600" dirty="0" smtClean="0"/>
              <a:t> </a:t>
            </a:r>
            <a:r>
              <a:rPr lang="ru-RU" sz="1600" dirty="0" err="1" smtClean="0"/>
              <a:t>закрито</a:t>
            </a:r>
            <a:r>
              <a:rPr lang="ru-RU" sz="1600" dirty="0" smtClean="0"/>
              <a:t>. </a:t>
            </a:r>
            <a:r>
              <a:rPr lang="ru-RU" sz="1600" dirty="0" err="1" smtClean="0"/>
              <a:t>Відновлено</a:t>
            </a:r>
            <a:r>
              <a:rPr lang="ru-RU" sz="1600" dirty="0" smtClean="0"/>
              <a:t> у 1784, </a:t>
            </a:r>
            <a:r>
              <a:rPr lang="ru-RU" sz="1600" dirty="0" err="1" smtClean="0"/>
              <a:t>називався</a:t>
            </a:r>
            <a:r>
              <a:rPr lang="ru-RU" sz="1600" dirty="0" smtClean="0"/>
              <a:t> </a:t>
            </a:r>
            <a:r>
              <a:rPr lang="ru-RU" sz="1600" dirty="0" err="1" smtClean="0"/>
              <a:t>Йосифінський</a:t>
            </a:r>
            <a:r>
              <a:rPr lang="ru-RU" sz="1600" dirty="0" smtClean="0"/>
              <a:t> </a:t>
            </a:r>
            <a:r>
              <a:rPr lang="ru-RU" sz="1600" dirty="0" err="1" smtClean="0"/>
              <a:t>університет</a:t>
            </a:r>
            <a:r>
              <a:rPr lang="ru-RU" sz="1600" dirty="0" smtClean="0"/>
              <a:t>. У 1805–1817 </a:t>
            </a:r>
            <a:r>
              <a:rPr lang="ru-RU" sz="1600" dirty="0" err="1" smtClean="0"/>
              <a:t>ліцей</a:t>
            </a:r>
            <a:r>
              <a:rPr lang="ru-RU" sz="1600" dirty="0" smtClean="0"/>
              <a:t>. У 1817 </a:t>
            </a:r>
            <a:r>
              <a:rPr lang="ru-RU" sz="1600" dirty="0" err="1" smtClean="0"/>
              <a:t>відновлено</a:t>
            </a:r>
            <a:r>
              <a:rPr lang="ru-RU" sz="1600" dirty="0" smtClean="0"/>
              <a:t> як </a:t>
            </a:r>
            <a:r>
              <a:rPr lang="ru-RU" sz="1600" dirty="0" err="1" smtClean="0"/>
              <a:t>Університет</a:t>
            </a:r>
            <a:r>
              <a:rPr lang="ru-RU" sz="1600" dirty="0" smtClean="0"/>
              <a:t> Франца </a:t>
            </a:r>
            <a:r>
              <a:rPr lang="en-US" sz="1600" dirty="0" smtClean="0"/>
              <a:t>I.</a:t>
            </a:r>
            <a:r>
              <a:rPr lang="ru-RU" sz="1600" dirty="0" smtClean="0"/>
              <a:t> На 1997/98 </a:t>
            </a:r>
            <a:r>
              <a:rPr lang="ru-RU" sz="1600" dirty="0" err="1" smtClean="0"/>
              <a:t>навчальний</a:t>
            </a:r>
            <a:r>
              <a:rPr lang="ru-RU" sz="1600" dirty="0" smtClean="0"/>
              <a:t> </a:t>
            </a:r>
            <a:r>
              <a:rPr lang="ru-RU" sz="1600" dirty="0" err="1" smtClean="0"/>
              <a:t>рік</a:t>
            </a:r>
            <a:r>
              <a:rPr lang="ru-RU" sz="1600" dirty="0" smtClean="0"/>
              <a:t> на </a:t>
            </a:r>
            <a:r>
              <a:rPr lang="ru-RU" sz="1600" dirty="0" err="1" smtClean="0"/>
              <a:t>денній</a:t>
            </a:r>
            <a:r>
              <a:rPr lang="ru-RU" sz="1600" dirty="0" smtClean="0"/>
              <a:t> </a:t>
            </a:r>
            <a:r>
              <a:rPr lang="ru-RU" sz="1600" dirty="0" err="1" smtClean="0"/>
              <a:t>формі</a:t>
            </a:r>
            <a:r>
              <a:rPr lang="ru-RU" sz="1600" dirty="0" smtClean="0"/>
              <a:t> </a:t>
            </a:r>
            <a:r>
              <a:rPr lang="ru-RU" sz="1600" dirty="0" err="1" smtClean="0"/>
              <a:t>навчалось</a:t>
            </a:r>
            <a:r>
              <a:rPr lang="ru-RU" sz="1600" dirty="0" smtClean="0"/>
              <a:t> 11 649 </a:t>
            </a:r>
            <a:r>
              <a:rPr lang="ru-RU" sz="1600" dirty="0" err="1" smtClean="0"/>
              <a:t>студентів</a:t>
            </a:r>
            <a:r>
              <a:rPr lang="ru-RU" sz="1600" dirty="0" smtClean="0"/>
              <a:t>, в тому </a:t>
            </a:r>
            <a:r>
              <a:rPr lang="ru-RU" sz="1600" dirty="0" err="1" smtClean="0"/>
              <a:t>числі</a:t>
            </a:r>
            <a:r>
              <a:rPr lang="ru-RU" sz="1600" dirty="0" smtClean="0"/>
              <a:t> 2980 на </a:t>
            </a:r>
            <a:r>
              <a:rPr lang="ru-RU" sz="1600" dirty="0" err="1" smtClean="0"/>
              <a:t>умовах</a:t>
            </a:r>
            <a:r>
              <a:rPr lang="ru-RU" sz="1600" dirty="0" smtClean="0"/>
              <a:t> </a:t>
            </a:r>
            <a:r>
              <a:rPr lang="ru-RU" sz="1600" dirty="0" err="1" smtClean="0"/>
              <a:t>повної</a:t>
            </a:r>
            <a:r>
              <a:rPr lang="ru-RU" sz="1600" dirty="0" smtClean="0"/>
              <a:t> </a:t>
            </a:r>
            <a:r>
              <a:rPr lang="ru-RU" sz="1600" dirty="0" err="1" smtClean="0"/>
              <a:t>компенсації</a:t>
            </a:r>
            <a:r>
              <a:rPr lang="ru-RU" sz="1600" dirty="0" smtClean="0"/>
              <a:t> затрат на </a:t>
            </a:r>
            <a:r>
              <a:rPr lang="ru-RU" sz="1600" dirty="0" err="1" smtClean="0"/>
              <a:t>навчання</a:t>
            </a:r>
            <a:r>
              <a:rPr lang="ru-RU" sz="1600" dirty="0" smtClean="0"/>
              <a:t>, </a:t>
            </a:r>
            <a:r>
              <a:rPr lang="ru-RU" sz="1600" dirty="0" err="1" smtClean="0"/>
              <a:t>на</a:t>
            </a:r>
            <a:r>
              <a:rPr lang="ru-RU" sz="1600" dirty="0" smtClean="0"/>
              <a:t> </a:t>
            </a:r>
            <a:r>
              <a:rPr lang="ru-RU" sz="1600" dirty="0" err="1" smtClean="0"/>
              <a:t>заочній</a:t>
            </a:r>
            <a:r>
              <a:rPr lang="ru-RU" sz="1600" dirty="0" smtClean="0"/>
              <a:t> </a:t>
            </a:r>
            <a:r>
              <a:rPr lang="ru-RU" sz="1600" dirty="0" err="1" smtClean="0"/>
              <a:t>формі</a:t>
            </a:r>
            <a:r>
              <a:rPr lang="ru-RU" sz="1600" dirty="0" smtClean="0"/>
              <a:t> </a:t>
            </a:r>
            <a:r>
              <a:rPr lang="ru-RU" sz="1600" dirty="0" err="1" smtClean="0"/>
              <a:t>навчаються</a:t>
            </a:r>
            <a:r>
              <a:rPr lang="ru-RU" sz="1600" dirty="0" smtClean="0"/>
              <a:t> 3680 </a:t>
            </a:r>
            <a:r>
              <a:rPr lang="ru-RU" sz="1600" dirty="0" err="1" smtClean="0"/>
              <a:t>студентів</a:t>
            </a:r>
            <a:r>
              <a:rPr lang="ru-RU" sz="1600" dirty="0" smtClean="0"/>
              <a:t>, </a:t>
            </a:r>
            <a:r>
              <a:rPr lang="ru-RU" sz="1600" dirty="0" err="1" smtClean="0"/>
              <a:t>з</a:t>
            </a:r>
            <a:r>
              <a:rPr lang="ru-RU" sz="1600" dirty="0" smtClean="0"/>
              <a:t> них 2543 </a:t>
            </a:r>
            <a:r>
              <a:rPr lang="ru-RU" sz="1600" dirty="0" err="1" smtClean="0"/>
              <a:t>студентів-платників</a:t>
            </a:r>
            <a:r>
              <a:rPr lang="ru-RU" sz="1600" dirty="0" smtClean="0"/>
              <a:t>. </a:t>
            </a:r>
            <a:r>
              <a:rPr lang="ru-RU" sz="1600" dirty="0" err="1" smtClean="0"/>
              <a:t>Повний</a:t>
            </a:r>
            <a:r>
              <a:rPr lang="ru-RU" sz="1600" dirty="0" smtClean="0"/>
              <a:t> курс </a:t>
            </a:r>
            <a:r>
              <a:rPr lang="ru-RU" sz="1600" dirty="0" err="1" smtClean="0"/>
              <a:t>навчання</a:t>
            </a:r>
            <a:r>
              <a:rPr lang="ru-RU" sz="1600" dirty="0" smtClean="0"/>
              <a:t> </a:t>
            </a:r>
            <a:r>
              <a:rPr lang="ru-RU" sz="1600" dirty="0" err="1" smtClean="0"/>
              <a:t>триває</a:t>
            </a:r>
            <a:r>
              <a:rPr lang="ru-RU" sz="1600" dirty="0" smtClean="0"/>
              <a:t> 5 </a:t>
            </a:r>
            <a:r>
              <a:rPr lang="ru-RU" sz="1600" dirty="0" err="1" smtClean="0"/>
              <a:t>років</a:t>
            </a:r>
            <a:r>
              <a:rPr lang="ru-RU" sz="1600" dirty="0" smtClean="0"/>
              <a:t>. В </a:t>
            </a:r>
            <a:r>
              <a:rPr lang="ru-RU" sz="1600" dirty="0" err="1" smtClean="0"/>
              <a:t>Університеті</a:t>
            </a:r>
            <a:r>
              <a:rPr lang="ru-RU" sz="1600" dirty="0" smtClean="0"/>
              <a:t> </a:t>
            </a:r>
            <a:r>
              <a:rPr lang="ru-RU" sz="1600" dirty="0" err="1" smtClean="0"/>
              <a:t>є</a:t>
            </a:r>
            <a:r>
              <a:rPr lang="ru-RU" sz="1600" dirty="0" smtClean="0"/>
              <a:t> 135 кафедр. Основною формою </a:t>
            </a:r>
            <a:r>
              <a:rPr lang="ru-RU" sz="1600" dirty="0" err="1" smtClean="0"/>
              <a:t>підготовки</a:t>
            </a:r>
            <a:r>
              <a:rPr lang="ru-RU" sz="1600" dirty="0" smtClean="0"/>
              <a:t> </a:t>
            </a:r>
            <a:r>
              <a:rPr lang="ru-RU" sz="1600" dirty="0" err="1" smtClean="0"/>
              <a:t>наукових</a:t>
            </a:r>
            <a:r>
              <a:rPr lang="ru-RU" sz="1600" dirty="0" smtClean="0"/>
              <a:t> </a:t>
            </a:r>
            <a:r>
              <a:rPr lang="ru-RU" sz="1600" dirty="0" err="1" smtClean="0"/>
              <a:t>кадрів</a:t>
            </a:r>
            <a:r>
              <a:rPr lang="ru-RU" sz="1600" dirty="0" smtClean="0"/>
              <a:t> </a:t>
            </a:r>
            <a:r>
              <a:rPr lang="ru-RU" sz="1600" dirty="0" err="1" smtClean="0"/>
              <a:t>є</a:t>
            </a:r>
            <a:r>
              <a:rPr lang="ru-RU" sz="1600" dirty="0" smtClean="0"/>
              <a:t> </a:t>
            </a:r>
            <a:r>
              <a:rPr lang="ru-RU" sz="1600" dirty="0" err="1" smtClean="0"/>
              <a:t>аспірантура</a:t>
            </a:r>
            <a:r>
              <a:rPr lang="ru-RU" sz="1600" dirty="0" smtClean="0"/>
              <a:t>, на 1997/98 </a:t>
            </a:r>
            <a:r>
              <a:rPr lang="ru-RU" sz="1600" dirty="0" err="1" smtClean="0"/>
              <a:t>навч</a:t>
            </a:r>
            <a:r>
              <a:rPr lang="ru-RU" sz="1600" dirty="0" smtClean="0"/>
              <a:t>. </a:t>
            </a:r>
            <a:r>
              <a:rPr lang="ru-RU" sz="1600" dirty="0" err="1" smtClean="0"/>
              <a:t>рік</a:t>
            </a:r>
            <a:r>
              <a:rPr lang="ru-RU" sz="1600" dirty="0" smtClean="0"/>
              <a:t> </a:t>
            </a:r>
            <a:r>
              <a:rPr lang="ru-RU" sz="1600" dirty="0" err="1" smtClean="0"/>
              <a:t>готувала</a:t>
            </a:r>
            <a:r>
              <a:rPr lang="ru-RU" sz="1600" dirty="0" smtClean="0"/>
              <a:t> </a:t>
            </a:r>
            <a:r>
              <a:rPr lang="ru-RU" sz="1600" dirty="0" err="1" smtClean="0"/>
              <a:t>фахівців</a:t>
            </a:r>
            <a:r>
              <a:rPr lang="ru-RU" sz="1600" dirty="0" smtClean="0"/>
              <a:t> </a:t>
            </a:r>
            <a:r>
              <a:rPr lang="ru-RU" sz="1600" dirty="0" err="1" smtClean="0"/>
              <a:t>з</a:t>
            </a:r>
            <a:r>
              <a:rPr lang="ru-RU" sz="1600" dirty="0" smtClean="0"/>
              <a:t> 89 </a:t>
            </a:r>
            <a:r>
              <a:rPr lang="ru-RU" sz="1600" dirty="0" err="1" smtClean="0"/>
              <a:t>спеціальностей</a:t>
            </a:r>
            <a:r>
              <a:rPr lang="ru-RU" sz="1600" dirty="0" smtClean="0"/>
              <a:t> </a:t>
            </a:r>
            <a:r>
              <a:rPr lang="ru-RU" sz="1600" dirty="0" err="1" smtClean="0"/>
              <a:t>гуманітарного</a:t>
            </a:r>
            <a:r>
              <a:rPr lang="ru-RU" sz="1600" dirty="0" smtClean="0"/>
              <a:t> та </a:t>
            </a:r>
            <a:r>
              <a:rPr lang="ru-RU" sz="1600" dirty="0" err="1" smtClean="0"/>
              <a:t>природничого</a:t>
            </a:r>
            <a:r>
              <a:rPr lang="ru-RU" sz="1600" dirty="0" smtClean="0"/>
              <a:t> </a:t>
            </a:r>
            <a:r>
              <a:rPr lang="ru-RU" sz="1600" dirty="0" err="1" smtClean="0"/>
              <a:t>профілів</a:t>
            </a:r>
            <a:r>
              <a:rPr lang="ru-RU" sz="1600" dirty="0" smtClean="0"/>
              <a:t>, в </a:t>
            </a:r>
            <a:r>
              <a:rPr lang="ru-RU" sz="1600" dirty="0" err="1" smtClean="0"/>
              <a:t>аспірантурі</a:t>
            </a:r>
            <a:r>
              <a:rPr lang="ru-RU" sz="1600" dirty="0" smtClean="0"/>
              <a:t> на </a:t>
            </a:r>
            <a:r>
              <a:rPr lang="ru-RU" sz="1600" dirty="0" err="1" smtClean="0"/>
              <a:t>денній</a:t>
            </a:r>
            <a:r>
              <a:rPr lang="ru-RU" sz="1600" dirty="0" smtClean="0"/>
              <a:t> </a:t>
            </a:r>
            <a:r>
              <a:rPr lang="ru-RU" sz="1600" dirty="0" err="1" smtClean="0"/>
              <a:t>формі</a:t>
            </a:r>
            <a:r>
              <a:rPr lang="ru-RU" sz="1600" dirty="0" smtClean="0"/>
              <a:t> </a:t>
            </a:r>
            <a:r>
              <a:rPr lang="ru-RU" sz="1600" dirty="0" err="1" smtClean="0"/>
              <a:t>навчалось</a:t>
            </a:r>
            <a:r>
              <a:rPr lang="ru-RU" sz="1600" dirty="0" smtClean="0"/>
              <a:t> 505 </a:t>
            </a:r>
            <a:r>
              <a:rPr lang="ru-RU" sz="1600" dirty="0" err="1" smtClean="0"/>
              <a:t>осіб</a:t>
            </a:r>
            <a:r>
              <a:rPr lang="ru-RU" sz="1600" dirty="0" smtClean="0"/>
              <a:t>, </a:t>
            </a:r>
            <a:r>
              <a:rPr lang="ru-RU" sz="1600" dirty="0" err="1" smtClean="0"/>
              <a:t>заочній</a:t>
            </a:r>
            <a:r>
              <a:rPr lang="ru-RU" sz="1600" dirty="0" smtClean="0"/>
              <a:t> — 206 </a:t>
            </a:r>
            <a:r>
              <a:rPr lang="ru-RU" sz="1600" dirty="0" err="1" smtClean="0"/>
              <a:t>осіб</a:t>
            </a:r>
            <a:r>
              <a:rPr lang="ru-RU" sz="1600" dirty="0" smtClean="0"/>
              <a:t>.</a:t>
            </a:r>
            <a:endParaRPr lang="ru-RU" sz="1600" dirty="0"/>
          </a:p>
        </p:txBody>
      </p:sp>
      <p:pic>
        <p:nvPicPr>
          <p:cNvPr id="4" name="Рисунок 3" descr="Gerb_Lvivskogo_Universiteta.png"/>
          <p:cNvPicPr>
            <a:picLocks noChangeAspect="1"/>
          </p:cNvPicPr>
          <p:nvPr/>
        </p:nvPicPr>
        <p:blipFill>
          <a:blip r:embed="rId2"/>
          <a:stretch>
            <a:fillRect/>
          </a:stretch>
        </p:blipFill>
        <p:spPr>
          <a:xfrm>
            <a:off x="4786314" y="1714488"/>
            <a:ext cx="4357686" cy="3857652"/>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University_Lviv_2009_1.JPG"/>
          <p:cNvPicPr>
            <a:picLocks noGrp="1" noChangeAspect="1"/>
          </p:cNvPicPr>
          <p:nvPr>
            <p:ph idx="1"/>
          </p:nvPr>
        </p:nvPicPr>
        <p:blipFill>
          <a:blip r:embed="rId2"/>
          <a:stretch>
            <a:fillRect/>
          </a:stretch>
        </p:blipFill>
        <p:spPr>
          <a:xfrm>
            <a:off x="0" y="0"/>
            <a:ext cx="9144000" cy="6215082"/>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2143108" y="6211669"/>
            <a:ext cx="4572000" cy="646331"/>
          </a:xfrm>
          <a:prstGeom prst="rect">
            <a:avLst/>
          </a:prstGeom>
        </p:spPr>
        <p:txBody>
          <a:bodyPr>
            <a:spAutoFit/>
          </a:bodyPr>
          <a:lstStyle/>
          <a:p>
            <a:pPr algn="ctr"/>
            <a:r>
              <a:rPr lang="ru-RU" dirty="0" err="1" smtClean="0"/>
              <a:t>Львівський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Івана</a:t>
            </a:r>
            <a:r>
              <a:rPr lang="ru-RU" dirty="0" smtClean="0"/>
              <a:t> Франка</a:t>
            </a:r>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400684" cy="1071554"/>
          </a:xfrm>
        </p:spPr>
        <p:txBody>
          <a:bodyPr>
            <a:normAutofit/>
          </a:bodyPr>
          <a:lstStyle/>
          <a:p>
            <a:r>
              <a:rPr lang="ru-RU" sz="2800" dirty="0" err="1" smtClean="0"/>
              <a:t>Національний</a:t>
            </a:r>
            <a:r>
              <a:rPr lang="ru-RU" sz="2800" dirty="0" smtClean="0"/>
              <a:t> </a:t>
            </a:r>
            <a:r>
              <a:rPr lang="ru-RU" sz="2800" dirty="0" err="1" smtClean="0"/>
              <a:t>університет</a:t>
            </a:r>
            <a:r>
              <a:rPr lang="ru-RU" sz="2800" dirty="0" smtClean="0"/>
              <a:t> «</a:t>
            </a:r>
            <a:r>
              <a:rPr lang="ru-RU" sz="2800" dirty="0" err="1" smtClean="0"/>
              <a:t>Львівська</a:t>
            </a:r>
            <a:r>
              <a:rPr lang="ru-RU" sz="2800" dirty="0" smtClean="0"/>
              <a:t> </a:t>
            </a:r>
            <a:r>
              <a:rPr lang="ru-RU" sz="2800" dirty="0" err="1" smtClean="0"/>
              <a:t>політехніка</a:t>
            </a:r>
            <a:r>
              <a:rPr lang="ru-RU" sz="2800" dirty="0" smtClean="0"/>
              <a:t>»</a:t>
            </a:r>
            <a:endParaRPr lang="ru-RU" sz="2800" dirty="0"/>
          </a:p>
        </p:txBody>
      </p:sp>
      <p:sp>
        <p:nvSpPr>
          <p:cNvPr id="3" name="Содержимое 2"/>
          <p:cNvSpPr>
            <a:spLocks noGrp="1"/>
          </p:cNvSpPr>
          <p:nvPr>
            <p:ph idx="1"/>
          </p:nvPr>
        </p:nvSpPr>
        <p:spPr>
          <a:xfrm>
            <a:off x="0" y="1357298"/>
            <a:ext cx="5143504" cy="5500702"/>
          </a:xfrm>
        </p:spPr>
        <p:txBody>
          <a:bodyPr>
            <a:normAutofit fontScale="47500" lnSpcReduction="20000"/>
          </a:bodyPr>
          <a:lstStyle/>
          <a:p>
            <a:r>
              <a:rPr lang="vi-VN" dirty="0" smtClean="0"/>
              <a:t>Націона́льний університе́т «Льві́вська політе́хніка» — найстаріший вищий технічний навчальний заклад України та Східної Європи, заснований 1844 року як Технічна академія.</a:t>
            </a:r>
            <a:r>
              <a:rPr lang="ru-RU" dirty="0" smtClean="0"/>
              <a:t> </a:t>
            </a:r>
            <a:r>
              <a:rPr lang="ru-RU" dirty="0" err="1" smtClean="0"/>
              <a:t>Попередницею</a:t>
            </a:r>
            <a:r>
              <a:rPr lang="ru-RU" dirty="0" smtClean="0"/>
              <a:t> «</a:t>
            </a:r>
            <a:r>
              <a:rPr lang="ru-RU" dirty="0" err="1" smtClean="0"/>
              <a:t>Львівської</a:t>
            </a:r>
            <a:r>
              <a:rPr lang="ru-RU" dirty="0" smtClean="0"/>
              <a:t> </a:t>
            </a:r>
            <a:r>
              <a:rPr lang="ru-RU" dirty="0" err="1" smtClean="0"/>
              <a:t>політехніки</a:t>
            </a:r>
            <a:r>
              <a:rPr lang="ru-RU" dirty="0" smtClean="0"/>
              <a:t>» </a:t>
            </a:r>
            <a:r>
              <a:rPr lang="ru-RU" dirty="0" err="1" smtClean="0"/>
              <a:t>була</a:t>
            </a:r>
            <a:r>
              <a:rPr lang="ru-RU" dirty="0" smtClean="0"/>
              <a:t> </a:t>
            </a:r>
            <a:r>
              <a:rPr lang="ru-RU" dirty="0" err="1" smtClean="0"/>
              <a:t>Технічна</a:t>
            </a:r>
            <a:r>
              <a:rPr lang="ru-RU" dirty="0" smtClean="0"/>
              <a:t> </a:t>
            </a:r>
            <a:r>
              <a:rPr lang="ru-RU" dirty="0" err="1" smtClean="0"/>
              <a:t>академія</a:t>
            </a:r>
            <a:r>
              <a:rPr lang="ru-RU" dirty="0" smtClean="0"/>
              <a:t>, створена 1844 року, одним </a:t>
            </a:r>
            <a:r>
              <a:rPr lang="ru-RU" dirty="0" err="1" smtClean="0"/>
              <a:t>з</a:t>
            </a:r>
            <a:r>
              <a:rPr lang="ru-RU" dirty="0" smtClean="0"/>
              <a:t> тих, </a:t>
            </a:r>
            <a:r>
              <a:rPr lang="ru-RU" dirty="0" err="1" smtClean="0"/>
              <a:t>хто</a:t>
            </a:r>
            <a:r>
              <a:rPr lang="ru-RU" dirty="0" smtClean="0"/>
              <a:t> стояв </a:t>
            </a:r>
            <a:r>
              <a:rPr lang="ru-RU" dirty="0" err="1" smtClean="0"/>
              <a:t>біля</a:t>
            </a:r>
            <a:r>
              <a:rPr lang="ru-RU" dirty="0" smtClean="0"/>
              <a:t> </a:t>
            </a:r>
            <a:r>
              <a:rPr lang="ru-RU" dirty="0" err="1" smtClean="0"/>
              <a:t>її</a:t>
            </a:r>
            <a:r>
              <a:rPr lang="ru-RU" dirty="0" smtClean="0"/>
              <a:t> </a:t>
            </a:r>
            <a:r>
              <a:rPr lang="ru-RU" dirty="0" err="1" smtClean="0"/>
              <a:t>витоків</a:t>
            </a:r>
            <a:r>
              <a:rPr lang="ru-RU" dirty="0" smtClean="0"/>
              <a:t>, </a:t>
            </a:r>
            <a:r>
              <a:rPr lang="ru-RU" dirty="0" err="1" smtClean="0"/>
              <a:t>був</a:t>
            </a:r>
            <a:r>
              <a:rPr lang="ru-RU" dirty="0" smtClean="0"/>
              <a:t> </a:t>
            </a:r>
            <a:r>
              <a:rPr lang="ru-RU" dirty="0" err="1" smtClean="0"/>
              <a:t>Лемох</a:t>
            </a:r>
            <a:r>
              <a:rPr lang="ru-RU" dirty="0" smtClean="0"/>
              <a:t> </a:t>
            </a:r>
            <a:r>
              <a:rPr lang="ru-RU" dirty="0" err="1" smtClean="0"/>
              <a:t>Ігнац</a:t>
            </a:r>
            <a:r>
              <a:rPr lang="ru-RU" dirty="0" smtClean="0"/>
              <a:t>. Вона </a:t>
            </a:r>
            <a:r>
              <a:rPr lang="ru-RU" dirty="0" err="1" smtClean="0"/>
              <a:t>була</a:t>
            </a:r>
            <a:r>
              <a:rPr lang="ru-RU" dirty="0" smtClean="0"/>
              <a:t> </a:t>
            </a:r>
            <a:r>
              <a:rPr lang="ru-RU" dirty="0" err="1" smtClean="0"/>
              <a:t>однією</a:t>
            </a:r>
            <a:r>
              <a:rPr lang="ru-RU" dirty="0" smtClean="0"/>
              <a:t> </a:t>
            </a:r>
            <a:r>
              <a:rPr lang="ru-RU" dirty="0" err="1" smtClean="0"/>
              <a:t>з</a:t>
            </a:r>
            <a:r>
              <a:rPr lang="ru-RU" dirty="0" smtClean="0"/>
              <a:t> перших </a:t>
            </a:r>
            <a:r>
              <a:rPr lang="ru-RU" dirty="0" err="1" smtClean="0"/>
              <a:t>академічних</a:t>
            </a:r>
            <a:r>
              <a:rPr lang="ru-RU" dirty="0" smtClean="0"/>
              <a:t> </a:t>
            </a:r>
            <a:r>
              <a:rPr lang="ru-RU" dirty="0" err="1" smtClean="0"/>
              <a:t>технічних</a:t>
            </a:r>
            <a:r>
              <a:rPr lang="ru-RU" dirty="0" smtClean="0"/>
              <a:t> </a:t>
            </a:r>
            <a:r>
              <a:rPr lang="ru-RU" dirty="0" err="1" smtClean="0"/>
              <a:t>шкіл</a:t>
            </a:r>
            <a:r>
              <a:rPr lang="ru-RU" dirty="0" smtClean="0"/>
              <a:t> у </a:t>
            </a:r>
            <a:r>
              <a:rPr lang="ru-RU" dirty="0" err="1" smtClean="0"/>
              <a:t>Європі</a:t>
            </a:r>
            <a:r>
              <a:rPr lang="ru-RU" dirty="0" smtClean="0"/>
              <a:t> </a:t>
            </a:r>
            <a:r>
              <a:rPr lang="ru-RU" dirty="0" err="1" smtClean="0"/>
              <a:t>й</a:t>
            </a:r>
            <a:r>
              <a:rPr lang="ru-RU" dirty="0" smtClean="0"/>
              <a:t> </a:t>
            </a:r>
            <a:r>
              <a:rPr lang="ru-RU" dirty="0" err="1" smtClean="0"/>
              <a:t>першою</a:t>
            </a:r>
            <a:r>
              <a:rPr lang="ru-RU" dirty="0" smtClean="0"/>
              <a:t> в </a:t>
            </a:r>
            <a:r>
              <a:rPr lang="ru-RU" dirty="0" err="1" smtClean="0"/>
              <a:t>Україні</a:t>
            </a:r>
            <a:r>
              <a:rPr lang="ru-RU" dirty="0" smtClean="0"/>
              <a:t>. У 1877 </a:t>
            </a:r>
            <a:r>
              <a:rPr lang="ru-RU" dirty="0" err="1" smtClean="0"/>
              <a:t>році</a:t>
            </a:r>
            <a:r>
              <a:rPr lang="ru-RU" dirty="0" smtClean="0"/>
              <a:t> </a:t>
            </a:r>
            <a:r>
              <a:rPr lang="ru-RU" dirty="0" err="1" smtClean="0"/>
              <a:t>новий</a:t>
            </a:r>
            <a:r>
              <a:rPr lang="ru-RU" dirty="0" smtClean="0"/>
              <a:t> </a:t>
            </a:r>
            <a:r>
              <a:rPr lang="ru-RU" dirty="0" err="1" smtClean="0"/>
              <a:t>навчальний</a:t>
            </a:r>
            <a:r>
              <a:rPr lang="ru-RU" dirty="0" smtClean="0"/>
              <a:t> </a:t>
            </a:r>
            <a:r>
              <a:rPr lang="ru-RU" dirty="0" err="1" smtClean="0"/>
              <a:t>рік</a:t>
            </a:r>
            <a:r>
              <a:rPr lang="ru-RU" dirty="0" smtClean="0"/>
              <a:t> </a:t>
            </a:r>
            <a:r>
              <a:rPr lang="ru-RU" dirty="0" err="1" smtClean="0"/>
              <a:t>під</a:t>
            </a:r>
            <a:r>
              <a:rPr lang="ru-RU" dirty="0" smtClean="0"/>
              <a:t> </a:t>
            </a:r>
            <a:r>
              <a:rPr lang="ru-RU" dirty="0" err="1" smtClean="0"/>
              <a:t>керівництвом</a:t>
            </a:r>
            <a:r>
              <a:rPr lang="ru-RU" dirty="0" smtClean="0"/>
              <a:t> нового ректора </a:t>
            </a:r>
            <a:r>
              <a:rPr lang="ru-RU" dirty="0" err="1" smtClean="0"/>
              <a:t>Юліана</a:t>
            </a:r>
            <a:r>
              <a:rPr lang="ru-RU" dirty="0" smtClean="0"/>
              <a:t> </a:t>
            </a:r>
            <a:r>
              <a:rPr lang="ru-RU" dirty="0" err="1" smtClean="0"/>
              <a:t>Захарієвича</a:t>
            </a:r>
            <a:r>
              <a:rPr lang="ru-RU" dirty="0" smtClean="0"/>
              <a:t> почали в новому </a:t>
            </a:r>
            <a:r>
              <a:rPr lang="ru-RU" dirty="0" err="1" smtClean="0"/>
              <a:t>корпусі</a:t>
            </a:r>
            <a:r>
              <a:rPr lang="ru-RU" dirty="0" smtClean="0"/>
              <a:t> </a:t>
            </a:r>
            <a:r>
              <a:rPr lang="ru-RU" dirty="0" err="1" smtClean="0"/>
              <a:t>академії</a:t>
            </a:r>
            <a:r>
              <a:rPr lang="ru-RU" dirty="0" smtClean="0"/>
              <a:t> (на </a:t>
            </a:r>
            <a:r>
              <a:rPr lang="ru-RU" dirty="0" err="1" smtClean="0"/>
              <a:t>теперішній</a:t>
            </a:r>
            <a:r>
              <a:rPr lang="ru-RU" dirty="0" smtClean="0"/>
              <a:t> </a:t>
            </a:r>
            <a:r>
              <a:rPr lang="ru-RU" dirty="0" err="1" smtClean="0"/>
              <a:t>вул</a:t>
            </a:r>
            <a:r>
              <a:rPr lang="ru-RU" dirty="0" smtClean="0"/>
              <a:t>. Степана </a:t>
            </a:r>
            <a:r>
              <a:rPr lang="ru-RU" dirty="0" err="1" smtClean="0"/>
              <a:t>Бандери</a:t>
            </a:r>
            <a:r>
              <a:rPr lang="ru-RU" dirty="0" smtClean="0"/>
              <a:t>). Проект </a:t>
            </a:r>
            <a:r>
              <a:rPr lang="ru-RU" dirty="0" err="1" smtClean="0"/>
              <a:t>цього</a:t>
            </a:r>
            <a:r>
              <a:rPr lang="ru-RU" dirty="0" smtClean="0"/>
              <a:t> корпусу та </a:t>
            </a:r>
            <a:r>
              <a:rPr lang="ru-RU" dirty="0" err="1" smtClean="0"/>
              <a:t>будинку</a:t>
            </a:r>
            <a:r>
              <a:rPr lang="ru-RU" dirty="0" smtClean="0"/>
              <a:t> </a:t>
            </a:r>
            <a:r>
              <a:rPr lang="ru-RU" dirty="0" err="1" smtClean="0"/>
              <a:t>хімічної</a:t>
            </a:r>
            <a:r>
              <a:rPr lang="ru-RU" dirty="0" smtClean="0"/>
              <a:t> </a:t>
            </a:r>
            <a:r>
              <a:rPr lang="ru-RU" dirty="0" err="1" smtClean="0"/>
              <a:t>лабораторії</a:t>
            </a:r>
            <a:r>
              <a:rPr lang="ru-RU" dirty="0" smtClean="0"/>
              <a:t> </a:t>
            </a:r>
            <a:r>
              <a:rPr lang="ru-RU" dirty="0" err="1" smtClean="0"/>
              <a:t>академії</a:t>
            </a:r>
            <a:r>
              <a:rPr lang="ru-RU" dirty="0" smtClean="0"/>
              <a:t> </a:t>
            </a:r>
            <a:r>
              <a:rPr lang="ru-RU" dirty="0" err="1" smtClean="0"/>
              <a:t>виконав</a:t>
            </a:r>
            <a:r>
              <a:rPr lang="ru-RU" dirty="0" smtClean="0"/>
              <a:t> </a:t>
            </a:r>
            <a:r>
              <a:rPr lang="ru-RU" dirty="0" err="1" smtClean="0"/>
              <a:t>архітектор</a:t>
            </a:r>
            <a:r>
              <a:rPr lang="ru-RU" dirty="0" smtClean="0"/>
              <a:t> </a:t>
            </a:r>
            <a:r>
              <a:rPr lang="ru-RU" dirty="0" err="1" smtClean="0"/>
              <a:t>Юліан</a:t>
            </a:r>
            <a:r>
              <a:rPr lang="ru-RU" dirty="0" smtClean="0"/>
              <a:t> </a:t>
            </a:r>
            <a:r>
              <a:rPr lang="ru-RU" dirty="0" err="1" smtClean="0"/>
              <a:t>Захарієвич.Тоді</a:t>
            </a:r>
            <a:r>
              <a:rPr lang="ru-RU" dirty="0" smtClean="0"/>
              <a:t> ж </a:t>
            </a:r>
            <a:r>
              <a:rPr lang="ru-RU" dirty="0" err="1" smtClean="0"/>
              <a:t>академію</a:t>
            </a:r>
            <a:r>
              <a:rPr lang="ru-RU" dirty="0" smtClean="0"/>
              <a:t> </a:t>
            </a:r>
            <a:r>
              <a:rPr lang="ru-RU" dirty="0" err="1" smtClean="0"/>
              <a:t>було</a:t>
            </a:r>
            <a:r>
              <a:rPr lang="ru-RU" dirty="0" smtClean="0"/>
              <a:t> </a:t>
            </a:r>
            <a:r>
              <a:rPr lang="ru-RU" dirty="0" err="1" smtClean="0"/>
              <a:t>перейменовано</a:t>
            </a:r>
            <a:r>
              <a:rPr lang="ru-RU" dirty="0" smtClean="0"/>
              <a:t> на </a:t>
            </a:r>
            <a:r>
              <a:rPr lang="ru-RU" dirty="0" err="1" smtClean="0"/>
              <a:t>Вищу</a:t>
            </a:r>
            <a:r>
              <a:rPr lang="ru-RU" dirty="0" smtClean="0"/>
              <a:t> </a:t>
            </a:r>
            <a:r>
              <a:rPr lang="ru-RU" dirty="0" err="1" smtClean="0"/>
              <a:t>політехнічну</a:t>
            </a:r>
            <a:r>
              <a:rPr lang="ru-RU" dirty="0" smtClean="0"/>
              <a:t> школу </a:t>
            </a:r>
            <a:r>
              <a:rPr lang="ru-RU" dirty="0" err="1" smtClean="0"/>
              <a:t>і</a:t>
            </a:r>
            <a:r>
              <a:rPr lang="ru-RU" dirty="0" smtClean="0"/>
              <a:t> включено до </a:t>
            </a:r>
            <a:r>
              <a:rPr lang="ru-RU" dirty="0" err="1" smtClean="0"/>
              <a:t>академічних</a:t>
            </a:r>
            <a:r>
              <a:rPr lang="ru-RU" dirty="0" smtClean="0"/>
              <a:t> </a:t>
            </a:r>
            <a:r>
              <a:rPr lang="ru-RU" dirty="0" err="1" smtClean="0"/>
              <a:t>шкіл</a:t>
            </a:r>
            <a:r>
              <a:rPr lang="ru-RU" dirty="0" smtClean="0"/>
              <a:t> </a:t>
            </a:r>
            <a:r>
              <a:rPr lang="ru-RU" dirty="0" err="1" smtClean="0"/>
              <a:t>Австро-Угорської</a:t>
            </a:r>
            <a:r>
              <a:rPr lang="ru-RU" dirty="0" smtClean="0"/>
              <a:t> імперії.10 </a:t>
            </a:r>
            <a:r>
              <a:rPr lang="ru-RU" dirty="0" err="1" smtClean="0"/>
              <a:t>липня</a:t>
            </a:r>
            <a:r>
              <a:rPr lang="ru-RU" dirty="0" smtClean="0"/>
              <a:t> 1912 </a:t>
            </a:r>
            <a:r>
              <a:rPr lang="ru-RU" dirty="0" err="1" smtClean="0"/>
              <a:t>лекцію</a:t>
            </a:r>
            <a:r>
              <a:rPr lang="ru-RU" dirty="0" smtClean="0"/>
              <a:t> у </a:t>
            </a:r>
            <a:r>
              <a:rPr lang="ru-RU" dirty="0" err="1" smtClean="0"/>
              <a:t>Львівській</a:t>
            </a:r>
            <a:r>
              <a:rPr lang="ru-RU" dirty="0" smtClean="0"/>
              <a:t> </a:t>
            </a:r>
            <a:r>
              <a:rPr lang="ru-RU" dirty="0" err="1" smtClean="0"/>
              <a:t>політехнічній</a:t>
            </a:r>
            <a:r>
              <a:rPr lang="ru-RU" dirty="0" smtClean="0"/>
              <a:t> </a:t>
            </a:r>
            <a:r>
              <a:rPr lang="ru-RU" dirty="0" err="1" smtClean="0"/>
              <a:t>школі</a:t>
            </a:r>
            <a:r>
              <a:rPr lang="ru-RU" dirty="0" smtClean="0"/>
              <a:t> прочитала </a:t>
            </a:r>
            <a:r>
              <a:rPr lang="ru-RU" dirty="0" err="1" smtClean="0"/>
              <a:t>Марія</a:t>
            </a:r>
            <a:r>
              <a:rPr lang="ru-RU" dirty="0" smtClean="0"/>
              <a:t> </a:t>
            </a:r>
            <a:r>
              <a:rPr lang="ru-RU" dirty="0" err="1" smtClean="0"/>
              <a:t>Склодовська-Кюрі</a:t>
            </a:r>
            <a:r>
              <a:rPr lang="ru-RU" dirty="0" smtClean="0"/>
              <a:t>. Того ж дня </a:t>
            </a:r>
            <a:r>
              <a:rPr lang="ru-RU" dirty="0" err="1" smtClean="0"/>
              <a:t>вчена</a:t>
            </a:r>
            <a:r>
              <a:rPr lang="ru-RU" dirty="0" smtClean="0"/>
              <a:t> рада </a:t>
            </a:r>
            <a:r>
              <a:rPr lang="ru-RU" dirty="0" err="1" smtClean="0"/>
              <a:t>Політехніки</a:t>
            </a:r>
            <a:r>
              <a:rPr lang="ru-RU" dirty="0" smtClean="0"/>
              <a:t> </a:t>
            </a:r>
            <a:r>
              <a:rPr lang="ru-RU" dirty="0" err="1" smtClean="0"/>
              <a:t>удостоїла</a:t>
            </a:r>
            <a:r>
              <a:rPr lang="ru-RU" dirty="0" smtClean="0"/>
              <a:t> </a:t>
            </a:r>
            <a:r>
              <a:rPr lang="ru-RU" dirty="0" err="1" smtClean="0"/>
              <a:t>Марію</a:t>
            </a:r>
            <a:r>
              <a:rPr lang="ru-RU" dirty="0" smtClean="0"/>
              <a:t> </a:t>
            </a:r>
            <a:r>
              <a:rPr lang="ru-RU" dirty="0" err="1" smtClean="0"/>
              <a:t>звання</a:t>
            </a:r>
            <a:r>
              <a:rPr lang="ru-RU" dirty="0" smtClean="0"/>
              <a:t> </a:t>
            </a:r>
            <a:r>
              <a:rPr lang="ru-RU" dirty="0" err="1" smtClean="0"/>
              <a:t>почесного</a:t>
            </a:r>
            <a:r>
              <a:rPr lang="ru-RU" dirty="0" smtClean="0"/>
              <a:t> доктора </a:t>
            </a:r>
            <a:r>
              <a:rPr lang="ru-RU" dirty="0" err="1" smtClean="0"/>
              <a:t>технічних</a:t>
            </a:r>
            <a:r>
              <a:rPr lang="ru-RU" dirty="0" smtClean="0"/>
              <a:t> наук. </a:t>
            </a:r>
            <a:r>
              <a:rPr lang="ru-RU" dirty="0" err="1" smtClean="0"/>
              <a:t>Її</a:t>
            </a:r>
            <a:r>
              <a:rPr lang="ru-RU" dirty="0" smtClean="0"/>
              <a:t> </a:t>
            </a:r>
            <a:r>
              <a:rPr lang="ru-RU" dirty="0" err="1" smtClean="0"/>
              <a:t>ім'я</a:t>
            </a:r>
            <a:r>
              <a:rPr lang="ru-RU" dirty="0" smtClean="0"/>
              <a:t> </a:t>
            </a:r>
            <a:r>
              <a:rPr lang="ru-RU" dirty="0" err="1" smtClean="0"/>
              <a:t>увіковічено</a:t>
            </a:r>
            <a:r>
              <a:rPr lang="ru-RU" dirty="0" smtClean="0"/>
              <a:t> на </a:t>
            </a:r>
            <a:r>
              <a:rPr lang="ru-RU" dirty="0" err="1" smtClean="0"/>
              <a:t>почесній</a:t>
            </a:r>
            <a:r>
              <a:rPr lang="ru-RU" dirty="0" smtClean="0"/>
              <a:t> </a:t>
            </a:r>
            <a:r>
              <a:rPr lang="ru-RU" dirty="0" err="1" smtClean="0"/>
              <a:t>дошці</a:t>
            </a:r>
            <a:r>
              <a:rPr lang="ru-RU" dirty="0" smtClean="0"/>
              <a:t> </a:t>
            </a:r>
            <a:r>
              <a:rPr lang="ru-RU" dirty="0" err="1" smtClean="0"/>
              <a:t>докторів</a:t>
            </a:r>
            <a:r>
              <a:rPr lang="ru-RU" dirty="0" smtClean="0"/>
              <a:t> </a:t>
            </a:r>
            <a:r>
              <a:rPr lang="vi-VN" dirty="0" smtClean="0"/>
              <a:t>honoris causa </a:t>
            </a:r>
            <a:r>
              <a:rPr lang="ru-RU" dirty="0" err="1" smtClean="0"/>
              <a:t>Львівської</a:t>
            </a:r>
            <a:r>
              <a:rPr lang="ru-RU" dirty="0" smtClean="0"/>
              <a:t> </a:t>
            </a:r>
            <a:r>
              <a:rPr lang="ru-RU" dirty="0" err="1" smtClean="0"/>
              <a:t>політехніки</a:t>
            </a:r>
            <a:r>
              <a:rPr lang="ru-RU" dirty="0" smtClean="0"/>
              <a:t>. (</a:t>
            </a:r>
            <a:r>
              <a:rPr lang="ru-RU" dirty="0" err="1" smtClean="0"/>
              <a:t>Детальніше</a:t>
            </a:r>
            <a:r>
              <a:rPr lang="ru-RU" dirty="0" smtClean="0"/>
              <a:t> у </a:t>
            </a:r>
            <a:r>
              <a:rPr lang="ru-RU" dirty="0" err="1" smtClean="0"/>
              <a:t>статті</a:t>
            </a:r>
            <a:r>
              <a:rPr lang="ru-RU" dirty="0" smtClean="0"/>
              <a:t> </a:t>
            </a:r>
            <a:r>
              <a:rPr lang="ru-RU" dirty="0" err="1" smtClean="0"/>
              <a:t>Марія</a:t>
            </a:r>
            <a:r>
              <a:rPr lang="ru-RU" dirty="0" smtClean="0"/>
              <a:t> </a:t>
            </a:r>
            <a:r>
              <a:rPr lang="ru-RU" dirty="0" err="1" smtClean="0"/>
              <a:t>Склодовська-Кюрі</a:t>
            </a:r>
            <a:r>
              <a:rPr lang="ru-RU" dirty="0" smtClean="0"/>
              <a:t> </a:t>
            </a:r>
            <a:r>
              <a:rPr lang="ru-RU" dirty="0" err="1" smtClean="0"/>
              <a:t>у</a:t>
            </a:r>
            <a:r>
              <a:rPr lang="ru-RU" dirty="0" smtClean="0"/>
              <a:t> </a:t>
            </a:r>
            <a:r>
              <a:rPr lang="ru-RU" dirty="0" err="1" smtClean="0"/>
              <a:t>Львівській</a:t>
            </a:r>
            <a:r>
              <a:rPr lang="ru-RU" dirty="0" smtClean="0"/>
              <a:t> </a:t>
            </a:r>
            <a:r>
              <a:rPr lang="ru-RU" dirty="0" err="1" smtClean="0"/>
              <a:t>політехніці</a:t>
            </a:r>
            <a:r>
              <a:rPr lang="ru-RU" dirty="0" smtClean="0"/>
              <a:t>)З 1921 р. заклад </a:t>
            </a:r>
            <a:r>
              <a:rPr lang="ru-RU" dirty="0" err="1" smtClean="0"/>
              <a:t>називався</a:t>
            </a:r>
            <a:r>
              <a:rPr lang="ru-RU" dirty="0" smtClean="0"/>
              <a:t> «</a:t>
            </a:r>
            <a:r>
              <a:rPr lang="ru-RU" dirty="0" err="1" smtClean="0"/>
              <a:t>Львівською</a:t>
            </a:r>
            <a:r>
              <a:rPr lang="ru-RU" dirty="0" smtClean="0"/>
              <a:t> </a:t>
            </a:r>
            <a:r>
              <a:rPr lang="ru-RU" dirty="0" err="1" smtClean="0"/>
              <a:t>політехнікою</a:t>
            </a:r>
            <a:r>
              <a:rPr lang="ru-RU" dirty="0" smtClean="0"/>
              <a:t>», а </a:t>
            </a:r>
            <a:r>
              <a:rPr lang="ru-RU" dirty="0" err="1" smtClean="0"/>
              <a:t>з</a:t>
            </a:r>
            <a:r>
              <a:rPr lang="ru-RU" dirty="0" smtClean="0"/>
              <a:t> 1939 року — </a:t>
            </a:r>
            <a:r>
              <a:rPr lang="ru-RU" dirty="0" err="1" smtClean="0"/>
              <a:t>Львівським</a:t>
            </a:r>
            <a:r>
              <a:rPr lang="ru-RU" dirty="0" smtClean="0"/>
              <a:t> </a:t>
            </a:r>
            <a:r>
              <a:rPr lang="ru-RU" dirty="0" err="1" smtClean="0"/>
              <a:t>політехнічним</a:t>
            </a:r>
            <a:r>
              <a:rPr lang="ru-RU" dirty="0" smtClean="0"/>
              <a:t> </a:t>
            </a:r>
            <a:r>
              <a:rPr lang="ru-RU" dirty="0" err="1" smtClean="0"/>
              <a:t>інститутом.У</a:t>
            </a:r>
            <a:r>
              <a:rPr lang="ru-RU" dirty="0" smtClean="0"/>
              <a:t> </a:t>
            </a:r>
            <a:r>
              <a:rPr lang="ru-RU" dirty="0" err="1" smtClean="0"/>
              <a:t>червні</a:t>
            </a:r>
            <a:r>
              <a:rPr lang="ru-RU" dirty="0" smtClean="0"/>
              <a:t> 1993, за </a:t>
            </a:r>
            <a:r>
              <a:rPr lang="ru-RU" dirty="0" err="1" smtClean="0"/>
              <a:t>рік</a:t>
            </a:r>
            <a:r>
              <a:rPr lang="ru-RU" dirty="0" smtClean="0"/>
              <a:t> до </a:t>
            </a:r>
            <a:r>
              <a:rPr lang="ru-RU" dirty="0" err="1" smtClean="0"/>
              <a:t>святкування</a:t>
            </a:r>
            <a:r>
              <a:rPr lang="ru-RU" dirty="0" smtClean="0"/>
              <a:t> </a:t>
            </a:r>
            <a:r>
              <a:rPr lang="ru-RU" dirty="0" err="1" smtClean="0"/>
              <a:t>свого</a:t>
            </a:r>
            <a:r>
              <a:rPr lang="ru-RU" dirty="0" smtClean="0"/>
              <a:t> 150-річчя, </a:t>
            </a:r>
            <a:r>
              <a:rPr lang="ru-RU" dirty="0" err="1" smtClean="0"/>
              <a:t>Львівський</a:t>
            </a:r>
            <a:r>
              <a:rPr lang="ru-RU" dirty="0" smtClean="0"/>
              <a:t> політехнічний </a:t>
            </a:r>
            <a:r>
              <a:rPr lang="ru-RU" dirty="0" err="1" smtClean="0"/>
              <a:t>інститут</a:t>
            </a:r>
            <a:r>
              <a:rPr lang="ru-RU" dirty="0" smtClean="0"/>
              <a:t> </a:t>
            </a:r>
            <a:r>
              <a:rPr lang="ru-RU" dirty="0" err="1" smtClean="0"/>
              <a:t>отримав</a:t>
            </a:r>
            <a:r>
              <a:rPr lang="ru-RU" dirty="0" smtClean="0"/>
              <a:t> </a:t>
            </a:r>
            <a:r>
              <a:rPr lang="ru-RU" dirty="0" err="1" smtClean="0"/>
              <a:t>найвищий</a:t>
            </a:r>
            <a:r>
              <a:rPr lang="ru-RU" dirty="0" smtClean="0"/>
              <a:t> — </a:t>
            </a:r>
            <a:r>
              <a:rPr lang="ru-RU" dirty="0" err="1" smtClean="0"/>
              <a:t>четвертий</a:t>
            </a:r>
            <a:r>
              <a:rPr lang="ru-RU" dirty="0" smtClean="0"/>
              <a:t> — </a:t>
            </a:r>
            <a:r>
              <a:rPr lang="ru-RU" dirty="0" err="1" smtClean="0"/>
              <a:t>рівень</a:t>
            </a:r>
            <a:r>
              <a:rPr lang="ru-RU" dirty="0" smtClean="0"/>
              <a:t> </a:t>
            </a:r>
            <a:r>
              <a:rPr lang="ru-RU" dirty="0" err="1" smtClean="0"/>
              <a:t>акредитації</a:t>
            </a:r>
            <a:r>
              <a:rPr lang="ru-RU" dirty="0" smtClean="0"/>
              <a:t>, статус </a:t>
            </a:r>
            <a:r>
              <a:rPr lang="ru-RU" dirty="0" err="1" smtClean="0"/>
              <a:t>університету</a:t>
            </a:r>
            <a:r>
              <a:rPr lang="ru-RU" dirty="0" smtClean="0"/>
              <a:t> </a:t>
            </a:r>
            <a:r>
              <a:rPr lang="ru-RU" dirty="0" err="1" smtClean="0"/>
              <a:t>і</a:t>
            </a:r>
            <a:r>
              <a:rPr lang="ru-RU" dirty="0" smtClean="0"/>
              <a:t> </a:t>
            </a:r>
            <a:r>
              <a:rPr lang="ru-RU" dirty="0" err="1" smtClean="0"/>
              <a:t>назву</a:t>
            </a:r>
            <a:r>
              <a:rPr lang="ru-RU" dirty="0" smtClean="0"/>
              <a:t> </a:t>
            </a:r>
            <a:r>
              <a:rPr lang="ru-RU" dirty="0" err="1" smtClean="0"/>
              <a:t>Державний</a:t>
            </a:r>
            <a:r>
              <a:rPr lang="ru-RU" dirty="0" smtClean="0"/>
              <a:t> </a:t>
            </a:r>
            <a:r>
              <a:rPr lang="ru-RU" dirty="0" err="1" smtClean="0"/>
              <a:t>університет</a:t>
            </a:r>
            <a:r>
              <a:rPr lang="ru-RU" dirty="0" smtClean="0"/>
              <a:t> «</a:t>
            </a:r>
            <a:r>
              <a:rPr lang="ru-RU" dirty="0" err="1" smtClean="0"/>
              <a:t>Львівська</a:t>
            </a:r>
            <a:r>
              <a:rPr lang="ru-RU" dirty="0" smtClean="0"/>
              <a:t> </a:t>
            </a:r>
            <a:r>
              <a:rPr lang="ru-RU" dirty="0" err="1" smtClean="0"/>
              <a:t>політехніка</a:t>
            </a:r>
            <a:r>
              <a:rPr lang="ru-RU" dirty="0" smtClean="0"/>
              <a:t>». У 2000 </a:t>
            </a:r>
            <a:r>
              <a:rPr lang="ru-RU" dirty="0" err="1" smtClean="0"/>
              <a:t>році</a:t>
            </a:r>
            <a:r>
              <a:rPr lang="ru-RU" dirty="0" smtClean="0"/>
              <a:t> </a:t>
            </a:r>
            <a:r>
              <a:rPr lang="ru-RU" dirty="0" err="1" smtClean="0"/>
              <a:t>Політехніка</a:t>
            </a:r>
            <a:r>
              <a:rPr lang="ru-RU" dirty="0" smtClean="0"/>
              <a:t> </a:t>
            </a:r>
            <a:r>
              <a:rPr lang="ru-RU" dirty="0" err="1" smtClean="0"/>
              <a:t>отримала</a:t>
            </a:r>
            <a:r>
              <a:rPr lang="ru-RU" dirty="0" smtClean="0"/>
              <a:t> статус </a:t>
            </a:r>
            <a:r>
              <a:rPr lang="ru-RU" dirty="0" err="1" smtClean="0"/>
              <a:t>національного</a:t>
            </a:r>
            <a:r>
              <a:rPr lang="ru-RU" dirty="0" smtClean="0"/>
              <a:t> університету.8 </a:t>
            </a:r>
            <a:r>
              <a:rPr lang="ru-RU" dirty="0" err="1" smtClean="0"/>
              <a:t>липня</a:t>
            </a:r>
            <a:r>
              <a:rPr lang="ru-RU" dirty="0" smtClean="0"/>
              <a:t> 2009 року </a:t>
            </a:r>
            <a:r>
              <a:rPr lang="ru-RU" dirty="0" err="1" smtClean="0"/>
              <a:t>Кабінет</a:t>
            </a:r>
            <a:r>
              <a:rPr lang="ru-RU" dirty="0" smtClean="0"/>
              <a:t> </a:t>
            </a:r>
            <a:r>
              <a:rPr lang="ru-RU" dirty="0" err="1" smtClean="0"/>
              <a:t>Міністрів</a:t>
            </a:r>
            <a:r>
              <a:rPr lang="ru-RU" dirty="0" smtClean="0"/>
              <a:t> </a:t>
            </a:r>
            <a:r>
              <a:rPr lang="ru-RU" dirty="0" err="1" smtClean="0"/>
              <a:t>України</a:t>
            </a:r>
            <a:r>
              <a:rPr lang="ru-RU" dirty="0" smtClean="0"/>
              <a:t> на </a:t>
            </a:r>
            <a:r>
              <a:rPr lang="ru-RU" dirty="0" err="1" smtClean="0"/>
              <a:t>своєму</a:t>
            </a:r>
            <a:r>
              <a:rPr lang="ru-RU" dirty="0" smtClean="0"/>
              <a:t> </a:t>
            </a:r>
            <a:r>
              <a:rPr lang="ru-RU" dirty="0" err="1" smtClean="0"/>
              <a:t>засіданні</a:t>
            </a:r>
            <a:r>
              <a:rPr lang="ru-RU" dirty="0" smtClean="0"/>
              <a:t> </a:t>
            </a:r>
            <a:r>
              <a:rPr lang="ru-RU" dirty="0" err="1" smtClean="0"/>
              <a:t>надав</a:t>
            </a:r>
            <a:r>
              <a:rPr lang="ru-RU" dirty="0" smtClean="0"/>
              <a:t> </a:t>
            </a:r>
            <a:r>
              <a:rPr lang="ru-RU" dirty="0" err="1" smtClean="0"/>
              <a:t>Національному</a:t>
            </a:r>
            <a:r>
              <a:rPr lang="ru-RU" dirty="0" smtClean="0"/>
              <a:t> </a:t>
            </a:r>
            <a:r>
              <a:rPr lang="ru-RU" dirty="0" err="1" smtClean="0"/>
              <a:t>університету</a:t>
            </a:r>
            <a:r>
              <a:rPr lang="ru-RU" dirty="0" smtClean="0"/>
              <a:t> «</a:t>
            </a:r>
            <a:r>
              <a:rPr lang="ru-RU" dirty="0" err="1" smtClean="0"/>
              <a:t>Львівська</a:t>
            </a:r>
            <a:r>
              <a:rPr lang="ru-RU" dirty="0" smtClean="0"/>
              <a:t> </a:t>
            </a:r>
            <a:r>
              <a:rPr lang="ru-RU" dirty="0" err="1" smtClean="0"/>
              <a:t>політехніка</a:t>
            </a:r>
            <a:r>
              <a:rPr lang="ru-RU" dirty="0" smtClean="0"/>
              <a:t>» статус самоуправного </a:t>
            </a:r>
            <a:r>
              <a:rPr lang="ru-RU" dirty="0" err="1" smtClean="0"/>
              <a:t>дослідницького</a:t>
            </a:r>
            <a:r>
              <a:rPr lang="ru-RU" dirty="0" smtClean="0"/>
              <a:t> </a:t>
            </a:r>
            <a:r>
              <a:rPr lang="ru-RU" dirty="0" err="1" smtClean="0"/>
              <a:t>національного</a:t>
            </a:r>
            <a:r>
              <a:rPr lang="ru-RU" dirty="0" smtClean="0"/>
              <a:t> </a:t>
            </a:r>
            <a:r>
              <a:rPr lang="ru-RU" dirty="0" err="1" smtClean="0"/>
              <a:t>вищого</a:t>
            </a:r>
            <a:r>
              <a:rPr lang="ru-RU" dirty="0" smtClean="0"/>
              <a:t> </a:t>
            </a:r>
            <a:r>
              <a:rPr lang="ru-RU" dirty="0" err="1" smtClean="0"/>
              <a:t>навчального</a:t>
            </a:r>
            <a:r>
              <a:rPr lang="ru-RU" dirty="0" smtClean="0"/>
              <a:t> закладу.</a:t>
            </a:r>
            <a:endParaRPr lang="ru-RU" dirty="0"/>
          </a:p>
        </p:txBody>
      </p:sp>
      <p:pic>
        <p:nvPicPr>
          <p:cNvPr id="4" name="Рисунок 3" descr="Lviv_Polytechnic.png"/>
          <p:cNvPicPr>
            <a:picLocks noChangeAspect="1"/>
          </p:cNvPicPr>
          <p:nvPr/>
        </p:nvPicPr>
        <p:blipFill>
          <a:blip r:embed="rId2"/>
          <a:stretch>
            <a:fillRect/>
          </a:stretch>
        </p:blipFill>
        <p:spPr>
          <a:xfrm>
            <a:off x="5143504" y="1357298"/>
            <a:ext cx="4000496" cy="471490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Polytechnic_Lwow_20091.JPG"/>
          <p:cNvPicPr>
            <a:picLocks noGrp="1" noChangeAspect="1"/>
          </p:cNvPicPr>
          <p:nvPr>
            <p:ph idx="1"/>
          </p:nvPr>
        </p:nvPicPr>
        <p:blipFill>
          <a:blip r:embed="rId2"/>
          <a:stretch>
            <a:fillRect/>
          </a:stretch>
        </p:blipFill>
        <p:spPr>
          <a:xfrm>
            <a:off x="500034" y="642918"/>
            <a:ext cx="8072494" cy="5000660"/>
          </a:xfrm>
          <a:prstGeom prst="rect">
            <a:avLst/>
          </a:prstGeom>
          <a:ln>
            <a:noFill/>
          </a:ln>
          <a:effectLst>
            <a:softEdge rad="112500"/>
          </a:effectLst>
        </p:spPr>
      </p:pic>
      <p:sp>
        <p:nvSpPr>
          <p:cNvPr id="5" name="Прямоугольник 4"/>
          <p:cNvSpPr/>
          <p:nvPr/>
        </p:nvSpPr>
        <p:spPr>
          <a:xfrm>
            <a:off x="2357422" y="5857892"/>
            <a:ext cx="4572000" cy="646331"/>
          </a:xfrm>
          <a:prstGeom prst="rect">
            <a:avLst/>
          </a:prstGeom>
        </p:spPr>
        <p:txBody>
          <a:bodyPr>
            <a:spAutoFit/>
          </a:bodyPr>
          <a:lstStyle/>
          <a:p>
            <a:pPr algn="ctr"/>
            <a:r>
              <a:rPr lang="ru-RU" dirty="0" err="1" smtClean="0"/>
              <a:t>Національний</a:t>
            </a:r>
            <a:r>
              <a:rPr lang="ru-RU" dirty="0" smtClean="0"/>
              <a:t> </a:t>
            </a:r>
            <a:r>
              <a:rPr lang="ru-RU" dirty="0" err="1" smtClean="0"/>
              <a:t>університет</a:t>
            </a:r>
            <a:r>
              <a:rPr lang="ru-RU" dirty="0" smtClean="0"/>
              <a:t> "</a:t>
            </a:r>
            <a:r>
              <a:rPr lang="ru-RU" dirty="0" err="1" smtClean="0"/>
              <a:t>Львівська</a:t>
            </a:r>
            <a:r>
              <a:rPr lang="ru-RU" dirty="0" smtClean="0"/>
              <a:t> </a:t>
            </a:r>
            <a:r>
              <a:rPr lang="ru-RU" dirty="0" err="1" smtClean="0"/>
              <a:t>політехніка</a:t>
            </a:r>
            <a:r>
              <a:rPr lang="ru-RU" dirty="0" smtClean="0"/>
              <a:t>"</a:t>
            </a: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57166"/>
            <a:ext cx="5429256" cy="857256"/>
          </a:xfrm>
        </p:spPr>
        <p:txBody>
          <a:bodyPr>
            <a:normAutofit/>
          </a:bodyPr>
          <a:lstStyle/>
          <a:p>
            <a:pPr algn="ctr"/>
            <a:r>
              <a:rPr lang="ru-RU" sz="2800" dirty="0" smtClean="0"/>
              <a:t>Де отримати вищу освіту?</a:t>
            </a:r>
            <a:endParaRPr lang="ru-RU" sz="2800" dirty="0"/>
          </a:p>
        </p:txBody>
      </p:sp>
      <p:sp>
        <p:nvSpPr>
          <p:cNvPr id="3" name="Содержимое 2"/>
          <p:cNvSpPr>
            <a:spLocks noGrp="1"/>
          </p:cNvSpPr>
          <p:nvPr>
            <p:ph idx="1"/>
          </p:nvPr>
        </p:nvSpPr>
        <p:spPr>
          <a:xfrm>
            <a:off x="457200" y="1214422"/>
            <a:ext cx="8229600" cy="5360114"/>
          </a:xfrm>
        </p:spPr>
        <p:txBody>
          <a:bodyPr>
            <a:normAutofit fontScale="85000" lnSpcReduction="10000"/>
          </a:bodyPr>
          <a:lstStyle/>
          <a:p>
            <a:pPr algn="ctr"/>
            <a:r>
              <a:rPr lang="ru-RU" dirty="0" smtClean="0"/>
              <a:t>На сьогодні в Україні налічується 920 вищих навчальних закладів, серед них 350 університетів і академій. Абітурієнт може подавати документи відразу в декілька вищих навчальних закладів, однак навчаються частіше в одному інституті. Тому у кожної молодої людини, на різних стадіях пошуків обов'язково виникає питання: який навчальний заклад для нього найбільш підходить?Згідно з даними опитувань, старшокласники починають замислюватися над вибором вузу і спеціальності приблизно за два роки до закінчення школи. Сьогодні серед всіх аргументів на користь майбутньої професії на перше місце виходить перспектива подальшого успішного працевлаштування. Більшість абітурієнтів вибирають вуз самостійно, проте і батьки істотно впливають на це.</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85728"/>
            <a:ext cx="5357818" cy="1071554"/>
          </a:xfrm>
        </p:spPr>
        <p:txBody>
          <a:bodyPr>
            <a:normAutofit/>
          </a:bodyPr>
          <a:lstStyle/>
          <a:p>
            <a:r>
              <a:rPr lang="ru-RU" sz="2800" dirty="0" err="1" smtClean="0"/>
              <a:t>Національний</a:t>
            </a:r>
            <a:r>
              <a:rPr lang="ru-RU" sz="2800" dirty="0" smtClean="0"/>
              <a:t> </a:t>
            </a:r>
            <a:r>
              <a:rPr lang="ru-RU" sz="2800" dirty="0" err="1" smtClean="0"/>
              <a:t>авіаційний</a:t>
            </a:r>
            <a:r>
              <a:rPr lang="ru-RU" sz="2800" dirty="0" smtClean="0"/>
              <a:t> </a:t>
            </a:r>
            <a:r>
              <a:rPr lang="ru-RU" sz="2800" dirty="0" err="1" smtClean="0"/>
              <a:t>університет</a:t>
            </a:r>
            <a:endParaRPr lang="ru-RU" sz="2800" dirty="0"/>
          </a:p>
        </p:txBody>
      </p:sp>
      <p:sp>
        <p:nvSpPr>
          <p:cNvPr id="3" name="Содержимое 2"/>
          <p:cNvSpPr>
            <a:spLocks noGrp="1"/>
          </p:cNvSpPr>
          <p:nvPr>
            <p:ph idx="1"/>
          </p:nvPr>
        </p:nvSpPr>
        <p:spPr>
          <a:xfrm>
            <a:off x="0" y="1285860"/>
            <a:ext cx="4929190" cy="5572140"/>
          </a:xfrm>
        </p:spPr>
        <p:txBody>
          <a:bodyPr>
            <a:noAutofit/>
          </a:bodyPr>
          <a:lstStyle/>
          <a:p>
            <a:r>
              <a:rPr lang="ru-RU" sz="1600" dirty="0" err="1" smtClean="0"/>
              <a:t>Національний</a:t>
            </a:r>
            <a:r>
              <a:rPr lang="ru-RU" sz="1600" dirty="0" smtClean="0"/>
              <a:t> </a:t>
            </a:r>
            <a:r>
              <a:rPr lang="ru-RU" sz="1600" dirty="0" err="1" smtClean="0"/>
              <a:t>авіаційний</a:t>
            </a:r>
            <a:r>
              <a:rPr lang="ru-RU" sz="1600" dirty="0" smtClean="0"/>
              <a:t> </a:t>
            </a:r>
            <a:r>
              <a:rPr lang="ru-RU" sz="1600" dirty="0" err="1" smtClean="0"/>
              <a:t>університет</a:t>
            </a:r>
            <a:r>
              <a:rPr lang="ru-RU" sz="1600" dirty="0" smtClean="0"/>
              <a:t> — </a:t>
            </a:r>
            <a:r>
              <a:rPr lang="ru-RU" sz="1600" dirty="0" err="1" smtClean="0"/>
              <a:t>авіаційний</a:t>
            </a:r>
            <a:r>
              <a:rPr lang="ru-RU" sz="1600" dirty="0" smtClean="0"/>
              <a:t> </a:t>
            </a:r>
            <a:r>
              <a:rPr lang="ru-RU" sz="1600" dirty="0" err="1" smtClean="0"/>
              <a:t>вищий</a:t>
            </a:r>
            <a:r>
              <a:rPr lang="ru-RU" sz="1600" dirty="0" smtClean="0"/>
              <a:t> </a:t>
            </a:r>
            <a:r>
              <a:rPr lang="ru-RU" sz="1600" dirty="0" err="1" smtClean="0"/>
              <a:t>навчальний</a:t>
            </a:r>
            <a:r>
              <a:rPr lang="ru-RU" sz="1600" dirty="0" smtClean="0"/>
              <a:t> заклад в </a:t>
            </a:r>
            <a:r>
              <a:rPr lang="ru-RU" sz="1600" dirty="0" err="1" smtClean="0"/>
              <a:t>Києві</a:t>
            </a:r>
            <a:r>
              <a:rPr lang="ru-RU" sz="1600" dirty="0" smtClean="0"/>
              <a:t>. </a:t>
            </a:r>
            <a:r>
              <a:rPr lang="ru-RU" sz="1600" dirty="0" err="1" smtClean="0"/>
              <a:t>Від</a:t>
            </a:r>
            <a:r>
              <a:rPr lang="ru-RU" sz="1600" dirty="0" smtClean="0"/>
              <a:t> 2010 р. </a:t>
            </a:r>
            <a:r>
              <a:rPr lang="ru-RU" sz="1600" dirty="0" err="1" smtClean="0"/>
              <a:t>самоврядний</a:t>
            </a:r>
            <a:r>
              <a:rPr lang="ru-RU" sz="1600" dirty="0" smtClean="0"/>
              <a:t> (</a:t>
            </a:r>
            <a:r>
              <a:rPr lang="ru-RU" sz="1600" dirty="0" err="1" smtClean="0"/>
              <a:t>автономний</a:t>
            </a:r>
            <a:r>
              <a:rPr lang="ru-RU" sz="1600" dirty="0" smtClean="0"/>
              <a:t>) </a:t>
            </a:r>
            <a:r>
              <a:rPr lang="ru-RU" sz="1600" dirty="0" err="1" smtClean="0"/>
              <a:t>дослідницький</a:t>
            </a:r>
            <a:r>
              <a:rPr lang="ru-RU" sz="1600" dirty="0" smtClean="0"/>
              <a:t> </a:t>
            </a:r>
            <a:r>
              <a:rPr lang="ru-RU" sz="1600" dirty="0" err="1" smtClean="0"/>
              <a:t>національний</a:t>
            </a:r>
            <a:r>
              <a:rPr lang="ru-RU" sz="1600" dirty="0" smtClean="0"/>
              <a:t> </a:t>
            </a:r>
            <a:r>
              <a:rPr lang="ru-RU" sz="1600" dirty="0" err="1" smtClean="0"/>
              <a:t>університет</a:t>
            </a:r>
            <a:r>
              <a:rPr lang="ru-RU" sz="1600" dirty="0" smtClean="0"/>
              <a:t>[2]. В НАУ </a:t>
            </a:r>
            <a:r>
              <a:rPr lang="ru-RU" sz="1600" dirty="0" err="1" smtClean="0"/>
              <a:t>навчається</a:t>
            </a:r>
            <a:r>
              <a:rPr lang="ru-RU" sz="1600" dirty="0" smtClean="0"/>
              <a:t> </a:t>
            </a:r>
            <a:r>
              <a:rPr lang="ru-RU" sz="1600" dirty="0" err="1" smtClean="0"/>
              <a:t>понад</a:t>
            </a:r>
            <a:r>
              <a:rPr lang="ru-RU" sz="1600" dirty="0" smtClean="0"/>
              <a:t> 50 </a:t>
            </a:r>
            <a:r>
              <a:rPr lang="ru-RU" sz="1600" dirty="0" err="1" smtClean="0"/>
              <a:t>тисяч</a:t>
            </a:r>
            <a:r>
              <a:rPr lang="ru-RU" sz="1600" dirty="0" smtClean="0"/>
              <a:t> </a:t>
            </a:r>
            <a:r>
              <a:rPr lang="ru-RU" sz="1600" dirty="0" err="1" smtClean="0"/>
              <a:t>студентів</a:t>
            </a:r>
            <a:r>
              <a:rPr lang="ru-RU" sz="1600" dirty="0" smtClean="0"/>
              <a:t> </a:t>
            </a:r>
            <a:r>
              <a:rPr lang="ru-RU" sz="1600" dirty="0" err="1" smtClean="0"/>
              <a:t>із</a:t>
            </a:r>
            <a:r>
              <a:rPr lang="ru-RU" sz="1600" dirty="0" smtClean="0"/>
              <a:t> 49 </a:t>
            </a:r>
            <a:r>
              <a:rPr lang="ru-RU" sz="1600" dirty="0" err="1" smtClean="0"/>
              <a:t>країн</a:t>
            </a:r>
            <a:r>
              <a:rPr lang="ru-RU" sz="1600" dirty="0" smtClean="0"/>
              <a:t> </a:t>
            </a:r>
            <a:r>
              <a:rPr lang="ru-RU" sz="1600" dirty="0" err="1" smtClean="0"/>
              <a:t>світу</a:t>
            </a:r>
            <a:r>
              <a:rPr lang="ru-RU" sz="1600" dirty="0" smtClean="0"/>
              <a:t>. </a:t>
            </a:r>
            <a:r>
              <a:rPr lang="ru-RU" sz="1600" dirty="0" err="1" smtClean="0"/>
              <a:t>Потужні</a:t>
            </a:r>
            <a:r>
              <a:rPr lang="ru-RU" sz="1600" dirty="0" smtClean="0"/>
              <a:t> </a:t>
            </a:r>
            <a:r>
              <a:rPr lang="ru-RU" sz="1600" dirty="0" err="1" smtClean="0"/>
              <a:t>науково-педагогічні</a:t>
            </a:r>
            <a:r>
              <a:rPr lang="ru-RU" sz="1600" dirty="0" smtClean="0"/>
              <a:t> </a:t>
            </a:r>
            <a:r>
              <a:rPr lang="ru-RU" sz="1600" dirty="0" err="1" smtClean="0"/>
              <a:t>школи</a:t>
            </a:r>
            <a:r>
              <a:rPr lang="ru-RU" sz="1600" dirty="0" smtClean="0"/>
              <a:t> </a:t>
            </a:r>
            <a:r>
              <a:rPr lang="ru-RU" sz="1600" dirty="0" err="1" smtClean="0"/>
              <a:t>дають</a:t>
            </a:r>
            <a:r>
              <a:rPr lang="ru-RU" sz="1600" dirty="0" smtClean="0"/>
              <a:t> </a:t>
            </a:r>
            <a:r>
              <a:rPr lang="ru-RU" sz="1600" dirty="0" err="1" smtClean="0"/>
              <a:t>можливість</a:t>
            </a:r>
            <a:r>
              <a:rPr lang="ru-RU" sz="1600" dirty="0" smtClean="0"/>
              <a:t> </a:t>
            </a:r>
            <a:r>
              <a:rPr lang="ru-RU" sz="1600" dirty="0" err="1" smtClean="0"/>
              <a:t>готувати</a:t>
            </a:r>
            <a:r>
              <a:rPr lang="ru-RU" sz="1600" dirty="0" smtClean="0"/>
              <a:t> не </a:t>
            </a:r>
            <a:r>
              <a:rPr lang="ru-RU" sz="1600" dirty="0" err="1" smtClean="0"/>
              <a:t>лише</a:t>
            </a:r>
            <a:r>
              <a:rPr lang="ru-RU" sz="1600" dirty="0" smtClean="0"/>
              <a:t> </a:t>
            </a:r>
            <a:r>
              <a:rPr lang="ru-RU" sz="1600" dirty="0" err="1" smtClean="0"/>
              <a:t>фахівців</a:t>
            </a:r>
            <a:r>
              <a:rPr lang="ru-RU" sz="1600" dirty="0" smtClean="0"/>
              <a:t> </a:t>
            </a:r>
            <a:r>
              <a:rPr lang="ru-RU" sz="1600" dirty="0" err="1" smtClean="0"/>
              <a:t>інженерного</a:t>
            </a:r>
            <a:r>
              <a:rPr lang="ru-RU" sz="1600" dirty="0" smtClean="0"/>
              <a:t> </a:t>
            </a:r>
            <a:r>
              <a:rPr lang="ru-RU" sz="1600" dirty="0" err="1" smtClean="0"/>
              <a:t>профілю</a:t>
            </a:r>
            <a:r>
              <a:rPr lang="ru-RU" sz="1600" dirty="0" smtClean="0"/>
              <a:t>, </a:t>
            </a:r>
            <a:r>
              <a:rPr lang="ru-RU" sz="1600" dirty="0" err="1" smtClean="0"/>
              <a:t>але</a:t>
            </a:r>
            <a:r>
              <a:rPr lang="ru-RU" sz="1600" dirty="0" smtClean="0"/>
              <a:t> </a:t>
            </a:r>
            <a:r>
              <a:rPr lang="ru-RU" sz="1600" dirty="0" err="1" smtClean="0"/>
              <a:t>й</a:t>
            </a:r>
            <a:r>
              <a:rPr lang="ru-RU" sz="1600" dirty="0" smtClean="0"/>
              <a:t> </a:t>
            </a:r>
            <a:r>
              <a:rPr lang="ru-RU" sz="1600" dirty="0" err="1" smtClean="0"/>
              <a:t>економістів</a:t>
            </a:r>
            <a:r>
              <a:rPr lang="ru-RU" sz="1600" dirty="0" smtClean="0"/>
              <a:t>, </a:t>
            </a:r>
            <a:r>
              <a:rPr lang="ru-RU" sz="1600" dirty="0" err="1" smtClean="0"/>
              <a:t>юристів</a:t>
            </a:r>
            <a:r>
              <a:rPr lang="ru-RU" sz="1600" dirty="0" smtClean="0"/>
              <a:t>, </a:t>
            </a:r>
            <a:r>
              <a:rPr lang="ru-RU" sz="1600" dirty="0" err="1" smtClean="0"/>
              <a:t>екологів</a:t>
            </a:r>
            <a:r>
              <a:rPr lang="ru-RU" sz="1600" dirty="0" smtClean="0"/>
              <a:t>, </a:t>
            </a:r>
            <a:r>
              <a:rPr lang="ru-RU" sz="1600" dirty="0" err="1" smtClean="0"/>
              <a:t>перекладачів</a:t>
            </a:r>
            <a:r>
              <a:rPr lang="ru-RU" sz="1600" dirty="0" smtClean="0"/>
              <a:t>, </a:t>
            </a:r>
            <a:r>
              <a:rPr lang="ru-RU" sz="1600" dirty="0" err="1" smtClean="0"/>
              <a:t>психологів</a:t>
            </a:r>
            <a:r>
              <a:rPr lang="ru-RU" sz="1600" dirty="0" smtClean="0"/>
              <a:t>, </a:t>
            </a:r>
            <a:r>
              <a:rPr lang="ru-RU" sz="1600" dirty="0" err="1" smtClean="0"/>
              <a:t>соціологів</a:t>
            </a:r>
            <a:r>
              <a:rPr lang="ru-RU" sz="1600" dirty="0" smtClean="0"/>
              <a:t> </a:t>
            </a:r>
            <a:r>
              <a:rPr lang="ru-RU" sz="1600" dirty="0" err="1" smtClean="0"/>
              <a:t>тощо</a:t>
            </a:r>
            <a:r>
              <a:rPr lang="ru-RU" sz="1600" dirty="0" smtClean="0"/>
              <a:t>. </a:t>
            </a:r>
            <a:r>
              <a:rPr lang="ru-RU" sz="1600" dirty="0" err="1" smtClean="0"/>
              <a:t>Навчальний</a:t>
            </a:r>
            <a:r>
              <a:rPr lang="ru-RU" sz="1600" dirty="0" smtClean="0"/>
              <a:t> </a:t>
            </a:r>
            <a:r>
              <a:rPr lang="ru-RU" sz="1600" dirty="0" err="1" smtClean="0"/>
              <a:t>процес</a:t>
            </a:r>
            <a:r>
              <a:rPr lang="ru-RU" sz="1600" dirty="0" smtClean="0"/>
              <a:t> </a:t>
            </a:r>
            <a:r>
              <a:rPr lang="ru-RU" sz="1600" dirty="0" err="1" smtClean="0"/>
              <a:t>забезпечує</a:t>
            </a:r>
            <a:r>
              <a:rPr lang="ru-RU" sz="1600" dirty="0" smtClean="0"/>
              <a:t> </a:t>
            </a:r>
            <a:r>
              <a:rPr lang="ru-RU" sz="1600" dirty="0" err="1" smtClean="0"/>
              <a:t>висококваліфікований</a:t>
            </a:r>
            <a:r>
              <a:rPr lang="ru-RU" sz="1600" dirty="0" smtClean="0"/>
              <a:t> </a:t>
            </a:r>
            <a:r>
              <a:rPr lang="ru-RU" sz="1600" dirty="0" err="1" smtClean="0"/>
              <a:t>науково-педагогічний</a:t>
            </a:r>
            <a:r>
              <a:rPr lang="ru-RU" sz="1600" dirty="0" smtClean="0"/>
              <a:t> </a:t>
            </a:r>
            <a:r>
              <a:rPr lang="ru-RU" sz="1600" dirty="0" err="1" smtClean="0"/>
              <a:t>колектив</a:t>
            </a:r>
            <a:r>
              <a:rPr lang="ru-RU" sz="1600" dirty="0" smtClean="0"/>
              <a:t>, у </a:t>
            </a:r>
            <a:r>
              <a:rPr lang="ru-RU" sz="1600" dirty="0" err="1" smtClean="0"/>
              <a:t>складі</a:t>
            </a:r>
            <a:r>
              <a:rPr lang="ru-RU" sz="1600" dirty="0" smtClean="0"/>
              <a:t> </a:t>
            </a:r>
            <a:r>
              <a:rPr lang="ru-RU" sz="1600" dirty="0" err="1" smtClean="0"/>
              <a:t>якого</a:t>
            </a:r>
            <a:r>
              <a:rPr lang="ru-RU" sz="1600" dirty="0" smtClean="0"/>
              <a:t> 15 </a:t>
            </a:r>
            <a:r>
              <a:rPr lang="ru-RU" sz="1600" dirty="0" err="1" smtClean="0"/>
              <a:t>академіків</a:t>
            </a:r>
            <a:r>
              <a:rPr lang="ru-RU" sz="1600" dirty="0" smtClean="0"/>
              <a:t> та </a:t>
            </a:r>
            <a:r>
              <a:rPr lang="ru-RU" sz="1600" dirty="0" err="1" smtClean="0"/>
              <a:t>членів-кореспондентів</a:t>
            </a:r>
            <a:r>
              <a:rPr lang="ru-RU" sz="1600" dirty="0" smtClean="0"/>
              <a:t> НАН </a:t>
            </a:r>
            <a:r>
              <a:rPr lang="ru-RU" sz="1600" dirty="0" err="1" smtClean="0"/>
              <a:t>України</a:t>
            </a:r>
            <a:r>
              <a:rPr lang="ru-RU" sz="1600" dirty="0" smtClean="0"/>
              <a:t>, 270 </a:t>
            </a:r>
            <a:r>
              <a:rPr lang="ru-RU" sz="1600" dirty="0" err="1" smtClean="0"/>
              <a:t>докторів</a:t>
            </a:r>
            <a:r>
              <a:rPr lang="ru-RU" sz="1600" dirty="0" smtClean="0"/>
              <a:t> наук, </a:t>
            </a:r>
            <a:r>
              <a:rPr lang="ru-RU" sz="1600" dirty="0" err="1" smtClean="0"/>
              <a:t>професорів</a:t>
            </a:r>
            <a:r>
              <a:rPr lang="ru-RU" sz="1600" dirty="0" smtClean="0"/>
              <a:t> </a:t>
            </a:r>
            <a:r>
              <a:rPr lang="ru-RU" sz="1600" dirty="0" err="1" smtClean="0"/>
              <a:t>і</a:t>
            </a:r>
            <a:r>
              <a:rPr lang="ru-RU" sz="1600" dirty="0" smtClean="0"/>
              <a:t> </a:t>
            </a:r>
            <a:r>
              <a:rPr lang="ru-RU" sz="1600" dirty="0" err="1" smtClean="0"/>
              <a:t>понад</a:t>
            </a:r>
            <a:r>
              <a:rPr lang="ru-RU" sz="1600" dirty="0" smtClean="0"/>
              <a:t> 900 </a:t>
            </a:r>
            <a:r>
              <a:rPr lang="ru-RU" sz="1600" dirty="0" err="1" smtClean="0"/>
              <a:t>кандидатів</a:t>
            </a:r>
            <a:r>
              <a:rPr lang="ru-RU" sz="1600" dirty="0" smtClean="0"/>
              <a:t> наук, </a:t>
            </a:r>
            <a:r>
              <a:rPr lang="ru-RU" sz="1600" dirty="0" err="1" smtClean="0"/>
              <a:t>доцентів</a:t>
            </a:r>
            <a:r>
              <a:rPr lang="ru-RU" sz="1600" dirty="0" smtClean="0"/>
              <a:t>. До </a:t>
            </a:r>
            <a:r>
              <a:rPr lang="ru-RU" sz="1600" dirty="0" err="1" smtClean="0"/>
              <a:t>навчального</a:t>
            </a:r>
            <a:r>
              <a:rPr lang="ru-RU" sz="1600" dirty="0" smtClean="0"/>
              <a:t> </a:t>
            </a:r>
            <a:r>
              <a:rPr lang="ru-RU" sz="1600" dirty="0" err="1" smtClean="0"/>
              <a:t>процесу</a:t>
            </a:r>
            <a:r>
              <a:rPr lang="ru-RU" sz="1600" dirty="0" smtClean="0"/>
              <a:t> </a:t>
            </a:r>
            <a:r>
              <a:rPr lang="ru-RU" sz="1600" dirty="0" err="1" smtClean="0"/>
              <a:t>залучаються</a:t>
            </a:r>
            <a:r>
              <a:rPr lang="ru-RU" sz="1600" dirty="0" smtClean="0"/>
              <a:t> </a:t>
            </a:r>
            <a:r>
              <a:rPr lang="ru-RU" sz="1600" dirty="0" err="1" smtClean="0"/>
              <a:t>провідні</a:t>
            </a:r>
            <a:r>
              <a:rPr lang="ru-RU" sz="1600" dirty="0" smtClean="0"/>
              <a:t> </a:t>
            </a:r>
            <a:r>
              <a:rPr lang="ru-RU" sz="1600" dirty="0" err="1" smtClean="0"/>
              <a:t>спеціалісти</a:t>
            </a:r>
            <a:r>
              <a:rPr lang="ru-RU" sz="1600" dirty="0" smtClean="0"/>
              <a:t> </a:t>
            </a:r>
            <a:r>
              <a:rPr lang="ru-RU" sz="1600" dirty="0" err="1" smtClean="0"/>
              <a:t>авіакомпаній</a:t>
            </a:r>
            <a:r>
              <a:rPr lang="ru-RU" sz="1600" dirty="0" smtClean="0"/>
              <a:t> </a:t>
            </a:r>
            <a:r>
              <a:rPr lang="ru-RU" sz="1600" dirty="0" err="1" smtClean="0"/>
              <a:t>і</a:t>
            </a:r>
            <a:r>
              <a:rPr lang="ru-RU" sz="1600" dirty="0" smtClean="0"/>
              <a:t> </a:t>
            </a:r>
            <a:r>
              <a:rPr lang="ru-RU" sz="1600" dirty="0" err="1" smtClean="0"/>
              <a:t>промислових</a:t>
            </a:r>
            <a:r>
              <a:rPr lang="ru-RU" sz="1600" dirty="0" smtClean="0"/>
              <a:t> </a:t>
            </a:r>
            <a:r>
              <a:rPr lang="ru-RU" sz="1600" dirty="0" err="1" smtClean="0"/>
              <a:t>підприємств</a:t>
            </a:r>
            <a:r>
              <a:rPr lang="ru-RU" sz="1600" dirty="0" smtClean="0"/>
              <a:t>. </a:t>
            </a:r>
            <a:r>
              <a:rPr lang="ru-RU" sz="1600" dirty="0" err="1" smtClean="0"/>
              <a:t>Серед</a:t>
            </a:r>
            <a:r>
              <a:rPr lang="ru-RU" sz="1600" dirty="0" smtClean="0"/>
              <a:t> </a:t>
            </a:r>
            <a:r>
              <a:rPr lang="ru-RU" sz="1600" dirty="0" err="1" smtClean="0"/>
              <a:t>викладачів</a:t>
            </a:r>
            <a:r>
              <a:rPr lang="ru-RU" sz="1600" dirty="0" smtClean="0"/>
              <a:t> — 80 лауреат </a:t>
            </a:r>
            <a:r>
              <a:rPr lang="ru-RU" sz="1600" dirty="0" err="1" smtClean="0"/>
              <a:t>Державної</a:t>
            </a:r>
            <a:r>
              <a:rPr lang="ru-RU" sz="1600" dirty="0" smtClean="0"/>
              <a:t> </a:t>
            </a:r>
            <a:r>
              <a:rPr lang="ru-RU" sz="1600" dirty="0" err="1" smtClean="0"/>
              <a:t>премії</a:t>
            </a:r>
            <a:r>
              <a:rPr lang="ru-RU" sz="1600" dirty="0" smtClean="0"/>
              <a:t> та </a:t>
            </a:r>
            <a:r>
              <a:rPr lang="ru-RU" sz="1600" dirty="0" err="1" smtClean="0"/>
              <a:t>заслужених</a:t>
            </a:r>
            <a:r>
              <a:rPr lang="ru-RU" sz="1600" dirty="0" smtClean="0"/>
              <a:t> </a:t>
            </a:r>
            <a:r>
              <a:rPr lang="ru-RU" sz="1600" dirty="0" err="1" smtClean="0"/>
              <a:t>діячів</a:t>
            </a:r>
            <a:r>
              <a:rPr lang="ru-RU" sz="1600" dirty="0" smtClean="0"/>
              <a:t> науки </a:t>
            </a:r>
            <a:r>
              <a:rPr lang="ru-RU" sz="1600" dirty="0" err="1" smtClean="0"/>
              <a:t>і</a:t>
            </a:r>
            <a:r>
              <a:rPr lang="ru-RU" sz="1600" dirty="0" smtClean="0"/>
              <a:t> </a:t>
            </a:r>
            <a:r>
              <a:rPr lang="ru-RU" sz="1600" dirty="0" err="1" smtClean="0"/>
              <a:t>техніки</a:t>
            </a:r>
            <a:r>
              <a:rPr lang="ru-RU" sz="1600" dirty="0" smtClean="0"/>
              <a:t>. Ректор — Кулик </a:t>
            </a:r>
            <a:r>
              <a:rPr lang="ru-RU" sz="1600" dirty="0" err="1" smtClean="0"/>
              <a:t>Микола</a:t>
            </a:r>
            <a:r>
              <a:rPr lang="ru-RU" sz="1600" dirty="0" smtClean="0"/>
              <a:t> </a:t>
            </a:r>
            <a:r>
              <a:rPr lang="ru-RU" sz="1600" dirty="0" err="1" smtClean="0"/>
              <a:t>Сергійович</a:t>
            </a:r>
            <a:r>
              <a:rPr lang="ru-RU" sz="1600" dirty="0" smtClean="0"/>
              <a:t>.</a:t>
            </a:r>
            <a:endParaRPr lang="ru-RU" sz="1600" dirty="0"/>
          </a:p>
        </p:txBody>
      </p:sp>
      <p:pic>
        <p:nvPicPr>
          <p:cNvPr id="4" name="Рисунок 3" descr="images.jpeg"/>
          <p:cNvPicPr>
            <a:picLocks noChangeAspect="1"/>
          </p:cNvPicPr>
          <p:nvPr/>
        </p:nvPicPr>
        <p:blipFill>
          <a:blip r:embed="rId2"/>
          <a:stretch>
            <a:fillRect/>
          </a:stretch>
        </p:blipFill>
        <p:spPr>
          <a:xfrm>
            <a:off x="5000627" y="1428736"/>
            <a:ext cx="4143373" cy="442915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Nau-gol.JPG"/>
          <p:cNvPicPr>
            <a:picLocks noGrp="1" noChangeAspect="1"/>
          </p:cNvPicPr>
          <p:nvPr>
            <p:ph idx="1"/>
          </p:nvPr>
        </p:nvPicPr>
        <p:blipFill>
          <a:blip r:embed="rId2"/>
          <a:stretch>
            <a:fillRect/>
          </a:stretch>
        </p:blipFill>
        <p:spPr>
          <a:xfrm>
            <a:off x="285720" y="642918"/>
            <a:ext cx="8572560" cy="5143536"/>
          </a:xfrm>
          <a:prstGeom prst="rect">
            <a:avLst/>
          </a:prstGeom>
          <a:ln>
            <a:noFill/>
          </a:ln>
          <a:effectLst>
            <a:softEdge rad="112500"/>
          </a:effectLst>
        </p:spPr>
      </p:pic>
      <p:sp>
        <p:nvSpPr>
          <p:cNvPr id="5" name="Прямоугольник 4"/>
          <p:cNvSpPr/>
          <p:nvPr/>
        </p:nvSpPr>
        <p:spPr>
          <a:xfrm>
            <a:off x="2428860" y="6000768"/>
            <a:ext cx="4318811" cy="369332"/>
          </a:xfrm>
          <a:prstGeom prst="rect">
            <a:avLst/>
          </a:prstGeom>
        </p:spPr>
        <p:txBody>
          <a:bodyPr wrap="none">
            <a:spAutoFit/>
          </a:bodyPr>
          <a:lstStyle/>
          <a:p>
            <a:pPr algn="ctr"/>
            <a:r>
              <a:rPr lang="ru-RU" dirty="0" err="1" smtClean="0"/>
              <a:t>Національний</a:t>
            </a:r>
            <a:r>
              <a:rPr lang="ru-RU" dirty="0" smtClean="0"/>
              <a:t> </a:t>
            </a:r>
            <a:r>
              <a:rPr lang="ru-RU" dirty="0" err="1" smtClean="0"/>
              <a:t>авіаційний</a:t>
            </a:r>
            <a:r>
              <a:rPr lang="ru-RU" dirty="0" smtClean="0"/>
              <a:t> </a:t>
            </a:r>
            <a:r>
              <a:rPr lang="ru-RU" dirty="0" err="1" smtClean="0"/>
              <a:t>університет</a:t>
            </a:r>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71480"/>
            <a:ext cx="8229600" cy="1066800"/>
          </a:xfrm>
        </p:spPr>
        <p:txBody>
          <a:bodyPr>
            <a:normAutofit fontScale="90000"/>
          </a:bodyPr>
          <a:lstStyle/>
          <a:p>
            <a:pPr algn="ctr"/>
            <a:r>
              <a:rPr lang="ru-RU" dirty="0" smtClean="0"/>
              <a:t>Топ-10: </a:t>
            </a:r>
            <a:r>
              <a:rPr lang="ru-RU" dirty="0" err="1" smtClean="0"/>
              <a:t>класичні</a:t>
            </a:r>
            <a:r>
              <a:rPr lang="ru-RU" dirty="0" smtClean="0"/>
              <a:t> </a:t>
            </a:r>
            <a:r>
              <a:rPr lang="ru-RU" dirty="0" err="1" smtClean="0"/>
              <a:t>університети</a:t>
            </a:r>
            <a:r>
              <a:rPr lang="ru-RU" dirty="0" smtClean="0"/>
              <a:t/>
            </a:r>
            <a:br>
              <a:rPr lang="ru-RU" dirty="0" smtClean="0"/>
            </a:br>
            <a:endParaRPr lang="ru-RU" dirty="0"/>
          </a:p>
        </p:txBody>
      </p:sp>
      <p:sp>
        <p:nvSpPr>
          <p:cNvPr id="3" name="Содержимое 2"/>
          <p:cNvSpPr>
            <a:spLocks noGrp="1"/>
          </p:cNvSpPr>
          <p:nvPr>
            <p:ph idx="1"/>
          </p:nvPr>
        </p:nvSpPr>
        <p:spPr>
          <a:xfrm>
            <a:off x="457200" y="1357298"/>
            <a:ext cx="8229600" cy="5500702"/>
          </a:xfrm>
        </p:spPr>
        <p:txBody>
          <a:bodyPr>
            <a:normAutofit fontScale="85000" lnSpcReduction="20000"/>
          </a:bodyPr>
          <a:lstStyle/>
          <a:p>
            <a:r>
              <a:rPr lang="ru-RU" dirty="0" smtClean="0"/>
              <a:t> 1. </a:t>
            </a:r>
            <a:r>
              <a:rPr lang="ru-RU" dirty="0" err="1" smtClean="0"/>
              <a:t>Київський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Шевченка</a:t>
            </a:r>
            <a:r>
              <a:rPr lang="ru-RU" dirty="0" smtClean="0"/>
              <a:t>;</a:t>
            </a:r>
          </a:p>
          <a:p>
            <a:r>
              <a:rPr lang="ru-RU" dirty="0" smtClean="0"/>
              <a:t> 2. </a:t>
            </a:r>
            <a:r>
              <a:rPr lang="ru-RU" dirty="0" err="1" smtClean="0"/>
              <a:t>Харківський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Каразіна</a:t>
            </a:r>
            <a:r>
              <a:rPr lang="ru-RU" dirty="0" smtClean="0"/>
              <a:t>;</a:t>
            </a:r>
          </a:p>
          <a:p>
            <a:r>
              <a:rPr lang="ru-RU" dirty="0" smtClean="0"/>
              <a:t> 3. </a:t>
            </a:r>
            <a:r>
              <a:rPr lang="ru-RU" dirty="0" err="1" smtClean="0"/>
              <a:t>Сумський</a:t>
            </a:r>
            <a:r>
              <a:rPr lang="ru-RU" dirty="0" smtClean="0"/>
              <a:t> </a:t>
            </a:r>
            <a:r>
              <a:rPr lang="ru-RU" dirty="0" err="1" smtClean="0"/>
              <a:t>державний</a:t>
            </a:r>
            <a:r>
              <a:rPr lang="ru-RU" dirty="0" smtClean="0"/>
              <a:t> </a:t>
            </a:r>
            <a:r>
              <a:rPr lang="ru-RU" dirty="0" err="1" smtClean="0"/>
              <a:t>університет</a:t>
            </a:r>
            <a:r>
              <a:rPr lang="ru-RU" dirty="0" smtClean="0"/>
              <a:t>;</a:t>
            </a:r>
          </a:p>
          <a:p>
            <a:r>
              <a:rPr lang="ru-RU" dirty="0" smtClean="0"/>
              <a:t> 4. </a:t>
            </a:r>
            <a:r>
              <a:rPr lang="ru-RU" dirty="0" err="1" smtClean="0"/>
              <a:t>Одеський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ім</a:t>
            </a:r>
            <a:r>
              <a:rPr lang="ru-RU" dirty="0" smtClean="0"/>
              <a:t>. Мечникова;</a:t>
            </a:r>
          </a:p>
          <a:p>
            <a:r>
              <a:rPr lang="ru-RU" dirty="0" smtClean="0"/>
              <a:t> 5. </a:t>
            </a:r>
            <a:r>
              <a:rPr lang="ru-RU" dirty="0" err="1" smtClean="0"/>
              <a:t>Національний</a:t>
            </a:r>
            <a:r>
              <a:rPr lang="ru-RU" dirty="0" smtClean="0"/>
              <a:t> </a:t>
            </a:r>
            <a:r>
              <a:rPr lang="ru-RU" dirty="0" err="1" smtClean="0"/>
              <a:t>університет</a:t>
            </a:r>
            <a:r>
              <a:rPr lang="ru-RU" dirty="0" smtClean="0"/>
              <a:t> "</a:t>
            </a:r>
            <a:r>
              <a:rPr lang="ru-RU" dirty="0" err="1" smtClean="0"/>
              <a:t>Острозька</a:t>
            </a:r>
            <a:r>
              <a:rPr lang="ru-RU" dirty="0" smtClean="0"/>
              <a:t> </a:t>
            </a:r>
            <a:r>
              <a:rPr lang="ru-RU" dirty="0" err="1" smtClean="0"/>
              <a:t>академія</a:t>
            </a:r>
            <a:r>
              <a:rPr lang="ru-RU" dirty="0" smtClean="0"/>
              <a:t>";</a:t>
            </a:r>
          </a:p>
          <a:p>
            <a:r>
              <a:rPr lang="ru-RU" dirty="0" smtClean="0"/>
              <a:t> 6. </a:t>
            </a:r>
            <a:r>
              <a:rPr lang="ru-RU" dirty="0" err="1" smtClean="0"/>
              <a:t>Львівський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ім</a:t>
            </a:r>
            <a:r>
              <a:rPr lang="ru-RU" dirty="0" smtClean="0"/>
              <a:t>. Франка;</a:t>
            </a:r>
          </a:p>
          <a:p>
            <a:r>
              <a:rPr lang="ru-RU" dirty="0" smtClean="0"/>
              <a:t> 7. </a:t>
            </a:r>
            <a:r>
              <a:rPr lang="ru-RU" dirty="0" err="1" smtClean="0"/>
              <a:t>Дніпропетровський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ім</a:t>
            </a:r>
            <a:r>
              <a:rPr lang="ru-RU" dirty="0" smtClean="0"/>
              <a:t>. Гончара;</a:t>
            </a:r>
          </a:p>
          <a:p>
            <a:r>
              <a:rPr lang="ru-RU" dirty="0" smtClean="0"/>
              <a:t> 8. </a:t>
            </a:r>
            <a:r>
              <a:rPr lang="ru-RU" dirty="0" err="1" smtClean="0"/>
              <a:t>Донецький</a:t>
            </a:r>
            <a:r>
              <a:rPr lang="ru-RU" dirty="0" smtClean="0"/>
              <a:t> </a:t>
            </a:r>
            <a:r>
              <a:rPr lang="ru-RU" dirty="0" err="1" smtClean="0"/>
              <a:t>національний</a:t>
            </a:r>
            <a:r>
              <a:rPr lang="ru-RU" dirty="0" smtClean="0"/>
              <a:t> </a:t>
            </a:r>
            <a:r>
              <a:rPr lang="ru-RU" dirty="0" err="1" smtClean="0"/>
              <a:t>університет</a:t>
            </a:r>
            <a:r>
              <a:rPr lang="ru-RU" dirty="0" smtClean="0"/>
              <a:t>;</a:t>
            </a:r>
          </a:p>
          <a:p>
            <a:r>
              <a:rPr lang="ru-RU" dirty="0" smtClean="0"/>
              <a:t> 9. </a:t>
            </a:r>
            <a:r>
              <a:rPr lang="ru-RU" dirty="0" err="1" smtClean="0"/>
              <a:t>Таврійський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Вернадського</a:t>
            </a:r>
            <a:r>
              <a:rPr lang="ru-RU" dirty="0" smtClean="0"/>
              <a:t>;</a:t>
            </a:r>
          </a:p>
          <a:p>
            <a:r>
              <a:rPr lang="ru-RU" dirty="0" smtClean="0"/>
              <a:t> 10. </a:t>
            </a:r>
            <a:r>
              <a:rPr lang="ru-RU" dirty="0" err="1" smtClean="0"/>
              <a:t>Східноукраїнський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ім</a:t>
            </a:r>
            <a:r>
              <a:rPr lang="ru-RU" dirty="0" smtClean="0"/>
              <a:t>. Даля.</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642918"/>
            <a:ext cx="8229600" cy="1066800"/>
          </a:xfrm>
        </p:spPr>
        <p:txBody>
          <a:bodyPr/>
          <a:lstStyle/>
          <a:p>
            <a:r>
              <a:rPr lang="ru-RU" dirty="0" smtClean="0"/>
              <a:t>Топ-10: </a:t>
            </a:r>
            <a:r>
              <a:rPr lang="ru-RU" dirty="0" err="1" smtClean="0"/>
              <a:t>технічних</a:t>
            </a:r>
            <a:r>
              <a:rPr lang="ru-RU" dirty="0" smtClean="0"/>
              <a:t> </a:t>
            </a:r>
            <a:r>
              <a:rPr lang="ru-RU" dirty="0" err="1" smtClean="0"/>
              <a:t>університетів</a:t>
            </a:r>
            <a:endParaRPr lang="ru-RU" dirty="0"/>
          </a:p>
        </p:txBody>
      </p:sp>
      <p:sp>
        <p:nvSpPr>
          <p:cNvPr id="3" name="Содержимое 2"/>
          <p:cNvSpPr>
            <a:spLocks noGrp="1"/>
          </p:cNvSpPr>
          <p:nvPr>
            <p:ph idx="1"/>
          </p:nvPr>
        </p:nvSpPr>
        <p:spPr>
          <a:xfrm>
            <a:off x="457200" y="1714488"/>
            <a:ext cx="8229600" cy="5143512"/>
          </a:xfrm>
        </p:spPr>
        <p:txBody>
          <a:bodyPr>
            <a:normAutofit fontScale="85000" lnSpcReduction="20000"/>
          </a:bodyPr>
          <a:lstStyle/>
          <a:p>
            <a:r>
              <a:rPr lang="ru-RU" dirty="0" smtClean="0"/>
              <a:t>1. </a:t>
            </a:r>
            <a:r>
              <a:rPr lang="ru-RU" dirty="0" err="1" smtClean="0"/>
              <a:t>Харківський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радіоелектроніки</a:t>
            </a:r>
            <a:r>
              <a:rPr lang="ru-RU" dirty="0" smtClean="0"/>
              <a:t>;</a:t>
            </a:r>
          </a:p>
          <a:p>
            <a:r>
              <a:rPr lang="ru-RU" dirty="0" smtClean="0"/>
              <a:t> 2. </a:t>
            </a:r>
            <a:r>
              <a:rPr lang="ru-RU" dirty="0" err="1" smtClean="0"/>
              <a:t>Національний</a:t>
            </a:r>
            <a:r>
              <a:rPr lang="ru-RU" dirty="0" smtClean="0"/>
              <a:t> </a:t>
            </a:r>
            <a:r>
              <a:rPr lang="ru-RU" dirty="0" err="1" smtClean="0"/>
              <a:t>аерокосмічний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Жуковського</a:t>
            </a:r>
            <a:r>
              <a:rPr lang="ru-RU" dirty="0" smtClean="0"/>
              <a:t> "</a:t>
            </a:r>
            <a:r>
              <a:rPr lang="ru-RU" dirty="0" err="1" smtClean="0"/>
              <a:t>Харківський</a:t>
            </a:r>
            <a:r>
              <a:rPr lang="ru-RU" dirty="0" smtClean="0"/>
              <a:t> </a:t>
            </a:r>
            <a:r>
              <a:rPr lang="ru-RU" dirty="0" err="1" smtClean="0"/>
              <a:t>авіаційний</a:t>
            </a:r>
            <a:r>
              <a:rPr lang="ru-RU" dirty="0" smtClean="0"/>
              <a:t> </a:t>
            </a:r>
            <a:r>
              <a:rPr lang="ru-RU" dirty="0" err="1" smtClean="0"/>
              <a:t>інститут</a:t>
            </a:r>
            <a:r>
              <a:rPr lang="ru-RU" dirty="0" smtClean="0"/>
              <a:t>";</a:t>
            </a:r>
          </a:p>
          <a:p>
            <a:r>
              <a:rPr lang="ru-RU" dirty="0" smtClean="0"/>
              <a:t> 3. </a:t>
            </a:r>
            <a:r>
              <a:rPr lang="ru-RU" dirty="0" err="1" smtClean="0"/>
              <a:t>Національний</a:t>
            </a:r>
            <a:r>
              <a:rPr lang="ru-RU" dirty="0" smtClean="0"/>
              <a:t> </a:t>
            </a:r>
            <a:r>
              <a:rPr lang="ru-RU" dirty="0" err="1" smtClean="0"/>
              <a:t>технічний</a:t>
            </a:r>
            <a:r>
              <a:rPr lang="ru-RU" dirty="0" smtClean="0"/>
              <a:t> </a:t>
            </a:r>
            <a:r>
              <a:rPr lang="ru-RU" dirty="0" err="1" smtClean="0"/>
              <a:t>університет</a:t>
            </a:r>
            <a:r>
              <a:rPr lang="ru-RU" dirty="0" smtClean="0"/>
              <a:t> "</a:t>
            </a:r>
            <a:r>
              <a:rPr lang="ru-RU" dirty="0" err="1" smtClean="0"/>
              <a:t>Харківський</a:t>
            </a:r>
            <a:r>
              <a:rPr lang="ru-RU" dirty="0" smtClean="0"/>
              <a:t> політехнічний </a:t>
            </a:r>
            <a:r>
              <a:rPr lang="ru-RU" dirty="0" err="1" smtClean="0"/>
              <a:t>інститут</a:t>
            </a:r>
            <a:r>
              <a:rPr lang="ru-RU" dirty="0" smtClean="0"/>
              <a:t>";</a:t>
            </a:r>
          </a:p>
          <a:p>
            <a:r>
              <a:rPr lang="ru-RU" dirty="0" smtClean="0"/>
              <a:t> 4. </a:t>
            </a:r>
            <a:r>
              <a:rPr lang="ru-RU" dirty="0" err="1" smtClean="0"/>
              <a:t>Національний</a:t>
            </a:r>
            <a:r>
              <a:rPr lang="ru-RU" dirty="0" smtClean="0"/>
              <a:t> </a:t>
            </a:r>
            <a:r>
              <a:rPr lang="ru-RU" dirty="0" err="1" smtClean="0"/>
              <a:t>технічний</a:t>
            </a:r>
            <a:r>
              <a:rPr lang="ru-RU" dirty="0" smtClean="0"/>
              <a:t> </a:t>
            </a:r>
            <a:r>
              <a:rPr lang="ru-RU" dirty="0" err="1" smtClean="0"/>
              <a:t>університет</a:t>
            </a:r>
            <a:r>
              <a:rPr lang="ru-RU" dirty="0" smtClean="0"/>
              <a:t> </a:t>
            </a:r>
            <a:r>
              <a:rPr lang="ru-RU" dirty="0" err="1" smtClean="0"/>
              <a:t>України</a:t>
            </a:r>
            <a:r>
              <a:rPr lang="ru-RU" dirty="0" smtClean="0"/>
              <a:t> "</a:t>
            </a:r>
            <a:r>
              <a:rPr lang="ru-RU" dirty="0" err="1" smtClean="0"/>
              <a:t>Київський</a:t>
            </a:r>
            <a:r>
              <a:rPr lang="ru-RU" dirty="0" smtClean="0"/>
              <a:t> політехнічний </a:t>
            </a:r>
            <a:r>
              <a:rPr lang="ru-RU" dirty="0" err="1" smtClean="0"/>
              <a:t>інститут</a:t>
            </a:r>
            <a:r>
              <a:rPr lang="ru-RU" dirty="0" smtClean="0"/>
              <a:t>";</a:t>
            </a:r>
          </a:p>
          <a:p>
            <a:r>
              <a:rPr lang="ru-RU" dirty="0" smtClean="0"/>
              <a:t> 5. </a:t>
            </a:r>
            <a:r>
              <a:rPr lang="ru-RU" dirty="0" err="1" smtClean="0"/>
              <a:t>Вінницький</a:t>
            </a:r>
            <a:r>
              <a:rPr lang="ru-RU" dirty="0" smtClean="0"/>
              <a:t> </a:t>
            </a:r>
            <a:r>
              <a:rPr lang="ru-RU" dirty="0" err="1" smtClean="0"/>
              <a:t>національний</a:t>
            </a:r>
            <a:r>
              <a:rPr lang="ru-RU" dirty="0" smtClean="0"/>
              <a:t> </a:t>
            </a:r>
            <a:r>
              <a:rPr lang="ru-RU" dirty="0" err="1" smtClean="0"/>
              <a:t>технічний</a:t>
            </a:r>
            <a:r>
              <a:rPr lang="ru-RU" dirty="0" smtClean="0"/>
              <a:t> </a:t>
            </a:r>
            <a:r>
              <a:rPr lang="ru-RU" dirty="0" err="1" smtClean="0"/>
              <a:t>університет</a:t>
            </a:r>
            <a:r>
              <a:rPr lang="ru-RU" dirty="0" smtClean="0"/>
              <a:t>;</a:t>
            </a:r>
          </a:p>
          <a:p>
            <a:r>
              <a:rPr lang="ru-RU" dirty="0" smtClean="0"/>
              <a:t> 6. </a:t>
            </a:r>
            <a:r>
              <a:rPr lang="ru-RU" dirty="0" err="1" smtClean="0"/>
              <a:t>Національна</a:t>
            </a:r>
            <a:r>
              <a:rPr lang="ru-RU" dirty="0" smtClean="0"/>
              <a:t> </a:t>
            </a:r>
            <a:r>
              <a:rPr lang="ru-RU" dirty="0" err="1" smtClean="0"/>
              <a:t>металургійна</a:t>
            </a:r>
            <a:r>
              <a:rPr lang="ru-RU" dirty="0" smtClean="0"/>
              <a:t> </a:t>
            </a:r>
            <a:r>
              <a:rPr lang="ru-RU" dirty="0" err="1" smtClean="0"/>
              <a:t>академія</a:t>
            </a:r>
            <a:r>
              <a:rPr lang="ru-RU" dirty="0" smtClean="0"/>
              <a:t> </a:t>
            </a:r>
            <a:r>
              <a:rPr lang="ru-RU" dirty="0" err="1" smtClean="0"/>
              <a:t>України</a:t>
            </a:r>
            <a:r>
              <a:rPr lang="ru-RU" dirty="0" smtClean="0"/>
              <a:t>;</a:t>
            </a:r>
          </a:p>
          <a:p>
            <a:r>
              <a:rPr lang="ru-RU" dirty="0" smtClean="0"/>
              <a:t> 7. </a:t>
            </a:r>
            <a:r>
              <a:rPr lang="ru-RU" dirty="0" err="1" smtClean="0"/>
              <a:t>Полтавський</a:t>
            </a:r>
            <a:r>
              <a:rPr lang="ru-RU" dirty="0" smtClean="0"/>
              <a:t> </a:t>
            </a:r>
            <a:r>
              <a:rPr lang="ru-RU" dirty="0" err="1" smtClean="0"/>
              <a:t>національний</a:t>
            </a:r>
            <a:r>
              <a:rPr lang="ru-RU" dirty="0" smtClean="0"/>
              <a:t> </a:t>
            </a:r>
            <a:r>
              <a:rPr lang="ru-RU" dirty="0" err="1" smtClean="0"/>
              <a:t>технічний</a:t>
            </a:r>
            <a:r>
              <a:rPr lang="ru-RU" dirty="0" smtClean="0"/>
              <a:t> </a:t>
            </a:r>
            <a:r>
              <a:rPr lang="ru-RU" dirty="0" err="1" smtClean="0"/>
              <a:t>університет</a:t>
            </a:r>
            <a:r>
              <a:rPr lang="ru-RU" dirty="0" smtClean="0"/>
              <a:t> </a:t>
            </a:r>
            <a:r>
              <a:rPr lang="ru-RU" dirty="0" err="1" smtClean="0"/>
              <a:t>ім</a:t>
            </a:r>
            <a:r>
              <a:rPr lang="ru-RU" dirty="0" smtClean="0"/>
              <a:t>. Кондратюка;</a:t>
            </a:r>
          </a:p>
          <a:p>
            <a:r>
              <a:rPr lang="ru-RU" dirty="0" smtClean="0"/>
              <a:t> 8. </a:t>
            </a:r>
            <a:r>
              <a:rPr lang="ru-RU" dirty="0" err="1" smtClean="0"/>
              <a:t>Національний</a:t>
            </a:r>
            <a:r>
              <a:rPr lang="ru-RU" dirty="0" smtClean="0"/>
              <a:t> </a:t>
            </a:r>
            <a:r>
              <a:rPr lang="ru-RU" dirty="0" err="1" smtClean="0"/>
              <a:t>гірничий</a:t>
            </a:r>
            <a:r>
              <a:rPr lang="ru-RU" dirty="0" smtClean="0"/>
              <a:t> </a:t>
            </a:r>
            <a:r>
              <a:rPr lang="ru-RU" dirty="0" err="1" smtClean="0"/>
              <a:t>університет</a:t>
            </a:r>
            <a:r>
              <a:rPr lang="ru-RU" dirty="0" smtClean="0"/>
              <a:t>;</a:t>
            </a:r>
          </a:p>
          <a:p>
            <a:r>
              <a:rPr lang="ru-RU" dirty="0" smtClean="0"/>
              <a:t> 9. </a:t>
            </a:r>
            <a:r>
              <a:rPr lang="ru-RU" dirty="0" err="1" smtClean="0"/>
              <a:t>Донецький</a:t>
            </a:r>
            <a:r>
              <a:rPr lang="ru-RU" dirty="0" smtClean="0"/>
              <a:t> </a:t>
            </a:r>
            <a:r>
              <a:rPr lang="ru-RU" dirty="0" err="1" smtClean="0"/>
              <a:t>національний</a:t>
            </a:r>
            <a:r>
              <a:rPr lang="ru-RU" dirty="0" smtClean="0"/>
              <a:t> </a:t>
            </a:r>
            <a:r>
              <a:rPr lang="ru-RU" dirty="0" err="1" smtClean="0"/>
              <a:t>технічний</a:t>
            </a:r>
            <a:r>
              <a:rPr lang="ru-RU" dirty="0" smtClean="0"/>
              <a:t> </a:t>
            </a:r>
            <a:r>
              <a:rPr lang="ru-RU" dirty="0" err="1" smtClean="0"/>
              <a:t>університет</a:t>
            </a:r>
            <a:r>
              <a:rPr lang="ru-RU" dirty="0" smtClean="0"/>
              <a:t>;</a:t>
            </a:r>
          </a:p>
          <a:p>
            <a:r>
              <a:rPr lang="ru-RU" dirty="0" smtClean="0"/>
              <a:t> 10. </a:t>
            </a:r>
            <a:r>
              <a:rPr lang="ru-RU" dirty="0" err="1" smtClean="0"/>
              <a:t>Національний</a:t>
            </a:r>
            <a:r>
              <a:rPr lang="ru-RU" dirty="0" smtClean="0"/>
              <a:t> </a:t>
            </a:r>
            <a:r>
              <a:rPr lang="ru-RU" dirty="0" err="1" smtClean="0"/>
              <a:t>університет</a:t>
            </a:r>
            <a:r>
              <a:rPr lang="ru-RU" dirty="0" smtClean="0"/>
              <a:t> "</a:t>
            </a:r>
            <a:r>
              <a:rPr lang="ru-RU" dirty="0" err="1" smtClean="0"/>
              <a:t>Львівська</a:t>
            </a:r>
            <a:r>
              <a:rPr lang="ru-RU" dirty="0" smtClean="0"/>
              <a:t> </a:t>
            </a:r>
            <a:r>
              <a:rPr lang="ru-RU" dirty="0" err="1" smtClean="0"/>
              <a:t>політехніка</a:t>
            </a:r>
            <a:r>
              <a:rPr lang="ru-RU" dirty="0" smtClean="0"/>
              <a:t>".</a:t>
            </a:r>
            <a:endParaRPr lang="ru-R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1066800"/>
          </a:xfrm>
        </p:spPr>
        <p:txBody>
          <a:bodyPr>
            <a:normAutofit fontScale="90000"/>
          </a:bodyPr>
          <a:lstStyle/>
          <a:p>
            <a:pPr algn="ctr"/>
            <a:r>
              <a:rPr lang="ru-RU" dirty="0" smtClean="0"/>
              <a:t>Топ-10: </a:t>
            </a:r>
            <a:r>
              <a:rPr lang="ru-RU" dirty="0" err="1" smtClean="0"/>
              <a:t>технології</a:t>
            </a:r>
            <a:r>
              <a:rPr lang="ru-RU" dirty="0" smtClean="0"/>
              <a:t>, </a:t>
            </a:r>
            <a:r>
              <a:rPr lang="ru-RU" dirty="0" err="1" smtClean="0"/>
              <a:t>будівництво</a:t>
            </a:r>
            <a:r>
              <a:rPr lang="ru-RU" dirty="0" smtClean="0"/>
              <a:t> </a:t>
            </a:r>
            <a:r>
              <a:rPr lang="ru-RU" dirty="0" err="1" smtClean="0"/>
              <a:t>і</a:t>
            </a:r>
            <a:r>
              <a:rPr lang="ru-RU" dirty="0" smtClean="0"/>
              <a:t> транспорт</a:t>
            </a:r>
            <a:endParaRPr lang="ru-RU" dirty="0"/>
          </a:p>
        </p:txBody>
      </p:sp>
      <p:sp>
        <p:nvSpPr>
          <p:cNvPr id="3" name="Содержимое 2"/>
          <p:cNvSpPr>
            <a:spLocks noGrp="1"/>
          </p:cNvSpPr>
          <p:nvPr>
            <p:ph idx="1"/>
          </p:nvPr>
        </p:nvSpPr>
        <p:spPr>
          <a:xfrm>
            <a:off x="457200" y="1928802"/>
            <a:ext cx="8229600" cy="4929198"/>
          </a:xfrm>
        </p:spPr>
        <p:txBody>
          <a:bodyPr>
            <a:normAutofit fontScale="85000" lnSpcReduction="20000"/>
          </a:bodyPr>
          <a:lstStyle/>
          <a:p>
            <a:r>
              <a:rPr lang="ru-RU" dirty="0" smtClean="0"/>
              <a:t> 1. </a:t>
            </a:r>
            <a:r>
              <a:rPr lang="ru-RU" dirty="0" err="1" smtClean="0"/>
              <a:t>Національний</a:t>
            </a:r>
            <a:r>
              <a:rPr lang="ru-RU" dirty="0" smtClean="0"/>
              <a:t> </a:t>
            </a:r>
            <a:r>
              <a:rPr lang="ru-RU" dirty="0" err="1" smtClean="0"/>
              <a:t>авіаційний</a:t>
            </a:r>
            <a:r>
              <a:rPr lang="ru-RU" dirty="0" smtClean="0"/>
              <a:t> </a:t>
            </a:r>
            <a:r>
              <a:rPr lang="ru-RU" dirty="0" err="1" smtClean="0"/>
              <a:t>університет</a:t>
            </a:r>
            <a:r>
              <a:rPr lang="ru-RU" dirty="0" smtClean="0"/>
              <a:t>;</a:t>
            </a:r>
          </a:p>
          <a:p>
            <a:r>
              <a:rPr lang="ru-RU" dirty="0" smtClean="0"/>
              <a:t> 2. </a:t>
            </a:r>
            <a:r>
              <a:rPr lang="ru-RU" dirty="0" err="1" smtClean="0"/>
              <a:t>Дніпропетровський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залізничного</a:t>
            </a:r>
            <a:r>
              <a:rPr lang="ru-RU" dirty="0" smtClean="0"/>
              <a:t> транспорту </a:t>
            </a:r>
            <a:r>
              <a:rPr lang="ru-RU" dirty="0" err="1" smtClean="0"/>
              <a:t>ім</a:t>
            </a:r>
            <a:r>
              <a:rPr lang="ru-RU" dirty="0" smtClean="0"/>
              <a:t>. </a:t>
            </a:r>
            <a:r>
              <a:rPr lang="ru-RU" dirty="0" err="1" smtClean="0"/>
              <a:t>Лазаряна</a:t>
            </a:r>
            <a:r>
              <a:rPr lang="ru-RU" dirty="0" smtClean="0"/>
              <a:t>;</a:t>
            </a:r>
          </a:p>
          <a:p>
            <a:r>
              <a:rPr lang="ru-RU" dirty="0" smtClean="0"/>
              <a:t> 3. </a:t>
            </a:r>
            <a:r>
              <a:rPr lang="ru-RU" dirty="0" err="1" smtClean="0"/>
              <a:t>Одеська</a:t>
            </a:r>
            <a:r>
              <a:rPr lang="ru-RU" dirty="0" smtClean="0"/>
              <a:t> </a:t>
            </a:r>
            <a:r>
              <a:rPr lang="ru-RU" dirty="0" err="1" smtClean="0"/>
              <a:t>державна</a:t>
            </a:r>
            <a:r>
              <a:rPr lang="ru-RU" dirty="0" smtClean="0"/>
              <a:t> </a:t>
            </a:r>
            <a:r>
              <a:rPr lang="ru-RU" dirty="0" err="1" smtClean="0"/>
              <a:t>академія</a:t>
            </a:r>
            <a:r>
              <a:rPr lang="ru-RU" dirty="0" smtClean="0"/>
              <a:t> </a:t>
            </a:r>
            <a:r>
              <a:rPr lang="ru-RU" dirty="0" err="1" smtClean="0"/>
              <a:t>технічного</a:t>
            </a:r>
            <a:r>
              <a:rPr lang="ru-RU" dirty="0" smtClean="0"/>
              <a:t> </a:t>
            </a:r>
            <a:r>
              <a:rPr lang="ru-RU" dirty="0" err="1" smtClean="0"/>
              <a:t>регулювання</a:t>
            </a:r>
            <a:r>
              <a:rPr lang="ru-RU" dirty="0" smtClean="0"/>
              <a:t> та </a:t>
            </a:r>
            <a:r>
              <a:rPr lang="ru-RU" dirty="0" err="1" smtClean="0"/>
              <a:t>якості</a:t>
            </a:r>
            <a:r>
              <a:rPr lang="ru-RU" dirty="0" smtClean="0"/>
              <a:t>;</a:t>
            </a:r>
          </a:p>
          <a:p>
            <a:r>
              <a:rPr lang="ru-RU" dirty="0" smtClean="0"/>
              <a:t> 4. </a:t>
            </a:r>
            <a:r>
              <a:rPr lang="ru-RU" dirty="0" err="1" smtClean="0"/>
              <a:t>Одеський</a:t>
            </a:r>
            <a:r>
              <a:rPr lang="ru-RU" dirty="0" smtClean="0"/>
              <a:t> </a:t>
            </a:r>
            <a:r>
              <a:rPr lang="ru-RU" dirty="0" err="1" smtClean="0"/>
              <a:t>державний</a:t>
            </a:r>
            <a:r>
              <a:rPr lang="ru-RU" dirty="0" smtClean="0"/>
              <a:t> </a:t>
            </a:r>
            <a:r>
              <a:rPr lang="ru-RU" dirty="0" err="1" smtClean="0"/>
              <a:t>екологічний</a:t>
            </a:r>
            <a:r>
              <a:rPr lang="ru-RU" dirty="0" smtClean="0"/>
              <a:t> </a:t>
            </a:r>
            <a:r>
              <a:rPr lang="ru-RU" dirty="0" err="1" smtClean="0"/>
              <a:t>університет</a:t>
            </a:r>
            <a:r>
              <a:rPr lang="ru-RU" dirty="0" smtClean="0"/>
              <a:t>;</a:t>
            </a:r>
          </a:p>
          <a:p>
            <a:r>
              <a:rPr lang="ru-RU" dirty="0" smtClean="0"/>
              <a:t> 5. </a:t>
            </a:r>
            <a:r>
              <a:rPr lang="ru-RU" dirty="0" err="1" smtClean="0"/>
              <a:t>Українська</a:t>
            </a:r>
            <a:r>
              <a:rPr lang="ru-RU" dirty="0" smtClean="0"/>
              <a:t> </a:t>
            </a:r>
            <a:r>
              <a:rPr lang="ru-RU" dirty="0" err="1" smtClean="0"/>
              <a:t>академія</a:t>
            </a:r>
            <a:r>
              <a:rPr lang="ru-RU" dirty="0" smtClean="0"/>
              <a:t> </a:t>
            </a:r>
            <a:r>
              <a:rPr lang="ru-RU" dirty="0" err="1" smtClean="0"/>
              <a:t>друкарства</a:t>
            </a:r>
            <a:r>
              <a:rPr lang="ru-RU" dirty="0" smtClean="0"/>
              <a:t>;</a:t>
            </a:r>
          </a:p>
          <a:p>
            <a:r>
              <a:rPr lang="ru-RU" dirty="0" smtClean="0"/>
              <a:t> 6. </a:t>
            </a:r>
            <a:r>
              <a:rPr lang="ru-RU" dirty="0" err="1" smtClean="0"/>
              <a:t>Херсонська</a:t>
            </a:r>
            <a:r>
              <a:rPr lang="ru-RU" dirty="0" smtClean="0"/>
              <a:t> </a:t>
            </a:r>
            <a:r>
              <a:rPr lang="ru-RU" dirty="0" err="1" smtClean="0"/>
              <a:t>державна</a:t>
            </a:r>
            <a:r>
              <a:rPr lang="ru-RU" dirty="0" smtClean="0"/>
              <a:t> </a:t>
            </a:r>
            <a:r>
              <a:rPr lang="ru-RU" dirty="0" err="1" smtClean="0"/>
              <a:t>морська</a:t>
            </a:r>
            <a:r>
              <a:rPr lang="ru-RU" dirty="0" smtClean="0"/>
              <a:t> </a:t>
            </a:r>
            <a:r>
              <a:rPr lang="ru-RU" dirty="0" err="1" smtClean="0"/>
              <a:t>академія</a:t>
            </a:r>
            <a:r>
              <a:rPr lang="ru-RU" dirty="0" smtClean="0"/>
              <a:t>;</a:t>
            </a:r>
          </a:p>
          <a:p>
            <a:r>
              <a:rPr lang="ru-RU" dirty="0" smtClean="0"/>
              <a:t> 7. </a:t>
            </a:r>
            <a:r>
              <a:rPr lang="ru-RU" dirty="0" err="1" smtClean="0"/>
              <a:t>Харківський</a:t>
            </a:r>
            <a:r>
              <a:rPr lang="ru-RU" dirty="0" smtClean="0"/>
              <a:t> </a:t>
            </a:r>
            <a:r>
              <a:rPr lang="ru-RU" dirty="0" err="1" smtClean="0"/>
              <a:t>національний</a:t>
            </a:r>
            <a:r>
              <a:rPr lang="ru-RU" dirty="0" smtClean="0"/>
              <a:t> </a:t>
            </a:r>
            <a:r>
              <a:rPr lang="ru-RU" dirty="0" err="1" smtClean="0"/>
              <a:t>автомобільно-дорожній</a:t>
            </a:r>
            <a:r>
              <a:rPr lang="ru-RU" dirty="0" smtClean="0"/>
              <a:t> </a:t>
            </a:r>
            <a:r>
              <a:rPr lang="ru-RU" dirty="0" err="1" smtClean="0"/>
              <a:t>університет</a:t>
            </a:r>
            <a:r>
              <a:rPr lang="ru-RU" dirty="0" smtClean="0"/>
              <a:t>;</a:t>
            </a:r>
          </a:p>
          <a:p>
            <a:r>
              <a:rPr lang="ru-RU" dirty="0" smtClean="0"/>
              <a:t> 8. </a:t>
            </a:r>
            <a:r>
              <a:rPr lang="ru-RU" dirty="0" err="1" smtClean="0"/>
              <a:t>Одеська</a:t>
            </a:r>
            <a:r>
              <a:rPr lang="ru-RU" dirty="0" smtClean="0"/>
              <a:t> </a:t>
            </a:r>
            <a:r>
              <a:rPr lang="ru-RU" dirty="0" err="1" smtClean="0"/>
              <a:t>національна</a:t>
            </a:r>
            <a:r>
              <a:rPr lang="ru-RU" dirty="0" smtClean="0"/>
              <a:t> </a:t>
            </a:r>
            <a:r>
              <a:rPr lang="ru-RU" dirty="0" err="1" smtClean="0"/>
              <a:t>морська</a:t>
            </a:r>
            <a:r>
              <a:rPr lang="ru-RU" dirty="0" smtClean="0"/>
              <a:t> </a:t>
            </a:r>
            <a:r>
              <a:rPr lang="ru-RU" dirty="0" err="1" smtClean="0"/>
              <a:t>академія</a:t>
            </a:r>
            <a:r>
              <a:rPr lang="ru-RU" dirty="0" smtClean="0"/>
              <a:t>;</a:t>
            </a:r>
          </a:p>
          <a:p>
            <a:r>
              <a:rPr lang="ru-RU" dirty="0" smtClean="0"/>
              <a:t> 9. </a:t>
            </a:r>
            <a:r>
              <a:rPr lang="ru-RU" dirty="0" err="1" smtClean="0"/>
              <a:t>Одеська</a:t>
            </a:r>
            <a:r>
              <a:rPr lang="ru-RU" dirty="0" smtClean="0"/>
              <a:t> </a:t>
            </a:r>
            <a:r>
              <a:rPr lang="ru-RU" dirty="0" err="1" smtClean="0"/>
              <a:t>державна</a:t>
            </a:r>
            <a:r>
              <a:rPr lang="ru-RU" dirty="0" smtClean="0"/>
              <a:t> </a:t>
            </a:r>
            <a:r>
              <a:rPr lang="ru-RU" dirty="0" err="1" smtClean="0"/>
              <a:t>академія</a:t>
            </a:r>
            <a:r>
              <a:rPr lang="ru-RU" dirty="0" smtClean="0"/>
              <a:t> </a:t>
            </a:r>
            <a:r>
              <a:rPr lang="ru-RU" dirty="0" err="1" smtClean="0"/>
              <a:t>будівництва</a:t>
            </a:r>
            <a:r>
              <a:rPr lang="ru-RU" dirty="0" smtClean="0"/>
              <a:t> та </a:t>
            </a:r>
            <a:r>
              <a:rPr lang="ru-RU" dirty="0" err="1" smtClean="0"/>
              <a:t>архітектури</a:t>
            </a:r>
            <a:r>
              <a:rPr lang="ru-RU" dirty="0" smtClean="0"/>
              <a:t>;</a:t>
            </a:r>
          </a:p>
          <a:p>
            <a:r>
              <a:rPr lang="ru-RU" dirty="0" smtClean="0"/>
              <a:t> 10. </a:t>
            </a:r>
            <a:r>
              <a:rPr lang="ru-RU" dirty="0" err="1" smtClean="0"/>
              <a:t>Київський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технологій</a:t>
            </a:r>
            <a:r>
              <a:rPr lang="ru-RU" dirty="0" smtClean="0"/>
              <a:t> та дизайну.</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1480"/>
            <a:ext cx="9144000" cy="1142992"/>
          </a:xfrm>
        </p:spPr>
        <p:txBody>
          <a:bodyPr>
            <a:normAutofit fontScale="90000"/>
          </a:bodyPr>
          <a:lstStyle/>
          <a:p>
            <a:pPr algn="ctr"/>
            <a:r>
              <a:rPr lang="ru-RU" dirty="0" smtClean="0"/>
              <a:t>Топ-10: </a:t>
            </a:r>
            <a:r>
              <a:rPr lang="ru-RU" dirty="0" err="1" smtClean="0"/>
              <a:t>педагогічні</a:t>
            </a:r>
            <a:r>
              <a:rPr lang="ru-RU" dirty="0" smtClean="0"/>
              <a:t>, </a:t>
            </a:r>
            <a:r>
              <a:rPr lang="ru-RU" dirty="0" err="1" smtClean="0"/>
              <a:t>гуманітарні</a:t>
            </a:r>
            <a:r>
              <a:rPr lang="ru-RU" dirty="0" smtClean="0"/>
              <a:t>, </a:t>
            </a:r>
            <a:r>
              <a:rPr lang="ru-RU" dirty="0" err="1" smtClean="0"/>
              <a:t>фізичне</a:t>
            </a:r>
            <a:r>
              <a:rPr lang="ru-RU" dirty="0" smtClean="0"/>
              <a:t> </a:t>
            </a:r>
            <a:r>
              <a:rPr lang="ru-RU" dirty="0" err="1" smtClean="0"/>
              <a:t>виховання</a:t>
            </a:r>
            <a:r>
              <a:rPr lang="ru-RU" dirty="0" smtClean="0"/>
              <a:t> </a:t>
            </a:r>
            <a:r>
              <a:rPr lang="ru-RU" dirty="0" err="1" smtClean="0"/>
              <a:t>і</a:t>
            </a:r>
            <a:r>
              <a:rPr lang="ru-RU" dirty="0" smtClean="0"/>
              <a:t> спорт</a:t>
            </a:r>
            <a:endParaRPr lang="ru-RU" dirty="0"/>
          </a:p>
        </p:txBody>
      </p:sp>
      <p:sp>
        <p:nvSpPr>
          <p:cNvPr id="3" name="Содержимое 2"/>
          <p:cNvSpPr>
            <a:spLocks noGrp="1"/>
          </p:cNvSpPr>
          <p:nvPr>
            <p:ph idx="1"/>
          </p:nvPr>
        </p:nvSpPr>
        <p:spPr>
          <a:xfrm>
            <a:off x="457200" y="1714488"/>
            <a:ext cx="8229600" cy="5143512"/>
          </a:xfrm>
        </p:spPr>
        <p:txBody>
          <a:bodyPr>
            <a:normAutofit fontScale="85000" lnSpcReduction="20000"/>
          </a:bodyPr>
          <a:lstStyle/>
          <a:p>
            <a:r>
              <a:rPr lang="ru-RU" dirty="0" smtClean="0"/>
              <a:t>1. </a:t>
            </a:r>
            <a:r>
              <a:rPr lang="ru-RU" dirty="0" err="1" smtClean="0"/>
              <a:t>Національний</a:t>
            </a:r>
            <a:r>
              <a:rPr lang="ru-RU" dirty="0" smtClean="0"/>
              <a:t> </a:t>
            </a:r>
            <a:r>
              <a:rPr lang="ru-RU" dirty="0" err="1" smtClean="0"/>
              <a:t>педагогічний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Драгоманова</a:t>
            </a:r>
            <a:r>
              <a:rPr lang="ru-RU" dirty="0" smtClean="0"/>
              <a:t>;</a:t>
            </a:r>
          </a:p>
          <a:p>
            <a:r>
              <a:rPr lang="ru-RU" dirty="0" smtClean="0"/>
              <a:t> 2. </a:t>
            </a:r>
            <a:r>
              <a:rPr lang="ru-RU" dirty="0" err="1" smtClean="0"/>
              <a:t>Національний</a:t>
            </a:r>
            <a:r>
              <a:rPr lang="ru-RU" dirty="0" smtClean="0"/>
              <a:t> </a:t>
            </a:r>
            <a:r>
              <a:rPr lang="ru-RU" dirty="0" err="1" smtClean="0"/>
              <a:t>університет</a:t>
            </a:r>
            <a:r>
              <a:rPr lang="ru-RU" dirty="0" smtClean="0"/>
              <a:t> </a:t>
            </a:r>
            <a:r>
              <a:rPr lang="ru-RU" dirty="0" err="1" smtClean="0"/>
              <a:t>фізичного</a:t>
            </a:r>
            <a:r>
              <a:rPr lang="ru-RU" dirty="0" smtClean="0"/>
              <a:t> </a:t>
            </a:r>
            <a:r>
              <a:rPr lang="ru-RU" dirty="0" err="1" smtClean="0"/>
              <a:t>виховання</a:t>
            </a:r>
            <a:r>
              <a:rPr lang="ru-RU" dirty="0" smtClean="0"/>
              <a:t> </a:t>
            </a:r>
            <a:r>
              <a:rPr lang="ru-RU" dirty="0" err="1" smtClean="0"/>
              <a:t>і</a:t>
            </a:r>
            <a:r>
              <a:rPr lang="ru-RU" dirty="0" smtClean="0"/>
              <a:t> спорту </a:t>
            </a:r>
            <a:r>
              <a:rPr lang="ru-RU" dirty="0" err="1" smtClean="0"/>
              <a:t>України</a:t>
            </a:r>
            <a:r>
              <a:rPr lang="ru-RU" dirty="0" smtClean="0"/>
              <a:t>;</a:t>
            </a:r>
          </a:p>
          <a:p>
            <a:r>
              <a:rPr lang="ru-RU" dirty="0" smtClean="0"/>
              <a:t> 3. </a:t>
            </a:r>
            <a:r>
              <a:rPr lang="ru-RU" dirty="0" err="1" smtClean="0"/>
              <a:t>Тернопільський</a:t>
            </a:r>
            <a:r>
              <a:rPr lang="ru-RU" dirty="0" smtClean="0"/>
              <a:t> </a:t>
            </a:r>
            <a:r>
              <a:rPr lang="ru-RU" dirty="0" err="1" smtClean="0"/>
              <a:t>національний</a:t>
            </a:r>
            <a:r>
              <a:rPr lang="ru-RU" dirty="0" smtClean="0"/>
              <a:t> </a:t>
            </a:r>
            <a:r>
              <a:rPr lang="ru-RU" dirty="0" err="1" smtClean="0"/>
              <a:t>педагогічний</a:t>
            </a:r>
            <a:r>
              <a:rPr lang="ru-RU" dirty="0" smtClean="0"/>
              <a:t> </a:t>
            </a:r>
            <a:r>
              <a:rPr lang="ru-RU" dirty="0" err="1" smtClean="0"/>
              <a:t>університет</a:t>
            </a:r>
            <a:r>
              <a:rPr lang="ru-RU" dirty="0" smtClean="0"/>
              <a:t> </a:t>
            </a:r>
            <a:r>
              <a:rPr lang="ru-RU" dirty="0" err="1" smtClean="0"/>
              <a:t>ім</a:t>
            </a:r>
            <a:r>
              <a:rPr lang="ru-RU" dirty="0" smtClean="0"/>
              <a:t>. Гнатюка;</a:t>
            </a:r>
          </a:p>
          <a:p>
            <a:r>
              <a:rPr lang="ru-RU" dirty="0" smtClean="0"/>
              <a:t> 4. </a:t>
            </a:r>
            <a:r>
              <a:rPr lang="ru-RU" dirty="0" err="1" smtClean="0"/>
              <a:t>Південноукраїнський</a:t>
            </a:r>
            <a:r>
              <a:rPr lang="ru-RU" dirty="0" smtClean="0"/>
              <a:t> </a:t>
            </a:r>
            <a:r>
              <a:rPr lang="ru-RU" dirty="0" err="1" smtClean="0"/>
              <a:t>національний</a:t>
            </a:r>
            <a:r>
              <a:rPr lang="ru-RU" dirty="0" smtClean="0"/>
              <a:t> </a:t>
            </a:r>
            <a:r>
              <a:rPr lang="ru-RU" dirty="0" err="1" smtClean="0"/>
              <a:t>педагогчній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Ушинського</a:t>
            </a:r>
            <a:r>
              <a:rPr lang="ru-RU" dirty="0" smtClean="0"/>
              <a:t>;</a:t>
            </a:r>
          </a:p>
          <a:p>
            <a:r>
              <a:rPr lang="ru-RU" dirty="0" smtClean="0"/>
              <a:t> 5. </a:t>
            </a:r>
            <a:r>
              <a:rPr lang="ru-RU" dirty="0" err="1" smtClean="0"/>
              <a:t>Львівський</a:t>
            </a:r>
            <a:r>
              <a:rPr lang="ru-RU" dirty="0" smtClean="0"/>
              <a:t> </a:t>
            </a:r>
            <a:r>
              <a:rPr lang="ru-RU" dirty="0" err="1" smtClean="0"/>
              <a:t>державний</a:t>
            </a:r>
            <a:r>
              <a:rPr lang="ru-RU" dirty="0" smtClean="0"/>
              <a:t> </a:t>
            </a:r>
            <a:r>
              <a:rPr lang="ru-RU" dirty="0" err="1" smtClean="0"/>
              <a:t>університет</a:t>
            </a:r>
            <a:r>
              <a:rPr lang="ru-RU" dirty="0" smtClean="0"/>
              <a:t> </a:t>
            </a:r>
            <a:r>
              <a:rPr lang="ru-RU" dirty="0" err="1" smtClean="0"/>
              <a:t>фізичної</a:t>
            </a:r>
            <a:r>
              <a:rPr lang="ru-RU" dirty="0" smtClean="0"/>
              <a:t> </a:t>
            </a:r>
            <a:r>
              <a:rPr lang="ru-RU" dirty="0" err="1" smtClean="0"/>
              <a:t>культури</a:t>
            </a:r>
            <a:r>
              <a:rPr lang="ru-RU" dirty="0" smtClean="0"/>
              <a:t>;</a:t>
            </a:r>
          </a:p>
          <a:p>
            <a:r>
              <a:rPr lang="ru-RU" dirty="0" smtClean="0"/>
              <a:t> 6. </a:t>
            </a:r>
            <a:r>
              <a:rPr lang="ru-RU" dirty="0" err="1" smtClean="0"/>
              <a:t>Київський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Грінченка</a:t>
            </a:r>
            <a:r>
              <a:rPr lang="ru-RU" dirty="0" smtClean="0"/>
              <a:t>;</a:t>
            </a:r>
          </a:p>
          <a:p>
            <a:r>
              <a:rPr lang="ru-RU" dirty="0" smtClean="0"/>
              <a:t> 7. </a:t>
            </a:r>
            <a:r>
              <a:rPr lang="ru-RU" dirty="0" err="1" smtClean="0"/>
              <a:t>Харківська</a:t>
            </a:r>
            <a:r>
              <a:rPr lang="ru-RU" dirty="0" smtClean="0"/>
              <a:t> </a:t>
            </a:r>
            <a:r>
              <a:rPr lang="ru-RU" dirty="0" err="1" smtClean="0"/>
              <a:t>державна</a:t>
            </a:r>
            <a:r>
              <a:rPr lang="ru-RU" dirty="0" smtClean="0"/>
              <a:t> </a:t>
            </a:r>
            <a:r>
              <a:rPr lang="ru-RU" dirty="0" err="1" smtClean="0"/>
              <a:t>академія</a:t>
            </a:r>
            <a:r>
              <a:rPr lang="ru-RU" dirty="0" smtClean="0"/>
              <a:t> </a:t>
            </a:r>
            <a:r>
              <a:rPr lang="ru-RU" dirty="0" err="1" smtClean="0"/>
              <a:t>фізичної</a:t>
            </a:r>
            <a:r>
              <a:rPr lang="ru-RU" dirty="0" smtClean="0"/>
              <a:t> </a:t>
            </a:r>
            <a:r>
              <a:rPr lang="ru-RU" dirty="0" err="1" smtClean="0"/>
              <a:t>культури</a:t>
            </a:r>
            <a:r>
              <a:rPr lang="ru-RU" dirty="0" smtClean="0"/>
              <a:t>;</a:t>
            </a:r>
          </a:p>
          <a:p>
            <a:r>
              <a:rPr lang="ru-RU" dirty="0" smtClean="0"/>
              <a:t> 8. </a:t>
            </a:r>
            <a:r>
              <a:rPr lang="ru-RU" dirty="0" err="1" smtClean="0"/>
              <a:t>Уманський</a:t>
            </a:r>
            <a:r>
              <a:rPr lang="ru-RU" dirty="0" smtClean="0"/>
              <a:t> </a:t>
            </a:r>
            <a:r>
              <a:rPr lang="ru-RU" dirty="0" err="1" smtClean="0"/>
              <a:t>державний</a:t>
            </a:r>
            <a:r>
              <a:rPr lang="ru-RU" dirty="0" smtClean="0"/>
              <a:t> </a:t>
            </a:r>
            <a:r>
              <a:rPr lang="ru-RU" dirty="0" err="1" smtClean="0"/>
              <a:t>педагогічний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Тичини</a:t>
            </a:r>
            <a:r>
              <a:rPr lang="ru-RU" dirty="0" smtClean="0"/>
              <a:t>;</a:t>
            </a:r>
          </a:p>
          <a:p>
            <a:r>
              <a:rPr lang="ru-RU" dirty="0" smtClean="0"/>
              <a:t> 9. </a:t>
            </a:r>
            <a:r>
              <a:rPr lang="ru-RU" dirty="0" err="1" smtClean="0"/>
              <a:t>Кримський</a:t>
            </a:r>
            <a:r>
              <a:rPr lang="ru-RU" dirty="0" smtClean="0"/>
              <a:t> </a:t>
            </a:r>
            <a:r>
              <a:rPr lang="ru-RU" dirty="0" err="1" smtClean="0"/>
              <a:t>державний</a:t>
            </a:r>
            <a:r>
              <a:rPr lang="ru-RU" dirty="0" smtClean="0"/>
              <a:t> </a:t>
            </a:r>
            <a:r>
              <a:rPr lang="ru-RU" dirty="0" err="1" smtClean="0"/>
              <a:t>гуманітарний</a:t>
            </a:r>
            <a:r>
              <a:rPr lang="ru-RU" dirty="0" smtClean="0"/>
              <a:t> </a:t>
            </a:r>
            <a:r>
              <a:rPr lang="ru-RU" dirty="0" err="1" smtClean="0"/>
              <a:t>університет</a:t>
            </a:r>
            <a:r>
              <a:rPr lang="ru-RU" dirty="0" smtClean="0"/>
              <a:t>;</a:t>
            </a:r>
          </a:p>
          <a:p>
            <a:r>
              <a:rPr lang="ru-RU" dirty="0" smtClean="0"/>
              <a:t> 10. </a:t>
            </a:r>
            <a:r>
              <a:rPr lang="ru-RU" dirty="0" err="1" smtClean="0"/>
              <a:t>Харківська</a:t>
            </a:r>
            <a:r>
              <a:rPr lang="ru-RU" dirty="0" smtClean="0"/>
              <a:t> </a:t>
            </a:r>
            <a:r>
              <a:rPr lang="ru-RU" dirty="0" err="1" smtClean="0"/>
              <a:t>гуманітарно-педагогічна</a:t>
            </a:r>
            <a:r>
              <a:rPr lang="ru-RU" dirty="0" smtClean="0"/>
              <a:t> </a:t>
            </a:r>
            <a:r>
              <a:rPr lang="ru-RU" dirty="0" err="1" smtClean="0"/>
              <a:t>академія</a:t>
            </a:r>
            <a:r>
              <a:rPr lang="ru-RU" dirty="0" smtClean="0"/>
              <a:t>.</a:t>
            </a:r>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642918"/>
            <a:ext cx="8229600" cy="1066800"/>
          </a:xfrm>
        </p:spPr>
        <p:txBody>
          <a:bodyPr>
            <a:normAutofit fontScale="90000"/>
          </a:bodyPr>
          <a:lstStyle/>
          <a:p>
            <a:r>
              <a:rPr lang="ru-RU" dirty="0" smtClean="0"/>
              <a:t>Топ-10: культура, </a:t>
            </a:r>
            <a:r>
              <a:rPr lang="ru-RU" dirty="0" err="1" smtClean="0"/>
              <a:t>мистецтво</a:t>
            </a:r>
            <a:r>
              <a:rPr lang="ru-RU" dirty="0" smtClean="0"/>
              <a:t>, дизайн</a:t>
            </a:r>
            <a:endParaRPr lang="ru-RU" dirty="0"/>
          </a:p>
        </p:txBody>
      </p:sp>
      <p:sp>
        <p:nvSpPr>
          <p:cNvPr id="3" name="Содержимое 2"/>
          <p:cNvSpPr>
            <a:spLocks noGrp="1"/>
          </p:cNvSpPr>
          <p:nvPr>
            <p:ph idx="1"/>
          </p:nvPr>
        </p:nvSpPr>
        <p:spPr>
          <a:xfrm>
            <a:off x="457200" y="1500174"/>
            <a:ext cx="8229600" cy="5357826"/>
          </a:xfrm>
        </p:spPr>
        <p:txBody>
          <a:bodyPr>
            <a:normAutofit fontScale="85000" lnSpcReduction="20000"/>
          </a:bodyPr>
          <a:lstStyle/>
          <a:p>
            <a:r>
              <a:rPr lang="ru-RU" dirty="0" smtClean="0"/>
              <a:t>1. </a:t>
            </a:r>
            <a:r>
              <a:rPr lang="ru-RU" dirty="0" err="1" smtClean="0"/>
              <a:t>Київський</a:t>
            </a:r>
            <a:r>
              <a:rPr lang="ru-RU" dirty="0" smtClean="0"/>
              <a:t> </a:t>
            </a:r>
            <a:r>
              <a:rPr lang="ru-RU" dirty="0" err="1" smtClean="0"/>
              <a:t>інститут</a:t>
            </a:r>
            <a:r>
              <a:rPr lang="ru-RU" dirty="0" smtClean="0"/>
              <a:t> </a:t>
            </a:r>
            <a:r>
              <a:rPr lang="ru-RU" dirty="0" err="1" smtClean="0"/>
              <a:t>музики</a:t>
            </a:r>
            <a:r>
              <a:rPr lang="ru-RU" dirty="0" smtClean="0"/>
              <a:t> </a:t>
            </a:r>
            <a:r>
              <a:rPr lang="ru-RU" dirty="0" err="1" smtClean="0"/>
              <a:t>ім</a:t>
            </a:r>
            <a:r>
              <a:rPr lang="ru-RU" dirty="0" smtClean="0"/>
              <a:t>. </a:t>
            </a:r>
            <a:r>
              <a:rPr lang="ru-RU" dirty="0" err="1" smtClean="0"/>
              <a:t>Глієра</a:t>
            </a:r>
            <a:r>
              <a:rPr lang="ru-RU" dirty="0" smtClean="0"/>
              <a:t>;</a:t>
            </a:r>
          </a:p>
          <a:p>
            <a:r>
              <a:rPr lang="ru-RU" dirty="0" smtClean="0"/>
              <a:t> 2. </a:t>
            </a:r>
            <a:r>
              <a:rPr lang="ru-RU" dirty="0" err="1" smtClean="0"/>
              <a:t>Національна</a:t>
            </a:r>
            <a:r>
              <a:rPr lang="ru-RU" dirty="0" smtClean="0"/>
              <a:t> </a:t>
            </a:r>
            <a:r>
              <a:rPr lang="ru-RU" dirty="0" err="1" smtClean="0"/>
              <a:t>музична</a:t>
            </a:r>
            <a:r>
              <a:rPr lang="ru-RU" dirty="0" smtClean="0"/>
              <a:t> </a:t>
            </a:r>
            <a:r>
              <a:rPr lang="ru-RU" dirty="0" err="1" smtClean="0"/>
              <a:t>академія</a:t>
            </a:r>
            <a:r>
              <a:rPr lang="ru-RU" dirty="0" smtClean="0"/>
              <a:t> </a:t>
            </a:r>
            <a:r>
              <a:rPr lang="ru-RU" dirty="0" err="1" smtClean="0"/>
              <a:t>України</a:t>
            </a:r>
            <a:r>
              <a:rPr lang="ru-RU" dirty="0" smtClean="0"/>
              <a:t> </a:t>
            </a:r>
            <a:r>
              <a:rPr lang="ru-RU" dirty="0" err="1" smtClean="0"/>
              <a:t>ім</a:t>
            </a:r>
            <a:r>
              <a:rPr lang="ru-RU" dirty="0" smtClean="0"/>
              <a:t>. </a:t>
            </a:r>
            <a:r>
              <a:rPr lang="ru-RU" dirty="0" err="1" smtClean="0"/>
              <a:t>Чайковського</a:t>
            </a:r>
            <a:r>
              <a:rPr lang="ru-RU" dirty="0" smtClean="0"/>
              <a:t>;</a:t>
            </a:r>
          </a:p>
          <a:p>
            <a:r>
              <a:rPr lang="ru-RU" dirty="0" smtClean="0"/>
              <a:t> 3. </a:t>
            </a:r>
            <a:r>
              <a:rPr lang="ru-RU" dirty="0" err="1" smtClean="0"/>
              <a:t>Харківська</a:t>
            </a:r>
            <a:r>
              <a:rPr lang="ru-RU" dirty="0" smtClean="0"/>
              <a:t> </a:t>
            </a:r>
            <a:r>
              <a:rPr lang="ru-RU" dirty="0" err="1" smtClean="0"/>
              <a:t>державна</a:t>
            </a:r>
            <a:r>
              <a:rPr lang="ru-RU" dirty="0" smtClean="0"/>
              <a:t> </a:t>
            </a:r>
            <a:r>
              <a:rPr lang="ru-RU" dirty="0" err="1" smtClean="0"/>
              <a:t>академія</a:t>
            </a:r>
            <a:r>
              <a:rPr lang="ru-RU" dirty="0" smtClean="0"/>
              <a:t> дизайну </a:t>
            </a:r>
            <a:r>
              <a:rPr lang="ru-RU" dirty="0" err="1" smtClean="0"/>
              <a:t>і</a:t>
            </a:r>
            <a:r>
              <a:rPr lang="ru-RU" dirty="0" smtClean="0"/>
              <a:t> </a:t>
            </a:r>
            <a:r>
              <a:rPr lang="ru-RU" dirty="0" err="1" smtClean="0"/>
              <a:t>мистецтв</a:t>
            </a:r>
            <a:endParaRPr lang="ru-RU" dirty="0" smtClean="0"/>
          </a:p>
          <a:p>
            <a:r>
              <a:rPr lang="ru-RU" dirty="0" smtClean="0"/>
              <a:t> 4. </a:t>
            </a:r>
            <a:r>
              <a:rPr lang="ru-RU" dirty="0" err="1" smtClean="0"/>
              <a:t>Одеська</a:t>
            </a:r>
            <a:r>
              <a:rPr lang="ru-RU" dirty="0" smtClean="0"/>
              <a:t> </a:t>
            </a:r>
            <a:r>
              <a:rPr lang="ru-RU" dirty="0" err="1" smtClean="0"/>
              <a:t>державна</a:t>
            </a:r>
            <a:r>
              <a:rPr lang="ru-RU" dirty="0" smtClean="0"/>
              <a:t> </a:t>
            </a:r>
            <a:r>
              <a:rPr lang="ru-RU" dirty="0" err="1" smtClean="0"/>
              <a:t>музична</a:t>
            </a:r>
            <a:r>
              <a:rPr lang="ru-RU" dirty="0" smtClean="0"/>
              <a:t> </a:t>
            </a:r>
            <a:r>
              <a:rPr lang="ru-RU" dirty="0" err="1" smtClean="0"/>
              <a:t>академія</a:t>
            </a:r>
            <a:r>
              <a:rPr lang="ru-RU" dirty="0" smtClean="0"/>
              <a:t> </a:t>
            </a:r>
            <a:r>
              <a:rPr lang="ru-RU" dirty="0" err="1" smtClean="0"/>
              <a:t>ім</a:t>
            </a:r>
            <a:r>
              <a:rPr lang="ru-RU" dirty="0" smtClean="0"/>
              <a:t>. </a:t>
            </a:r>
            <a:r>
              <a:rPr lang="ru-RU" dirty="0" err="1" smtClean="0"/>
              <a:t>Нежданової</a:t>
            </a:r>
            <a:r>
              <a:rPr lang="ru-RU" dirty="0" smtClean="0"/>
              <a:t>;</a:t>
            </a:r>
          </a:p>
          <a:p>
            <a:r>
              <a:rPr lang="ru-RU" dirty="0" smtClean="0"/>
              <a:t> 5. </a:t>
            </a:r>
            <a:r>
              <a:rPr lang="ru-RU" dirty="0" err="1" smtClean="0"/>
              <a:t>Харківська</a:t>
            </a:r>
            <a:r>
              <a:rPr lang="ru-RU" dirty="0" smtClean="0"/>
              <a:t> </a:t>
            </a:r>
            <a:r>
              <a:rPr lang="ru-RU" dirty="0" err="1" smtClean="0"/>
              <a:t>державна</a:t>
            </a:r>
            <a:r>
              <a:rPr lang="ru-RU" dirty="0" smtClean="0"/>
              <a:t> </a:t>
            </a:r>
            <a:r>
              <a:rPr lang="ru-RU" dirty="0" err="1" smtClean="0"/>
              <a:t>академія</a:t>
            </a:r>
            <a:r>
              <a:rPr lang="ru-RU" dirty="0" smtClean="0"/>
              <a:t> </a:t>
            </a:r>
            <a:r>
              <a:rPr lang="ru-RU" dirty="0" err="1" smtClean="0"/>
              <a:t>культури</a:t>
            </a:r>
            <a:r>
              <a:rPr lang="ru-RU" dirty="0" smtClean="0"/>
              <a:t>;</a:t>
            </a:r>
          </a:p>
          <a:p>
            <a:r>
              <a:rPr lang="ru-RU" dirty="0" smtClean="0"/>
              <a:t> 6. </a:t>
            </a:r>
            <a:r>
              <a:rPr lang="ru-RU" dirty="0" err="1" smtClean="0"/>
              <a:t>Київський</a:t>
            </a:r>
            <a:r>
              <a:rPr lang="ru-RU" dirty="0" smtClean="0"/>
              <a:t> </a:t>
            </a:r>
            <a:r>
              <a:rPr lang="ru-RU" dirty="0" err="1" smtClean="0"/>
              <a:t>національний</a:t>
            </a:r>
            <a:r>
              <a:rPr lang="ru-RU" dirty="0" smtClean="0"/>
              <a:t> </a:t>
            </a:r>
            <a:r>
              <a:rPr lang="ru-RU" dirty="0" err="1" smtClean="0"/>
              <a:t>університет</a:t>
            </a:r>
            <a:r>
              <a:rPr lang="ru-RU" dirty="0" smtClean="0"/>
              <a:t> театру, </a:t>
            </a:r>
            <a:r>
              <a:rPr lang="ru-RU" dirty="0" err="1" smtClean="0"/>
              <a:t>кіно</a:t>
            </a:r>
            <a:r>
              <a:rPr lang="ru-RU" dirty="0" smtClean="0"/>
              <a:t> </a:t>
            </a:r>
            <a:r>
              <a:rPr lang="ru-RU" dirty="0" err="1" smtClean="0"/>
              <a:t>і</a:t>
            </a:r>
            <a:r>
              <a:rPr lang="ru-RU" dirty="0" smtClean="0"/>
              <a:t> </a:t>
            </a:r>
            <a:r>
              <a:rPr lang="ru-RU" dirty="0" err="1" smtClean="0"/>
              <a:t>телебачення</a:t>
            </a:r>
            <a:r>
              <a:rPr lang="ru-RU" dirty="0" smtClean="0"/>
              <a:t> </a:t>
            </a:r>
            <a:r>
              <a:rPr lang="ru-RU" dirty="0" err="1" smtClean="0"/>
              <a:t>ім</a:t>
            </a:r>
            <a:r>
              <a:rPr lang="ru-RU" dirty="0" smtClean="0"/>
              <a:t>. </a:t>
            </a:r>
            <a:r>
              <a:rPr lang="ru-RU" dirty="0" err="1" smtClean="0"/>
              <a:t>Карпенка-Карого</a:t>
            </a:r>
            <a:r>
              <a:rPr lang="ru-RU" dirty="0" smtClean="0"/>
              <a:t>;</a:t>
            </a:r>
          </a:p>
          <a:p>
            <a:r>
              <a:rPr lang="ru-RU" dirty="0" smtClean="0"/>
              <a:t> 7. </a:t>
            </a:r>
            <a:r>
              <a:rPr lang="ru-RU" dirty="0" err="1" smtClean="0"/>
              <a:t>Харківський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мистецтв</a:t>
            </a:r>
            <a:r>
              <a:rPr lang="ru-RU" dirty="0" smtClean="0"/>
              <a:t> </a:t>
            </a:r>
            <a:r>
              <a:rPr lang="ru-RU" dirty="0" err="1" smtClean="0"/>
              <a:t>ім</a:t>
            </a:r>
            <a:r>
              <a:rPr lang="ru-RU" dirty="0" smtClean="0"/>
              <a:t>. </a:t>
            </a:r>
            <a:r>
              <a:rPr lang="ru-RU" dirty="0" err="1" smtClean="0"/>
              <a:t>Котляревського</a:t>
            </a:r>
            <a:r>
              <a:rPr lang="ru-RU" dirty="0" smtClean="0"/>
              <a:t>;</a:t>
            </a:r>
          </a:p>
          <a:p>
            <a:r>
              <a:rPr lang="ru-RU" dirty="0" smtClean="0"/>
              <a:t> 8. </a:t>
            </a:r>
            <a:r>
              <a:rPr lang="ru-RU" dirty="0" err="1" smtClean="0"/>
              <a:t>Закарпатський</a:t>
            </a:r>
            <a:r>
              <a:rPr lang="ru-RU" dirty="0" smtClean="0"/>
              <a:t> </a:t>
            </a:r>
            <a:r>
              <a:rPr lang="ru-RU" dirty="0" err="1" smtClean="0"/>
              <a:t>художній</a:t>
            </a:r>
            <a:r>
              <a:rPr lang="ru-RU" dirty="0" smtClean="0"/>
              <a:t> </a:t>
            </a:r>
            <a:r>
              <a:rPr lang="ru-RU" dirty="0" err="1" smtClean="0"/>
              <a:t>інститут</a:t>
            </a:r>
            <a:r>
              <a:rPr lang="ru-RU" dirty="0" smtClean="0"/>
              <a:t>;</a:t>
            </a:r>
          </a:p>
          <a:p>
            <a:r>
              <a:rPr lang="ru-RU" dirty="0" smtClean="0"/>
              <a:t> 9. </a:t>
            </a:r>
            <a:r>
              <a:rPr lang="ru-RU" dirty="0" err="1" smtClean="0"/>
              <a:t>Львівська</a:t>
            </a:r>
            <a:r>
              <a:rPr lang="ru-RU" dirty="0" smtClean="0"/>
              <a:t> </a:t>
            </a:r>
            <a:r>
              <a:rPr lang="ru-RU" dirty="0" err="1" smtClean="0"/>
              <a:t>національна</a:t>
            </a:r>
            <a:r>
              <a:rPr lang="ru-RU" dirty="0" smtClean="0"/>
              <a:t> </a:t>
            </a:r>
            <a:r>
              <a:rPr lang="ru-RU" dirty="0" err="1" smtClean="0"/>
              <a:t>музична</a:t>
            </a:r>
            <a:r>
              <a:rPr lang="ru-RU" dirty="0" smtClean="0"/>
              <a:t> </a:t>
            </a:r>
            <a:r>
              <a:rPr lang="ru-RU" dirty="0" err="1" smtClean="0"/>
              <a:t>академія</a:t>
            </a:r>
            <a:r>
              <a:rPr lang="ru-RU" dirty="0" smtClean="0"/>
              <a:t> </a:t>
            </a:r>
            <a:r>
              <a:rPr lang="ru-RU" dirty="0" err="1" smtClean="0"/>
              <a:t>ім</a:t>
            </a:r>
            <a:r>
              <a:rPr lang="ru-RU" dirty="0" smtClean="0"/>
              <a:t>. Лисенко;</a:t>
            </a:r>
          </a:p>
          <a:p>
            <a:r>
              <a:rPr lang="ru-RU" dirty="0" smtClean="0"/>
              <a:t> 10. </a:t>
            </a:r>
            <a:r>
              <a:rPr lang="ru-RU" dirty="0" err="1" smtClean="0"/>
              <a:t>Київський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культури</a:t>
            </a:r>
            <a:r>
              <a:rPr lang="ru-RU" dirty="0" smtClean="0"/>
              <a:t> </a:t>
            </a:r>
            <a:r>
              <a:rPr lang="ru-RU" dirty="0" err="1" smtClean="0"/>
              <a:t>і</a:t>
            </a:r>
            <a:r>
              <a:rPr lang="ru-RU" dirty="0" smtClean="0"/>
              <a:t> </a:t>
            </a:r>
            <a:r>
              <a:rPr lang="ru-RU" dirty="0" err="1" smtClean="0"/>
              <a:t>мистецтв</a:t>
            </a:r>
            <a:r>
              <a:rPr lang="ru-RU" dirty="0" smtClean="0"/>
              <a:t>.</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066800"/>
          </a:xfrm>
        </p:spPr>
        <p:txBody>
          <a:bodyPr/>
          <a:lstStyle/>
          <a:p>
            <a:pPr algn="ctr"/>
            <a:r>
              <a:rPr lang="ru-RU" dirty="0" smtClean="0"/>
              <a:t>Топ-10: </a:t>
            </a:r>
            <a:r>
              <a:rPr lang="ru-RU" dirty="0" err="1" smtClean="0"/>
              <a:t>охорона</a:t>
            </a:r>
            <a:r>
              <a:rPr lang="ru-RU" dirty="0" smtClean="0"/>
              <a:t> </a:t>
            </a:r>
            <a:r>
              <a:rPr lang="ru-RU" dirty="0" err="1" smtClean="0"/>
              <a:t>здоров'я</a:t>
            </a:r>
            <a:endParaRPr lang="ru-RU" dirty="0"/>
          </a:p>
        </p:txBody>
      </p:sp>
      <p:sp>
        <p:nvSpPr>
          <p:cNvPr id="3" name="Содержимое 2"/>
          <p:cNvSpPr>
            <a:spLocks noGrp="1"/>
          </p:cNvSpPr>
          <p:nvPr>
            <p:ph idx="1"/>
          </p:nvPr>
        </p:nvSpPr>
        <p:spPr>
          <a:xfrm>
            <a:off x="457200" y="1571612"/>
            <a:ext cx="8229600" cy="5286388"/>
          </a:xfrm>
        </p:spPr>
        <p:txBody>
          <a:bodyPr>
            <a:normAutofit fontScale="85000" lnSpcReduction="20000"/>
          </a:bodyPr>
          <a:lstStyle/>
          <a:p>
            <a:r>
              <a:rPr lang="ru-RU" dirty="0" smtClean="0"/>
              <a:t>1. </a:t>
            </a:r>
            <a:r>
              <a:rPr lang="ru-RU" dirty="0" err="1" smtClean="0"/>
              <a:t>Національний</a:t>
            </a:r>
            <a:r>
              <a:rPr lang="ru-RU" dirty="0" smtClean="0"/>
              <a:t> </a:t>
            </a:r>
            <a:r>
              <a:rPr lang="ru-RU" dirty="0" err="1" smtClean="0"/>
              <a:t>медичний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Богомольця</a:t>
            </a:r>
            <a:r>
              <a:rPr lang="ru-RU" dirty="0" smtClean="0"/>
              <a:t>;</a:t>
            </a:r>
          </a:p>
          <a:p>
            <a:r>
              <a:rPr lang="ru-RU" dirty="0" smtClean="0"/>
              <a:t> 2. </a:t>
            </a:r>
            <a:r>
              <a:rPr lang="ru-RU" dirty="0" err="1" smtClean="0"/>
              <a:t>Львівський</a:t>
            </a:r>
            <a:r>
              <a:rPr lang="ru-RU" dirty="0" smtClean="0"/>
              <a:t> </a:t>
            </a:r>
            <a:r>
              <a:rPr lang="ru-RU" dirty="0" err="1" smtClean="0"/>
              <a:t>національний</a:t>
            </a:r>
            <a:r>
              <a:rPr lang="ru-RU" dirty="0" smtClean="0"/>
              <a:t> </a:t>
            </a:r>
            <a:r>
              <a:rPr lang="ru-RU" dirty="0" err="1" smtClean="0"/>
              <a:t>медичний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Галицького</a:t>
            </a:r>
            <a:r>
              <a:rPr lang="ru-RU" dirty="0" smtClean="0"/>
              <a:t>;</a:t>
            </a:r>
          </a:p>
          <a:p>
            <a:r>
              <a:rPr lang="ru-RU" dirty="0" smtClean="0"/>
              <a:t> 3. </a:t>
            </a:r>
            <a:r>
              <a:rPr lang="ru-RU" dirty="0" err="1" smtClean="0"/>
              <a:t>Житомирський</a:t>
            </a:r>
            <a:r>
              <a:rPr lang="ru-RU" dirty="0" smtClean="0"/>
              <a:t> </a:t>
            </a:r>
            <a:r>
              <a:rPr lang="ru-RU" dirty="0" err="1" smtClean="0"/>
              <a:t>інститут</a:t>
            </a:r>
            <a:r>
              <a:rPr lang="ru-RU" dirty="0" smtClean="0"/>
              <a:t> </a:t>
            </a:r>
            <a:r>
              <a:rPr lang="ru-RU" dirty="0" err="1" smtClean="0"/>
              <a:t>медсестринства</a:t>
            </a:r>
            <a:r>
              <a:rPr lang="ru-RU" dirty="0" smtClean="0"/>
              <a:t>;</a:t>
            </a:r>
          </a:p>
          <a:p>
            <a:r>
              <a:rPr lang="ru-RU" dirty="0" smtClean="0"/>
              <a:t> 4. </a:t>
            </a:r>
            <a:r>
              <a:rPr lang="ru-RU" dirty="0" err="1" smtClean="0"/>
              <a:t>Луганський</a:t>
            </a:r>
            <a:r>
              <a:rPr lang="ru-RU" dirty="0" smtClean="0"/>
              <a:t> </a:t>
            </a:r>
            <a:r>
              <a:rPr lang="ru-RU" dirty="0" err="1" smtClean="0"/>
              <a:t>державний</a:t>
            </a:r>
            <a:r>
              <a:rPr lang="ru-RU" dirty="0" smtClean="0"/>
              <a:t> </a:t>
            </a:r>
            <a:r>
              <a:rPr lang="ru-RU" dirty="0" err="1" smtClean="0"/>
              <a:t>медичний</a:t>
            </a:r>
            <a:r>
              <a:rPr lang="ru-RU" dirty="0" smtClean="0"/>
              <a:t> </a:t>
            </a:r>
            <a:r>
              <a:rPr lang="ru-RU" dirty="0" err="1" smtClean="0"/>
              <a:t>університет</a:t>
            </a:r>
            <a:r>
              <a:rPr lang="ru-RU" dirty="0" smtClean="0"/>
              <a:t>;</a:t>
            </a:r>
          </a:p>
          <a:p>
            <a:r>
              <a:rPr lang="ru-RU" dirty="0" smtClean="0"/>
              <a:t> 5. </a:t>
            </a:r>
            <a:r>
              <a:rPr lang="ru-RU" dirty="0" err="1" smtClean="0"/>
              <a:t>Запорізький</a:t>
            </a:r>
            <a:r>
              <a:rPr lang="ru-RU" dirty="0" smtClean="0"/>
              <a:t> </a:t>
            </a:r>
            <a:r>
              <a:rPr lang="ru-RU" dirty="0" err="1" smtClean="0"/>
              <a:t>державний</a:t>
            </a:r>
            <a:r>
              <a:rPr lang="ru-RU" dirty="0" smtClean="0"/>
              <a:t> </a:t>
            </a:r>
            <a:r>
              <a:rPr lang="ru-RU" dirty="0" err="1" smtClean="0"/>
              <a:t>медичний</a:t>
            </a:r>
            <a:r>
              <a:rPr lang="ru-RU" dirty="0" smtClean="0"/>
              <a:t> </a:t>
            </a:r>
            <a:r>
              <a:rPr lang="ru-RU" dirty="0" err="1" smtClean="0"/>
              <a:t>університет</a:t>
            </a:r>
            <a:endParaRPr lang="ru-RU" dirty="0" smtClean="0"/>
          </a:p>
          <a:p>
            <a:r>
              <a:rPr lang="ru-RU" dirty="0" smtClean="0"/>
              <a:t> 6. </a:t>
            </a:r>
            <a:r>
              <a:rPr lang="ru-RU" dirty="0" err="1" smtClean="0"/>
              <a:t>Харківський</a:t>
            </a:r>
            <a:r>
              <a:rPr lang="ru-RU" dirty="0" smtClean="0"/>
              <a:t> </a:t>
            </a:r>
            <a:r>
              <a:rPr lang="ru-RU" dirty="0" err="1" smtClean="0"/>
              <a:t>національний</a:t>
            </a:r>
            <a:r>
              <a:rPr lang="ru-RU" dirty="0" smtClean="0"/>
              <a:t> </a:t>
            </a:r>
            <a:r>
              <a:rPr lang="ru-RU" dirty="0" err="1" smtClean="0"/>
              <a:t>медичний</a:t>
            </a:r>
            <a:r>
              <a:rPr lang="ru-RU" dirty="0" smtClean="0"/>
              <a:t> </a:t>
            </a:r>
            <a:r>
              <a:rPr lang="ru-RU" dirty="0" err="1" smtClean="0"/>
              <a:t>університет</a:t>
            </a:r>
            <a:endParaRPr lang="ru-RU" dirty="0" smtClean="0"/>
          </a:p>
          <a:p>
            <a:r>
              <a:rPr lang="ru-RU" dirty="0" smtClean="0"/>
              <a:t> 7. </a:t>
            </a:r>
            <a:r>
              <a:rPr lang="ru-RU" dirty="0" err="1" smtClean="0"/>
              <a:t>Тернопільський</a:t>
            </a:r>
            <a:r>
              <a:rPr lang="ru-RU" dirty="0" smtClean="0"/>
              <a:t> </a:t>
            </a:r>
            <a:r>
              <a:rPr lang="ru-RU" dirty="0" err="1" smtClean="0"/>
              <a:t>державний</a:t>
            </a:r>
            <a:r>
              <a:rPr lang="ru-RU" dirty="0" smtClean="0"/>
              <a:t> </a:t>
            </a:r>
            <a:r>
              <a:rPr lang="ru-RU" dirty="0" err="1" smtClean="0"/>
              <a:t>медичний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Горбачевського</a:t>
            </a:r>
            <a:r>
              <a:rPr lang="ru-RU" dirty="0" smtClean="0"/>
              <a:t>;</a:t>
            </a:r>
          </a:p>
          <a:p>
            <a:r>
              <a:rPr lang="ru-RU" dirty="0" smtClean="0"/>
              <a:t> 8. </a:t>
            </a:r>
            <a:r>
              <a:rPr lang="ru-RU" dirty="0" err="1" smtClean="0"/>
              <a:t>Донецький</a:t>
            </a:r>
            <a:r>
              <a:rPr lang="ru-RU" dirty="0" smtClean="0"/>
              <a:t> </a:t>
            </a:r>
            <a:r>
              <a:rPr lang="ru-RU" dirty="0" err="1" smtClean="0"/>
              <a:t>національний</a:t>
            </a:r>
            <a:r>
              <a:rPr lang="ru-RU" dirty="0" smtClean="0"/>
              <a:t> </a:t>
            </a:r>
            <a:r>
              <a:rPr lang="ru-RU" dirty="0" err="1" smtClean="0"/>
              <a:t>медичний</a:t>
            </a:r>
            <a:r>
              <a:rPr lang="ru-RU" dirty="0" smtClean="0"/>
              <a:t> </a:t>
            </a:r>
            <a:r>
              <a:rPr lang="ru-RU" dirty="0" err="1" smtClean="0"/>
              <a:t>університет</a:t>
            </a:r>
            <a:r>
              <a:rPr lang="ru-RU" dirty="0" smtClean="0"/>
              <a:t> </a:t>
            </a:r>
            <a:r>
              <a:rPr lang="ru-RU" dirty="0" err="1" smtClean="0"/>
              <a:t>ім</a:t>
            </a:r>
            <a:r>
              <a:rPr lang="ru-RU" dirty="0" smtClean="0"/>
              <a:t>. Горького;</a:t>
            </a:r>
          </a:p>
          <a:p>
            <a:r>
              <a:rPr lang="ru-RU" dirty="0" smtClean="0"/>
              <a:t> 9. </a:t>
            </a:r>
            <a:r>
              <a:rPr lang="ru-RU" dirty="0" err="1" smtClean="0"/>
              <a:t>Вінницький</a:t>
            </a:r>
            <a:r>
              <a:rPr lang="ru-RU" dirty="0" smtClean="0"/>
              <a:t> </a:t>
            </a:r>
            <a:r>
              <a:rPr lang="ru-RU" dirty="0" err="1" smtClean="0"/>
              <a:t>національний</a:t>
            </a:r>
            <a:r>
              <a:rPr lang="ru-RU" dirty="0" smtClean="0"/>
              <a:t> </a:t>
            </a:r>
            <a:r>
              <a:rPr lang="ru-RU" dirty="0" err="1" smtClean="0"/>
              <a:t>медичний</a:t>
            </a:r>
            <a:r>
              <a:rPr lang="ru-RU" dirty="0" smtClean="0"/>
              <a:t> </a:t>
            </a:r>
            <a:r>
              <a:rPr lang="ru-RU" dirty="0" err="1" smtClean="0"/>
              <a:t>університет</a:t>
            </a:r>
            <a:r>
              <a:rPr lang="ru-RU" dirty="0" smtClean="0"/>
              <a:t> </a:t>
            </a:r>
            <a:r>
              <a:rPr lang="ru-RU" dirty="0" err="1" smtClean="0"/>
              <a:t>ім</a:t>
            </a:r>
            <a:r>
              <a:rPr lang="ru-RU" dirty="0" smtClean="0"/>
              <a:t>. Пирогова;</a:t>
            </a:r>
          </a:p>
          <a:p>
            <a:r>
              <a:rPr lang="ru-RU" dirty="0" smtClean="0"/>
              <a:t> 10. </a:t>
            </a:r>
            <a:r>
              <a:rPr lang="ru-RU" dirty="0" err="1" smtClean="0"/>
              <a:t>Національний</a:t>
            </a:r>
            <a:r>
              <a:rPr lang="ru-RU" dirty="0" smtClean="0"/>
              <a:t> </a:t>
            </a:r>
            <a:r>
              <a:rPr lang="ru-RU" dirty="0" err="1" smtClean="0"/>
              <a:t>фармацевтичний</a:t>
            </a:r>
            <a:r>
              <a:rPr lang="ru-RU" dirty="0" smtClean="0"/>
              <a:t> </a:t>
            </a:r>
            <a:r>
              <a:rPr lang="ru-RU" dirty="0" err="1" smtClean="0"/>
              <a:t>університет</a:t>
            </a:r>
            <a:r>
              <a:rPr lang="ru-RU" dirty="0" smtClean="0"/>
              <a:t> </a:t>
            </a:r>
            <a:r>
              <a:rPr lang="ru-RU" dirty="0" err="1" smtClean="0"/>
              <a:t>України</a:t>
            </a:r>
            <a:r>
              <a:rPr lang="ru-RU" dirty="0" smtClean="0"/>
              <a:t>.</a:t>
            </a:r>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1066800"/>
          </a:xfrm>
        </p:spPr>
        <p:txBody>
          <a:bodyPr/>
          <a:lstStyle/>
          <a:p>
            <a:pPr algn="ctr"/>
            <a:r>
              <a:rPr lang="ru-RU" dirty="0" smtClean="0"/>
              <a:t>Топ-10: </a:t>
            </a:r>
            <a:r>
              <a:rPr lang="ru-RU" dirty="0" err="1" smtClean="0"/>
              <a:t>аграрні</a:t>
            </a:r>
            <a:endParaRPr lang="ru-RU" dirty="0"/>
          </a:p>
        </p:txBody>
      </p:sp>
      <p:sp>
        <p:nvSpPr>
          <p:cNvPr id="3" name="Содержимое 2"/>
          <p:cNvSpPr>
            <a:spLocks noGrp="1"/>
          </p:cNvSpPr>
          <p:nvPr>
            <p:ph idx="1"/>
          </p:nvPr>
        </p:nvSpPr>
        <p:spPr>
          <a:xfrm>
            <a:off x="457200" y="1500174"/>
            <a:ext cx="8229600" cy="5357826"/>
          </a:xfrm>
        </p:spPr>
        <p:txBody>
          <a:bodyPr>
            <a:normAutofit fontScale="85000" lnSpcReduction="20000"/>
          </a:bodyPr>
          <a:lstStyle/>
          <a:p>
            <a:r>
              <a:rPr lang="ru-RU" dirty="0" smtClean="0"/>
              <a:t>1. </a:t>
            </a:r>
            <a:r>
              <a:rPr lang="ru-RU" dirty="0" err="1" smtClean="0"/>
              <a:t>Харківська</a:t>
            </a:r>
            <a:r>
              <a:rPr lang="ru-RU" dirty="0" smtClean="0"/>
              <a:t> </a:t>
            </a:r>
            <a:r>
              <a:rPr lang="ru-RU" dirty="0" err="1" smtClean="0"/>
              <a:t>державна</a:t>
            </a:r>
            <a:r>
              <a:rPr lang="ru-RU" dirty="0" smtClean="0"/>
              <a:t> </a:t>
            </a:r>
            <a:r>
              <a:rPr lang="ru-RU" dirty="0" err="1" smtClean="0"/>
              <a:t>зооветеринарна</a:t>
            </a:r>
            <a:r>
              <a:rPr lang="ru-RU" dirty="0" smtClean="0"/>
              <a:t> </a:t>
            </a:r>
            <a:r>
              <a:rPr lang="ru-RU" dirty="0" err="1" smtClean="0"/>
              <a:t>академія</a:t>
            </a:r>
            <a:r>
              <a:rPr lang="ru-RU" dirty="0" smtClean="0"/>
              <a:t>;</a:t>
            </a:r>
          </a:p>
          <a:p>
            <a:r>
              <a:rPr lang="ru-RU" dirty="0" smtClean="0"/>
              <a:t> 2. </a:t>
            </a:r>
            <a:r>
              <a:rPr lang="ru-RU" dirty="0" err="1" smtClean="0"/>
              <a:t>Харківський</a:t>
            </a:r>
            <a:r>
              <a:rPr lang="ru-RU" dirty="0" smtClean="0"/>
              <a:t> </a:t>
            </a:r>
            <a:r>
              <a:rPr lang="ru-RU" dirty="0" err="1" smtClean="0"/>
              <a:t>національний</a:t>
            </a:r>
            <a:r>
              <a:rPr lang="ru-RU" dirty="0" smtClean="0"/>
              <a:t> </a:t>
            </a:r>
            <a:r>
              <a:rPr lang="ru-RU" dirty="0" err="1" smtClean="0"/>
              <a:t>технічний</a:t>
            </a:r>
            <a:r>
              <a:rPr lang="ru-RU" dirty="0" smtClean="0"/>
              <a:t> </a:t>
            </a:r>
            <a:r>
              <a:rPr lang="ru-RU" dirty="0" err="1" smtClean="0"/>
              <a:t>університет</a:t>
            </a:r>
            <a:r>
              <a:rPr lang="ru-RU" dirty="0" smtClean="0"/>
              <a:t> </a:t>
            </a:r>
            <a:r>
              <a:rPr lang="ru-RU" dirty="0" err="1" smtClean="0"/>
              <a:t>сільського</a:t>
            </a:r>
            <a:r>
              <a:rPr lang="ru-RU" dirty="0" smtClean="0"/>
              <a:t> </a:t>
            </a:r>
            <a:r>
              <a:rPr lang="ru-RU" dirty="0" err="1" smtClean="0"/>
              <a:t>господарства</a:t>
            </a:r>
            <a:r>
              <a:rPr lang="ru-RU" dirty="0" smtClean="0"/>
              <a:t> </a:t>
            </a:r>
            <a:r>
              <a:rPr lang="ru-RU" dirty="0" err="1" smtClean="0"/>
              <a:t>ім</a:t>
            </a:r>
            <a:r>
              <a:rPr lang="ru-RU" dirty="0" smtClean="0"/>
              <a:t>. Василенко;</a:t>
            </a:r>
          </a:p>
          <a:p>
            <a:r>
              <a:rPr lang="ru-RU" dirty="0" smtClean="0"/>
              <a:t> 3. </a:t>
            </a:r>
            <a:r>
              <a:rPr lang="ru-RU" dirty="0" err="1" smtClean="0"/>
              <a:t>Національний</a:t>
            </a:r>
            <a:r>
              <a:rPr lang="ru-RU" dirty="0" smtClean="0"/>
              <a:t> </a:t>
            </a:r>
            <a:r>
              <a:rPr lang="ru-RU" dirty="0" err="1" smtClean="0"/>
              <a:t>університет</a:t>
            </a:r>
            <a:r>
              <a:rPr lang="ru-RU" dirty="0" smtClean="0"/>
              <a:t> </a:t>
            </a:r>
            <a:r>
              <a:rPr lang="ru-RU" dirty="0" err="1" smtClean="0"/>
              <a:t>біоресурсів</a:t>
            </a:r>
            <a:r>
              <a:rPr lang="ru-RU" dirty="0" smtClean="0"/>
              <a:t> </a:t>
            </a:r>
            <a:r>
              <a:rPr lang="ru-RU" dirty="0" err="1" smtClean="0"/>
              <a:t>і</a:t>
            </a:r>
            <a:r>
              <a:rPr lang="ru-RU" dirty="0" smtClean="0"/>
              <a:t> </a:t>
            </a:r>
            <a:r>
              <a:rPr lang="ru-RU" dirty="0" err="1" smtClean="0"/>
              <a:t>природокористування</a:t>
            </a:r>
            <a:r>
              <a:rPr lang="ru-RU" dirty="0" smtClean="0"/>
              <a:t> </a:t>
            </a:r>
            <a:r>
              <a:rPr lang="ru-RU" dirty="0" err="1" smtClean="0"/>
              <a:t>України</a:t>
            </a:r>
            <a:r>
              <a:rPr lang="ru-RU" dirty="0" smtClean="0"/>
              <a:t>;</a:t>
            </a:r>
          </a:p>
          <a:p>
            <a:r>
              <a:rPr lang="ru-RU" dirty="0" smtClean="0"/>
              <a:t> 4. </a:t>
            </a:r>
            <a:r>
              <a:rPr lang="ru-RU" dirty="0" err="1" smtClean="0"/>
              <a:t>Миколаївський</a:t>
            </a:r>
            <a:r>
              <a:rPr lang="ru-RU" dirty="0" smtClean="0"/>
              <a:t> </a:t>
            </a:r>
            <a:r>
              <a:rPr lang="ru-RU" dirty="0" err="1" smtClean="0"/>
              <a:t>національний</a:t>
            </a:r>
            <a:r>
              <a:rPr lang="ru-RU" dirty="0" smtClean="0"/>
              <a:t> </a:t>
            </a:r>
            <a:r>
              <a:rPr lang="ru-RU" dirty="0" err="1" smtClean="0"/>
              <a:t>аграрний</a:t>
            </a:r>
            <a:r>
              <a:rPr lang="ru-RU" dirty="0" smtClean="0"/>
              <a:t> </a:t>
            </a:r>
            <a:r>
              <a:rPr lang="ru-RU" dirty="0" err="1" smtClean="0"/>
              <a:t>університет</a:t>
            </a:r>
            <a:r>
              <a:rPr lang="ru-RU" dirty="0" smtClean="0"/>
              <a:t>;</a:t>
            </a:r>
          </a:p>
          <a:p>
            <a:r>
              <a:rPr lang="ru-RU" dirty="0" smtClean="0"/>
              <a:t> 5. </a:t>
            </a:r>
            <a:r>
              <a:rPr lang="ru-RU" dirty="0" err="1" smtClean="0"/>
              <a:t>Білоцерківський</a:t>
            </a:r>
            <a:r>
              <a:rPr lang="ru-RU" dirty="0" smtClean="0"/>
              <a:t> </a:t>
            </a:r>
            <a:r>
              <a:rPr lang="ru-RU" dirty="0" err="1" smtClean="0"/>
              <a:t>національний</a:t>
            </a:r>
            <a:r>
              <a:rPr lang="ru-RU" dirty="0" smtClean="0"/>
              <a:t> </a:t>
            </a:r>
            <a:r>
              <a:rPr lang="ru-RU" dirty="0" err="1" smtClean="0"/>
              <a:t>аграрний</a:t>
            </a:r>
            <a:r>
              <a:rPr lang="ru-RU" dirty="0" smtClean="0"/>
              <a:t> </a:t>
            </a:r>
            <a:r>
              <a:rPr lang="ru-RU" dirty="0" err="1" smtClean="0"/>
              <a:t>університет</a:t>
            </a:r>
            <a:r>
              <a:rPr lang="ru-RU" dirty="0" smtClean="0"/>
              <a:t>;</a:t>
            </a:r>
          </a:p>
          <a:p>
            <a:r>
              <a:rPr lang="ru-RU" dirty="0" smtClean="0"/>
              <a:t> 6. </a:t>
            </a:r>
            <a:r>
              <a:rPr lang="ru-RU" dirty="0" err="1" smtClean="0"/>
              <a:t>Львівський</a:t>
            </a:r>
            <a:r>
              <a:rPr lang="ru-RU" dirty="0" smtClean="0"/>
              <a:t> </a:t>
            </a:r>
            <a:r>
              <a:rPr lang="ru-RU" dirty="0" err="1" smtClean="0"/>
              <a:t>національний</a:t>
            </a:r>
            <a:r>
              <a:rPr lang="ru-RU" dirty="0" smtClean="0"/>
              <a:t> </a:t>
            </a:r>
            <a:r>
              <a:rPr lang="ru-RU" dirty="0" err="1" smtClean="0"/>
              <a:t>аграрний</a:t>
            </a:r>
            <a:r>
              <a:rPr lang="ru-RU" dirty="0" smtClean="0"/>
              <a:t> </a:t>
            </a:r>
            <a:r>
              <a:rPr lang="ru-RU" dirty="0" err="1" smtClean="0"/>
              <a:t>університет</a:t>
            </a:r>
            <a:r>
              <a:rPr lang="ru-RU" dirty="0" smtClean="0"/>
              <a:t>;</a:t>
            </a:r>
          </a:p>
          <a:p>
            <a:r>
              <a:rPr lang="ru-RU" dirty="0" smtClean="0"/>
              <a:t> 7. </a:t>
            </a:r>
            <a:r>
              <a:rPr lang="ru-RU" dirty="0" err="1" smtClean="0"/>
              <a:t>Таврійський</a:t>
            </a:r>
            <a:r>
              <a:rPr lang="ru-RU" dirty="0" smtClean="0"/>
              <a:t> </a:t>
            </a:r>
            <a:r>
              <a:rPr lang="ru-RU" dirty="0" err="1" smtClean="0"/>
              <a:t>державний</a:t>
            </a:r>
            <a:r>
              <a:rPr lang="ru-RU" dirty="0" smtClean="0"/>
              <a:t> </a:t>
            </a:r>
            <a:r>
              <a:rPr lang="ru-RU" dirty="0" err="1" smtClean="0"/>
              <a:t>агротехнологічний</a:t>
            </a:r>
            <a:r>
              <a:rPr lang="ru-RU" dirty="0" smtClean="0"/>
              <a:t> </a:t>
            </a:r>
            <a:r>
              <a:rPr lang="ru-RU" dirty="0" err="1" smtClean="0"/>
              <a:t>університет</a:t>
            </a:r>
            <a:r>
              <a:rPr lang="ru-RU" dirty="0" smtClean="0"/>
              <a:t>;</a:t>
            </a:r>
          </a:p>
          <a:p>
            <a:r>
              <a:rPr lang="ru-RU" dirty="0" smtClean="0"/>
              <a:t> 8. </a:t>
            </a:r>
            <a:r>
              <a:rPr lang="ru-RU" dirty="0" err="1" smtClean="0"/>
              <a:t>Луганський</a:t>
            </a:r>
            <a:r>
              <a:rPr lang="ru-RU" dirty="0" smtClean="0"/>
              <a:t> </a:t>
            </a:r>
            <a:r>
              <a:rPr lang="ru-RU" dirty="0" err="1" smtClean="0"/>
              <a:t>національний</a:t>
            </a:r>
            <a:r>
              <a:rPr lang="ru-RU" dirty="0" smtClean="0"/>
              <a:t> </a:t>
            </a:r>
            <a:r>
              <a:rPr lang="ru-RU" dirty="0" err="1" smtClean="0"/>
              <a:t>аграрний</a:t>
            </a:r>
            <a:r>
              <a:rPr lang="ru-RU" dirty="0" smtClean="0"/>
              <a:t> </a:t>
            </a:r>
            <a:r>
              <a:rPr lang="ru-RU" dirty="0" err="1" smtClean="0"/>
              <a:t>університет</a:t>
            </a:r>
            <a:r>
              <a:rPr lang="ru-RU" dirty="0" smtClean="0"/>
              <a:t>;</a:t>
            </a:r>
          </a:p>
          <a:p>
            <a:r>
              <a:rPr lang="ru-RU" dirty="0" smtClean="0"/>
              <a:t> 9. </a:t>
            </a:r>
            <a:r>
              <a:rPr lang="ru-RU" dirty="0" err="1" smtClean="0"/>
              <a:t>Вінницький</a:t>
            </a:r>
            <a:r>
              <a:rPr lang="ru-RU" dirty="0" smtClean="0"/>
              <a:t> </a:t>
            </a:r>
            <a:r>
              <a:rPr lang="ru-RU" dirty="0" err="1" smtClean="0"/>
              <a:t>національний</a:t>
            </a:r>
            <a:r>
              <a:rPr lang="ru-RU" dirty="0" smtClean="0"/>
              <a:t> </a:t>
            </a:r>
            <a:r>
              <a:rPr lang="ru-RU" dirty="0" err="1" smtClean="0"/>
              <a:t>аграрний</a:t>
            </a:r>
            <a:r>
              <a:rPr lang="ru-RU" dirty="0" smtClean="0"/>
              <a:t> </a:t>
            </a:r>
            <a:r>
              <a:rPr lang="ru-RU" dirty="0" err="1" smtClean="0"/>
              <a:t>університет</a:t>
            </a:r>
            <a:r>
              <a:rPr lang="ru-RU" dirty="0" smtClean="0"/>
              <a:t>.</a:t>
            </a:r>
          </a:p>
          <a:p>
            <a:r>
              <a:rPr lang="ru-RU" dirty="0" smtClean="0"/>
              <a:t> 10. </a:t>
            </a:r>
            <a:r>
              <a:rPr lang="ru-RU" dirty="0" err="1" smtClean="0"/>
              <a:t>Полтавська</a:t>
            </a:r>
            <a:r>
              <a:rPr lang="ru-RU" dirty="0" smtClean="0"/>
              <a:t> </a:t>
            </a:r>
            <a:r>
              <a:rPr lang="ru-RU" dirty="0" err="1" smtClean="0"/>
              <a:t>державна</a:t>
            </a:r>
            <a:r>
              <a:rPr lang="ru-RU" dirty="0" smtClean="0"/>
              <a:t> </a:t>
            </a:r>
            <a:r>
              <a:rPr lang="ru-RU" dirty="0" err="1" smtClean="0"/>
              <a:t>аграрна</a:t>
            </a:r>
            <a:r>
              <a:rPr lang="ru-RU" dirty="0" smtClean="0"/>
              <a:t> </a:t>
            </a:r>
            <a:r>
              <a:rPr lang="ru-RU" dirty="0" err="1" smtClean="0"/>
              <a:t>академія</a:t>
            </a:r>
            <a:r>
              <a:rPr lang="ru-RU" dirty="0" smtClean="0"/>
              <a:t>.</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1066800"/>
          </a:xfrm>
        </p:spPr>
        <p:txBody>
          <a:bodyPr>
            <a:normAutofit fontScale="90000"/>
          </a:bodyPr>
          <a:lstStyle/>
          <a:p>
            <a:pPr algn="ctr"/>
            <a:r>
              <a:rPr lang="ru-RU" dirty="0" smtClean="0"/>
              <a:t>Топ-10: </a:t>
            </a:r>
            <a:r>
              <a:rPr lang="ru-RU" dirty="0" err="1" smtClean="0"/>
              <a:t>економіка</a:t>
            </a:r>
            <a:r>
              <a:rPr lang="ru-RU" dirty="0" smtClean="0"/>
              <a:t>, </a:t>
            </a:r>
            <a:r>
              <a:rPr lang="ru-RU" dirty="0" err="1" smtClean="0"/>
              <a:t>фінанси</a:t>
            </a:r>
            <a:r>
              <a:rPr lang="ru-RU" dirty="0" smtClean="0"/>
              <a:t>, </a:t>
            </a:r>
            <a:r>
              <a:rPr lang="ru-RU" dirty="0" err="1" smtClean="0"/>
              <a:t>управління</a:t>
            </a:r>
            <a:r>
              <a:rPr lang="ru-RU" dirty="0" smtClean="0"/>
              <a:t>, </a:t>
            </a:r>
            <a:r>
              <a:rPr lang="ru-RU" dirty="0" err="1" smtClean="0"/>
              <a:t>підприємництво</a:t>
            </a:r>
            <a:endParaRPr lang="ru-RU" dirty="0"/>
          </a:p>
        </p:txBody>
      </p:sp>
      <p:sp>
        <p:nvSpPr>
          <p:cNvPr id="3" name="Содержимое 2"/>
          <p:cNvSpPr>
            <a:spLocks noGrp="1"/>
          </p:cNvSpPr>
          <p:nvPr>
            <p:ph idx="1"/>
          </p:nvPr>
        </p:nvSpPr>
        <p:spPr>
          <a:xfrm>
            <a:off x="457200" y="1714488"/>
            <a:ext cx="8229600" cy="5143512"/>
          </a:xfrm>
        </p:spPr>
        <p:txBody>
          <a:bodyPr>
            <a:normAutofit fontScale="77500" lnSpcReduction="20000"/>
          </a:bodyPr>
          <a:lstStyle/>
          <a:p>
            <a:r>
              <a:rPr lang="ru-RU" dirty="0" smtClean="0"/>
              <a:t>1. </a:t>
            </a:r>
            <a:r>
              <a:rPr lang="ru-RU" dirty="0" err="1" smtClean="0"/>
              <a:t>Київський</a:t>
            </a:r>
            <a:r>
              <a:rPr lang="ru-RU" dirty="0" smtClean="0"/>
              <a:t> </a:t>
            </a:r>
            <a:r>
              <a:rPr lang="ru-RU" dirty="0" err="1" smtClean="0"/>
              <a:t>національний</a:t>
            </a:r>
            <a:r>
              <a:rPr lang="ru-RU" dirty="0" smtClean="0"/>
              <a:t> </a:t>
            </a:r>
            <a:r>
              <a:rPr lang="ru-RU" dirty="0" err="1" smtClean="0"/>
              <a:t>економічний</a:t>
            </a:r>
            <a:r>
              <a:rPr lang="ru-RU" dirty="0" smtClean="0"/>
              <a:t> </a:t>
            </a:r>
            <a:r>
              <a:rPr lang="ru-RU" dirty="0" err="1" smtClean="0"/>
              <a:t>університет</a:t>
            </a:r>
            <a:r>
              <a:rPr lang="ru-RU" dirty="0" smtClean="0"/>
              <a:t> </a:t>
            </a:r>
            <a:r>
              <a:rPr lang="ru-RU" dirty="0" err="1" smtClean="0"/>
              <a:t>ім</a:t>
            </a:r>
            <a:r>
              <a:rPr lang="ru-RU" dirty="0" smtClean="0"/>
              <a:t>. </a:t>
            </a:r>
            <a:r>
              <a:rPr lang="ru-RU" dirty="0" err="1" smtClean="0"/>
              <a:t>Гетьмана</a:t>
            </a:r>
            <a:r>
              <a:rPr lang="ru-RU" dirty="0" smtClean="0"/>
              <a:t>;</a:t>
            </a:r>
          </a:p>
          <a:p>
            <a:r>
              <a:rPr lang="ru-RU" dirty="0" smtClean="0"/>
              <a:t> 2. </a:t>
            </a:r>
            <a:r>
              <a:rPr lang="ru-RU" dirty="0" err="1" smtClean="0"/>
              <a:t>Київський</a:t>
            </a:r>
            <a:r>
              <a:rPr lang="ru-RU" dirty="0" smtClean="0"/>
              <a:t> </a:t>
            </a:r>
            <a:r>
              <a:rPr lang="ru-RU" dirty="0" err="1" smtClean="0"/>
              <a:t>національний</a:t>
            </a:r>
            <a:r>
              <a:rPr lang="ru-RU" dirty="0" smtClean="0"/>
              <a:t> </a:t>
            </a:r>
            <a:r>
              <a:rPr lang="ru-RU" dirty="0" err="1" smtClean="0"/>
              <a:t>торговельно-економічний</a:t>
            </a:r>
            <a:r>
              <a:rPr lang="ru-RU" dirty="0" smtClean="0"/>
              <a:t> </a:t>
            </a:r>
            <a:r>
              <a:rPr lang="ru-RU" dirty="0" err="1" smtClean="0"/>
              <a:t>університет</a:t>
            </a:r>
            <a:r>
              <a:rPr lang="ru-RU" dirty="0" smtClean="0"/>
              <a:t>;</a:t>
            </a:r>
          </a:p>
          <a:p>
            <a:r>
              <a:rPr lang="ru-RU" dirty="0" smtClean="0"/>
              <a:t> 3. </a:t>
            </a:r>
            <a:r>
              <a:rPr lang="ru-RU" dirty="0" err="1" smtClean="0"/>
              <a:t>Університет</a:t>
            </a:r>
            <a:r>
              <a:rPr lang="ru-RU" dirty="0" smtClean="0"/>
              <a:t> </a:t>
            </a:r>
            <a:r>
              <a:rPr lang="ru-RU" dirty="0" err="1" smtClean="0"/>
              <a:t>банківської</a:t>
            </a:r>
            <a:r>
              <a:rPr lang="ru-RU" dirty="0" smtClean="0"/>
              <a:t> </a:t>
            </a:r>
            <a:r>
              <a:rPr lang="ru-RU" dirty="0" err="1" smtClean="0"/>
              <a:t>справи</a:t>
            </a:r>
            <a:r>
              <a:rPr lang="ru-RU" dirty="0" smtClean="0"/>
              <a:t> </a:t>
            </a:r>
            <a:r>
              <a:rPr lang="ru-RU" dirty="0" err="1" smtClean="0"/>
              <a:t>Національного</a:t>
            </a:r>
            <a:r>
              <a:rPr lang="ru-RU" dirty="0" smtClean="0"/>
              <a:t> банку </a:t>
            </a:r>
            <a:r>
              <a:rPr lang="ru-RU" dirty="0" err="1" smtClean="0"/>
              <a:t>України</a:t>
            </a:r>
            <a:r>
              <a:rPr lang="ru-RU" dirty="0" smtClean="0"/>
              <a:t>;</a:t>
            </a:r>
          </a:p>
          <a:p>
            <a:r>
              <a:rPr lang="ru-RU" dirty="0" smtClean="0"/>
              <a:t> 4. </a:t>
            </a:r>
            <a:r>
              <a:rPr lang="ru-RU" dirty="0" err="1" smtClean="0"/>
              <a:t>Донецький</a:t>
            </a:r>
            <a:r>
              <a:rPr lang="ru-RU" dirty="0" smtClean="0"/>
              <a:t> </a:t>
            </a:r>
            <a:r>
              <a:rPr lang="ru-RU" dirty="0" err="1" smtClean="0"/>
              <a:t>національний</a:t>
            </a:r>
            <a:r>
              <a:rPr lang="ru-RU" dirty="0" smtClean="0"/>
              <a:t> </a:t>
            </a:r>
            <a:r>
              <a:rPr lang="ru-RU" dirty="0" err="1" smtClean="0"/>
              <a:t>університет</a:t>
            </a:r>
            <a:r>
              <a:rPr lang="ru-RU" dirty="0" smtClean="0"/>
              <a:t> </a:t>
            </a:r>
            <a:r>
              <a:rPr lang="ru-RU" dirty="0" err="1" smtClean="0"/>
              <a:t>економіки</a:t>
            </a:r>
            <a:r>
              <a:rPr lang="ru-RU" dirty="0" smtClean="0"/>
              <a:t> </a:t>
            </a:r>
            <a:r>
              <a:rPr lang="ru-RU" dirty="0" err="1" smtClean="0"/>
              <a:t>і</a:t>
            </a:r>
            <a:r>
              <a:rPr lang="ru-RU" dirty="0" smtClean="0"/>
              <a:t> </a:t>
            </a:r>
            <a:r>
              <a:rPr lang="ru-RU" dirty="0" err="1" smtClean="0"/>
              <a:t>торгівлі</a:t>
            </a:r>
            <a:r>
              <a:rPr lang="ru-RU" dirty="0" smtClean="0"/>
              <a:t> </a:t>
            </a:r>
            <a:r>
              <a:rPr lang="ru-RU" dirty="0" err="1" smtClean="0"/>
              <a:t>ім</a:t>
            </a:r>
            <a:r>
              <a:rPr lang="ru-RU" dirty="0" smtClean="0"/>
              <a:t>. </a:t>
            </a:r>
            <a:r>
              <a:rPr lang="ru-RU" dirty="0" err="1" smtClean="0"/>
              <a:t>Туган-Барановського</a:t>
            </a:r>
            <a:r>
              <a:rPr lang="ru-RU" dirty="0" smtClean="0"/>
              <a:t>;</a:t>
            </a:r>
          </a:p>
          <a:p>
            <a:r>
              <a:rPr lang="ru-RU" dirty="0" smtClean="0"/>
              <a:t> 5. </a:t>
            </a:r>
            <a:r>
              <a:rPr lang="ru-RU" dirty="0" err="1" smtClean="0"/>
              <a:t>Донецький</a:t>
            </a:r>
            <a:r>
              <a:rPr lang="ru-RU" dirty="0" smtClean="0"/>
              <a:t> </a:t>
            </a:r>
            <a:r>
              <a:rPr lang="ru-RU" dirty="0" err="1" smtClean="0"/>
              <a:t>державний</a:t>
            </a:r>
            <a:r>
              <a:rPr lang="ru-RU" dirty="0" smtClean="0"/>
              <a:t> </a:t>
            </a:r>
            <a:r>
              <a:rPr lang="ru-RU" dirty="0" err="1" smtClean="0"/>
              <a:t>університет</a:t>
            </a:r>
            <a:r>
              <a:rPr lang="ru-RU" dirty="0" smtClean="0"/>
              <a:t> </a:t>
            </a:r>
            <a:r>
              <a:rPr lang="ru-RU" dirty="0" err="1" smtClean="0"/>
              <a:t>управління</a:t>
            </a:r>
            <a:r>
              <a:rPr lang="ru-RU" dirty="0" smtClean="0"/>
              <a:t>;</a:t>
            </a:r>
          </a:p>
          <a:p>
            <a:r>
              <a:rPr lang="ru-RU" dirty="0" smtClean="0"/>
              <a:t> 6. </a:t>
            </a:r>
            <a:r>
              <a:rPr lang="ru-RU" dirty="0" err="1" smtClean="0"/>
              <a:t>Харківський</a:t>
            </a:r>
            <a:r>
              <a:rPr lang="ru-RU" dirty="0" smtClean="0"/>
              <a:t> </a:t>
            </a:r>
            <a:r>
              <a:rPr lang="ru-RU" dirty="0" err="1" smtClean="0"/>
              <a:t>національний</a:t>
            </a:r>
            <a:r>
              <a:rPr lang="ru-RU" dirty="0" smtClean="0"/>
              <a:t> </a:t>
            </a:r>
            <a:r>
              <a:rPr lang="ru-RU" dirty="0" err="1" smtClean="0"/>
              <a:t>економічний</a:t>
            </a:r>
            <a:r>
              <a:rPr lang="ru-RU" dirty="0" smtClean="0"/>
              <a:t> </a:t>
            </a:r>
            <a:r>
              <a:rPr lang="ru-RU" dirty="0" err="1" smtClean="0"/>
              <a:t>університет</a:t>
            </a:r>
            <a:r>
              <a:rPr lang="ru-RU" dirty="0" smtClean="0"/>
              <a:t>;</a:t>
            </a:r>
          </a:p>
          <a:p>
            <a:r>
              <a:rPr lang="ru-RU" dirty="0" smtClean="0"/>
              <a:t> 7. </a:t>
            </a:r>
            <a:r>
              <a:rPr lang="ru-RU" dirty="0" err="1" smtClean="0"/>
              <a:t>Одеський</a:t>
            </a:r>
            <a:r>
              <a:rPr lang="ru-RU" dirty="0" smtClean="0"/>
              <a:t> </a:t>
            </a:r>
            <a:r>
              <a:rPr lang="ru-RU" dirty="0" err="1" smtClean="0"/>
              <a:t>національний</a:t>
            </a:r>
            <a:r>
              <a:rPr lang="ru-RU" dirty="0" smtClean="0"/>
              <a:t> </a:t>
            </a:r>
            <a:r>
              <a:rPr lang="ru-RU" dirty="0" err="1" smtClean="0"/>
              <a:t>економічний</a:t>
            </a:r>
            <a:r>
              <a:rPr lang="ru-RU" dirty="0" smtClean="0"/>
              <a:t> </a:t>
            </a:r>
            <a:r>
              <a:rPr lang="ru-RU" dirty="0" err="1" smtClean="0"/>
              <a:t>університет</a:t>
            </a:r>
            <a:r>
              <a:rPr lang="ru-RU" dirty="0" smtClean="0"/>
              <a:t>;</a:t>
            </a:r>
          </a:p>
          <a:p>
            <a:r>
              <a:rPr lang="ru-RU" dirty="0" smtClean="0"/>
              <a:t> 8. </a:t>
            </a:r>
            <a:r>
              <a:rPr lang="ru-RU" dirty="0" err="1" smtClean="0"/>
              <a:t>Харківський</a:t>
            </a:r>
            <a:r>
              <a:rPr lang="ru-RU" dirty="0" smtClean="0"/>
              <a:t> </a:t>
            </a:r>
            <a:r>
              <a:rPr lang="ru-RU" dirty="0" err="1" smtClean="0"/>
              <a:t>державний</a:t>
            </a:r>
            <a:r>
              <a:rPr lang="ru-RU" dirty="0" smtClean="0"/>
              <a:t> </a:t>
            </a:r>
            <a:r>
              <a:rPr lang="ru-RU" dirty="0" err="1" smtClean="0"/>
              <a:t>університет</a:t>
            </a:r>
            <a:r>
              <a:rPr lang="ru-RU" dirty="0" smtClean="0"/>
              <a:t> </a:t>
            </a:r>
            <a:r>
              <a:rPr lang="ru-RU" dirty="0" err="1" smtClean="0"/>
              <a:t>харчування</a:t>
            </a:r>
            <a:r>
              <a:rPr lang="ru-RU" dirty="0" smtClean="0"/>
              <a:t> та </a:t>
            </a:r>
            <a:r>
              <a:rPr lang="ru-RU" dirty="0" err="1" smtClean="0"/>
              <a:t>торгівлі</a:t>
            </a:r>
            <a:r>
              <a:rPr lang="ru-RU" dirty="0" smtClean="0"/>
              <a:t>;</a:t>
            </a:r>
          </a:p>
          <a:p>
            <a:r>
              <a:rPr lang="ru-RU" dirty="0" smtClean="0"/>
              <a:t> 9. </a:t>
            </a:r>
            <a:r>
              <a:rPr lang="ru-RU" dirty="0" err="1" smtClean="0"/>
              <a:t>Тернопільський</a:t>
            </a:r>
            <a:r>
              <a:rPr lang="ru-RU" dirty="0" smtClean="0"/>
              <a:t> </a:t>
            </a:r>
            <a:r>
              <a:rPr lang="ru-RU" dirty="0" err="1" smtClean="0"/>
              <a:t>національний</a:t>
            </a:r>
            <a:r>
              <a:rPr lang="ru-RU" dirty="0" smtClean="0"/>
              <a:t> </a:t>
            </a:r>
            <a:r>
              <a:rPr lang="ru-RU" dirty="0" err="1" smtClean="0"/>
              <a:t>економічний</a:t>
            </a:r>
            <a:r>
              <a:rPr lang="ru-RU" dirty="0" smtClean="0"/>
              <a:t> </a:t>
            </a:r>
            <a:r>
              <a:rPr lang="ru-RU" dirty="0" err="1" smtClean="0"/>
              <a:t>університет</a:t>
            </a:r>
            <a:r>
              <a:rPr lang="ru-RU" dirty="0" smtClean="0"/>
              <a:t>;</a:t>
            </a:r>
          </a:p>
          <a:p>
            <a:r>
              <a:rPr lang="ru-RU" dirty="0" smtClean="0"/>
              <a:t> 10. </a:t>
            </a:r>
            <a:r>
              <a:rPr lang="ru-RU" dirty="0" err="1" smtClean="0"/>
              <a:t>Полтавський</a:t>
            </a:r>
            <a:r>
              <a:rPr lang="ru-RU" dirty="0" smtClean="0"/>
              <a:t> </a:t>
            </a:r>
            <a:r>
              <a:rPr lang="ru-RU" dirty="0" err="1" smtClean="0"/>
              <a:t>університет</a:t>
            </a:r>
            <a:r>
              <a:rPr lang="ru-RU" dirty="0" smtClean="0"/>
              <a:t> </a:t>
            </a:r>
            <a:r>
              <a:rPr lang="ru-RU" dirty="0" err="1" smtClean="0"/>
              <a:t>економіки</a:t>
            </a:r>
            <a:r>
              <a:rPr lang="ru-RU" dirty="0" smtClean="0"/>
              <a:t> </a:t>
            </a:r>
            <a:r>
              <a:rPr lang="ru-RU" dirty="0" err="1" smtClean="0"/>
              <a:t>і</a:t>
            </a:r>
            <a:r>
              <a:rPr lang="ru-RU" dirty="0" smtClean="0"/>
              <a:t> </a:t>
            </a:r>
            <a:r>
              <a:rPr lang="ru-RU" dirty="0" err="1" smtClean="0"/>
              <a:t>торгівлі</a:t>
            </a:r>
            <a:r>
              <a:rPr lang="ru-RU" dirty="0" smtClean="0"/>
              <a:t>.</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972188" cy="1785934"/>
          </a:xfrm>
        </p:spPr>
        <p:txBody>
          <a:bodyPr>
            <a:normAutofit/>
          </a:bodyPr>
          <a:lstStyle/>
          <a:p>
            <a:pPr algn="ctr"/>
            <a:r>
              <a:rPr lang="ru-RU" sz="2800" dirty="0" smtClean="0"/>
              <a:t>З чого почати, якщо ви тільки замислюєтеся про те, якому вузу і професії віддати перевагу?</a:t>
            </a:r>
            <a:endParaRPr lang="ru-RU" sz="2800" dirty="0"/>
          </a:p>
        </p:txBody>
      </p:sp>
      <p:sp>
        <p:nvSpPr>
          <p:cNvPr id="3" name="Содержимое 2"/>
          <p:cNvSpPr>
            <a:spLocks noGrp="1"/>
          </p:cNvSpPr>
          <p:nvPr>
            <p:ph idx="1"/>
          </p:nvPr>
        </p:nvSpPr>
        <p:spPr>
          <a:xfrm>
            <a:off x="457200" y="2249424"/>
            <a:ext cx="8229600" cy="4608576"/>
          </a:xfrm>
        </p:spPr>
        <p:txBody>
          <a:bodyPr>
            <a:normAutofit fontScale="62500" lnSpcReduction="20000"/>
          </a:bodyPr>
          <a:lstStyle/>
          <a:p>
            <a:pPr algn="ctr"/>
            <a:r>
              <a:rPr lang="ru-RU" dirty="0" smtClean="0"/>
              <a:t>Для початку непогано придбати книгу «Довідник абітурієнта. Всі ВНЗ ». У виданні приведені дані про українські вищих навчальних закладах першого-четвертого рівнів акредитації. Користувачам мережі Інтернет нескладно буде відшукати необхідну інформацію на нашому сайті (Вузи України)На самому початку пошуків необхідно задуматися про місцерозташування вузу, дізнатися величину плати за навчання, отримати інформацію про наявність можливості навчатися за рахунок бюджету. Необхідно з'ясувати, чи є в навчальному закладі додаткові випробування, співбесіди, іспити. Для якісного навчання особливо цінною буде інформація про технічне оснащення закладу, якість викладання, можливості займатися науково-дослідною або проектною роботою. При виборі вузу слід зібрати «досьє» на кожне сподобалося заклад. Для цього необхідно опитати друзів, знайомих, сходити в інститут на день відкритих дверей. Також бажано поговорити з викладачами, випускниками, які закінчили свого часу даний вуз. Сучасний кандидат на вступ орієнтований на майбутнє: його цікавлять не тільки «реноме» вищого навчального закладу, а й перспективи в галузі вивчення мов, імовірність відвідування закордонних стажувань, тренінгів, можливість продовження освіти за кордоном.</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1424006"/>
          </a:xfrm>
        </p:spPr>
        <p:txBody>
          <a:bodyPr>
            <a:normAutofit fontScale="90000"/>
          </a:bodyPr>
          <a:lstStyle/>
          <a:p>
            <a:pPr algn="ctr"/>
            <a:r>
              <a:rPr lang="ru-RU" dirty="0" smtClean="0"/>
              <a:t>Топ-10: право, </a:t>
            </a:r>
            <a:r>
              <a:rPr lang="ru-RU" dirty="0" err="1" smtClean="0"/>
              <a:t>правоохоронна</a:t>
            </a:r>
            <a:r>
              <a:rPr lang="ru-RU" dirty="0" smtClean="0"/>
              <a:t> </a:t>
            </a:r>
            <a:r>
              <a:rPr lang="ru-RU" dirty="0" err="1" smtClean="0"/>
              <a:t>діяльність</a:t>
            </a:r>
            <a:r>
              <a:rPr lang="ru-RU" dirty="0" smtClean="0"/>
              <a:t>, </a:t>
            </a:r>
            <a:r>
              <a:rPr lang="ru-RU" dirty="0" err="1" smtClean="0"/>
              <a:t>цивільний</a:t>
            </a:r>
            <a:r>
              <a:rPr lang="ru-RU" dirty="0" smtClean="0"/>
              <a:t> </a:t>
            </a:r>
            <a:r>
              <a:rPr lang="ru-RU" dirty="0" err="1" smtClean="0"/>
              <a:t>захист</a:t>
            </a:r>
            <a:r>
              <a:rPr lang="ru-RU" dirty="0" smtClean="0"/>
              <a:t>, </a:t>
            </a:r>
            <a:r>
              <a:rPr lang="ru-RU" dirty="0" err="1" smtClean="0"/>
              <a:t>безпека</a:t>
            </a:r>
            <a:r>
              <a:rPr lang="ru-RU" dirty="0" smtClean="0"/>
              <a:t> </a:t>
            </a:r>
            <a:r>
              <a:rPr lang="ru-RU" dirty="0" err="1" smtClean="0"/>
              <a:t>життєдіяльності</a:t>
            </a:r>
            <a:endParaRPr lang="ru-RU" dirty="0"/>
          </a:p>
        </p:txBody>
      </p:sp>
      <p:sp>
        <p:nvSpPr>
          <p:cNvPr id="3" name="Содержимое 2"/>
          <p:cNvSpPr>
            <a:spLocks noGrp="1"/>
          </p:cNvSpPr>
          <p:nvPr>
            <p:ph idx="1"/>
          </p:nvPr>
        </p:nvSpPr>
        <p:spPr>
          <a:xfrm>
            <a:off x="457200" y="2249424"/>
            <a:ext cx="8229600" cy="4608576"/>
          </a:xfrm>
        </p:spPr>
        <p:txBody>
          <a:bodyPr>
            <a:normAutofit fontScale="70000" lnSpcReduction="20000"/>
          </a:bodyPr>
          <a:lstStyle/>
          <a:p>
            <a:r>
              <a:rPr lang="ru-RU" dirty="0" smtClean="0"/>
              <a:t>1. </a:t>
            </a:r>
            <a:r>
              <a:rPr lang="ru-RU" dirty="0" err="1" smtClean="0"/>
              <a:t>Національний</a:t>
            </a:r>
            <a:r>
              <a:rPr lang="ru-RU" dirty="0" smtClean="0"/>
              <a:t> </a:t>
            </a:r>
            <a:r>
              <a:rPr lang="ru-RU" dirty="0" err="1" smtClean="0"/>
              <a:t>університет</a:t>
            </a:r>
            <a:r>
              <a:rPr lang="ru-RU" dirty="0" smtClean="0"/>
              <a:t> "</a:t>
            </a:r>
            <a:r>
              <a:rPr lang="ru-RU" dirty="0" err="1" smtClean="0"/>
              <a:t>Юридична</a:t>
            </a:r>
            <a:r>
              <a:rPr lang="ru-RU" dirty="0" smtClean="0"/>
              <a:t> </a:t>
            </a:r>
            <a:r>
              <a:rPr lang="ru-RU" dirty="0" err="1" smtClean="0"/>
              <a:t>академія</a:t>
            </a:r>
            <a:r>
              <a:rPr lang="ru-RU" dirty="0" smtClean="0"/>
              <a:t> </a:t>
            </a:r>
            <a:r>
              <a:rPr lang="ru-RU" dirty="0" err="1" smtClean="0"/>
              <a:t>України</a:t>
            </a:r>
            <a:r>
              <a:rPr lang="ru-RU" dirty="0" smtClean="0"/>
              <a:t> </a:t>
            </a:r>
            <a:r>
              <a:rPr lang="ru-RU" dirty="0" err="1" smtClean="0"/>
              <a:t>імені</a:t>
            </a:r>
            <a:r>
              <a:rPr lang="ru-RU" dirty="0" smtClean="0"/>
              <a:t> Ярослава Мудрого";</a:t>
            </a:r>
          </a:p>
          <a:p>
            <a:r>
              <a:rPr lang="ru-RU" dirty="0" smtClean="0"/>
              <a:t> 2. </a:t>
            </a:r>
            <a:r>
              <a:rPr lang="ru-RU" dirty="0" err="1" smtClean="0"/>
              <a:t>Національний</a:t>
            </a:r>
            <a:r>
              <a:rPr lang="ru-RU" dirty="0" smtClean="0"/>
              <a:t> </a:t>
            </a:r>
            <a:r>
              <a:rPr lang="ru-RU" dirty="0" err="1" smtClean="0"/>
              <a:t>університет</a:t>
            </a:r>
            <a:r>
              <a:rPr lang="ru-RU" dirty="0" smtClean="0"/>
              <a:t> "</a:t>
            </a:r>
            <a:r>
              <a:rPr lang="ru-RU" dirty="0" err="1" smtClean="0"/>
              <a:t>Одеська</a:t>
            </a:r>
            <a:r>
              <a:rPr lang="ru-RU" dirty="0" smtClean="0"/>
              <a:t> </a:t>
            </a:r>
            <a:r>
              <a:rPr lang="ru-RU" dirty="0" err="1" smtClean="0"/>
              <a:t>юридична</a:t>
            </a:r>
            <a:r>
              <a:rPr lang="ru-RU" dirty="0" smtClean="0"/>
              <a:t> </a:t>
            </a:r>
            <a:r>
              <a:rPr lang="ru-RU" dirty="0" err="1" smtClean="0"/>
              <a:t>академія</a:t>
            </a:r>
            <a:r>
              <a:rPr lang="ru-RU" dirty="0" smtClean="0"/>
              <a:t>";</a:t>
            </a:r>
          </a:p>
          <a:p>
            <a:r>
              <a:rPr lang="ru-RU" dirty="0" smtClean="0"/>
              <a:t> 3. </a:t>
            </a:r>
            <a:r>
              <a:rPr lang="ru-RU" dirty="0" err="1" smtClean="0"/>
              <a:t>Львівський</a:t>
            </a:r>
            <a:r>
              <a:rPr lang="ru-RU" dirty="0" smtClean="0"/>
              <a:t> </a:t>
            </a:r>
            <a:r>
              <a:rPr lang="ru-RU" dirty="0" err="1" smtClean="0"/>
              <a:t>державний</a:t>
            </a:r>
            <a:r>
              <a:rPr lang="ru-RU" dirty="0" smtClean="0"/>
              <a:t> </a:t>
            </a:r>
            <a:r>
              <a:rPr lang="ru-RU" dirty="0" err="1" smtClean="0"/>
              <a:t>університет</a:t>
            </a:r>
            <a:r>
              <a:rPr lang="ru-RU" dirty="0" smtClean="0"/>
              <a:t> </a:t>
            </a:r>
            <a:r>
              <a:rPr lang="ru-RU" dirty="0" err="1" smtClean="0"/>
              <a:t>безпеки</a:t>
            </a:r>
            <a:r>
              <a:rPr lang="ru-RU" dirty="0" smtClean="0"/>
              <a:t> </a:t>
            </a:r>
            <a:r>
              <a:rPr lang="ru-RU" dirty="0" err="1" smtClean="0"/>
              <a:t>життєдіяльності</a:t>
            </a:r>
            <a:r>
              <a:rPr lang="ru-RU" dirty="0" smtClean="0"/>
              <a:t>;</a:t>
            </a:r>
          </a:p>
          <a:p>
            <a:r>
              <a:rPr lang="ru-RU" dirty="0" smtClean="0"/>
              <a:t> 4. </a:t>
            </a:r>
            <a:r>
              <a:rPr lang="ru-RU" dirty="0" err="1" smtClean="0"/>
              <a:t>Національний</a:t>
            </a:r>
            <a:r>
              <a:rPr lang="ru-RU" dirty="0" smtClean="0"/>
              <a:t> </a:t>
            </a:r>
            <a:r>
              <a:rPr lang="ru-RU" dirty="0" err="1" smtClean="0"/>
              <a:t>університет</a:t>
            </a:r>
            <a:r>
              <a:rPr lang="ru-RU" dirty="0" smtClean="0"/>
              <a:t> </a:t>
            </a:r>
            <a:r>
              <a:rPr lang="ru-RU" dirty="0" err="1" smtClean="0"/>
              <a:t>цивільного</a:t>
            </a:r>
            <a:r>
              <a:rPr lang="ru-RU" dirty="0" smtClean="0"/>
              <a:t> </a:t>
            </a:r>
            <a:r>
              <a:rPr lang="ru-RU" dirty="0" err="1" smtClean="0"/>
              <a:t>захисту</a:t>
            </a:r>
            <a:r>
              <a:rPr lang="ru-RU" dirty="0" smtClean="0"/>
              <a:t> </a:t>
            </a:r>
            <a:r>
              <a:rPr lang="ru-RU" dirty="0" err="1" smtClean="0"/>
              <a:t>України</a:t>
            </a:r>
            <a:r>
              <a:rPr lang="ru-RU" dirty="0" smtClean="0"/>
              <a:t>;</a:t>
            </a:r>
          </a:p>
          <a:p>
            <a:r>
              <a:rPr lang="ru-RU" dirty="0" smtClean="0"/>
              <a:t> 5. </a:t>
            </a:r>
            <a:r>
              <a:rPr lang="ru-RU" dirty="0" err="1" smtClean="0"/>
              <a:t>Одеський</a:t>
            </a:r>
            <a:r>
              <a:rPr lang="ru-RU" dirty="0" smtClean="0"/>
              <a:t> </a:t>
            </a:r>
            <a:r>
              <a:rPr lang="ru-RU" dirty="0" err="1" smtClean="0"/>
              <a:t>державний</a:t>
            </a:r>
            <a:r>
              <a:rPr lang="ru-RU" dirty="0" smtClean="0"/>
              <a:t> </a:t>
            </a:r>
            <a:r>
              <a:rPr lang="ru-RU" dirty="0" err="1" smtClean="0"/>
              <a:t>університет</a:t>
            </a:r>
            <a:r>
              <a:rPr lang="ru-RU" dirty="0" smtClean="0"/>
              <a:t> </a:t>
            </a:r>
            <a:r>
              <a:rPr lang="ru-RU" dirty="0" err="1" smtClean="0"/>
              <a:t>внутрішніх</a:t>
            </a:r>
            <a:r>
              <a:rPr lang="ru-RU" dirty="0" smtClean="0"/>
              <a:t> справ;</a:t>
            </a:r>
          </a:p>
          <a:p>
            <a:r>
              <a:rPr lang="ru-RU" dirty="0" smtClean="0"/>
              <a:t> 6. </a:t>
            </a:r>
            <a:r>
              <a:rPr lang="ru-RU" dirty="0" err="1" smtClean="0"/>
              <a:t>Дніпропетровський</a:t>
            </a:r>
            <a:r>
              <a:rPr lang="ru-RU" dirty="0" smtClean="0"/>
              <a:t> </a:t>
            </a:r>
            <a:r>
              <a:rPr lang="ru-RU" dirty="0" err="1" smtClean="0"/>
              <a:t>державний</a:t>
            </a:r>
            <a:r>
              <a:rPr lang="ru-RU" dirty="0" smtClean="0"/>
              <a:t> </a:t>
            </a:r>
            <a:r>
              <a:rPr lang="ru-RU" dirty="0" err="1" smtClean="0"/>
              <a:t>університет</a:t>
            </a:r>
            <a:r>
              <a:rPr lang="ru-RU" dirty="0" smtClean="0"/>
              <a:t> </a:t>
            </a:r>
            <a:r>
              <a:rPr lang="ru-RU" dirty="0" err="1" smtClean="0"/>
              <a:t>внутрішніх</a:t>
            </a:r>
            <a:r>
              <a:rPr lang="ru-RU" dirty="0" smtClean="0"/>
              <a:t> справ;</a:t>
            </a:r>
          </a:p>
          <a:p>
            <a:r>
              <a:rPr lang="ru-RU" dirty="0" smtClean="0"/>
              <a:t> 7. </a:t>
            </a:r>
            <a:r>
              <a:rPr lang="ru-RU" dirty="0" err="1" smtClean="0"/>
              <a:t>Національний</a:t>
            </a:r>
            <a:r>
              <a:rPr lang="ru-RU" dirty="0" smtClean="0"/>
              <a:t> </a:t>
            </a:r>
            <a:r>
              <a:rPr lang="ru-RU" dirty="0" err="1" smtClean="0"/>
              <a:t>університет</a:t>
            </a:r>
            <a:r>
              <a:rPr lang="ru-RU" dirty="0" smtClean="0"/>
              <a:t> </a:t>
            </a:r>
            <a:r>
              <a:rPr lang="ru-RU" dirty="0" err="1" smtClean="0"/>
              <a:t>державної</a:t>
            </a:r>
            <a:r>
              <a:rPr lang="ru-RU" dirty="0" smtClean="0"/>
              <a:t> </a:t>
            </a:r>
            <a:r>
              <a:rPr lang="ru-RU" dirty="0" err="1" smtClean="0"/>
              <a:t>податкової</a:t>
            </a:r>
            <a:r>
              <a:rPr lang="ru-RU" dirty="0" smtClean="0"/>
              <a:t> </a:t>
            </a:r>
            <a:r>
              <a:rPr lang="ru-RU" dirty="0" err="1" smtClean="0"/>
              <a:t>служби</a:t>
            </a:r>
            <a:r>
              <a:rPr lang="ru-RU" dirty="0" smtClean="0"/>
              <a:t> </a:t>
            </a:r>
            <a:r>
              <a:rPr lang="ru-RU" dirty="0" err="1" smtClean="0"/>
              <a:t>України</a:t>
            </a:r>
            <a:r>
              <a:rPr lang="ru-RU" dirty="0" smtClean="0"/>
              <a:t>;</a:t>
            </a:r>
          </a:p>
          <a:p>
            <a:r>
              <a:rPr lang="ru-RU" dirty="0" smtClean="0"/>
              <a:t> 8. </a:t>
            </a:r>
            <a:r>
              <a:rPr lang="ru-RU" dirty="0" err="1" smtClean="0"/>
              <a:t>Академія</a:t>
            </a:r>
            <a:r>
              <a:rPr lang="ru-RU" dirty="0" smtClean="0"/>
              <a:t> </a:t>
            </a:r>
            <a:r>
              <a:rPr lang="ru-RU" dirty="0" err="1" smtClean="0"/>
              <a:t>митної</a:t>
            </a:r>
            <a:r>
              <a:rPr lang="ru-RU" dirty="0" smtClean="0"/>
              <a:t> </a:t>
            </a:r>
            <a:r>
              <a:rPr lang="ru-RU" dirty="0" err="1" smtClean="0"/>
              <a:t>служби</a:t>
            </a:r>
            <a:r>
              <a:rPr lang="ru-RU" dirty="0" smtClean="0"/>
              <a:t> </a:t>
            </a:r>
            <a:r>
              <a:rPr lang="ru-RU" dirty="0" err="1" smtClean="0"/>
              <a:t>України</a:t>
            </a:r>
            <a:r>
              <a:rPr lang="ru-RU" dirty="0" smtClean="0"/>
              <a:t>;</a:t>
            </a:r>
          </a:p>
          <a:p>
            <a:r>
              <a:rPr lang="ru-RU" dirty="0" smtClean="0"/>
              <a:t> 9. </a:t>
            </a:r>
            <a:r>
              <a:rPr lang="ru-RU" dirty="0" err="1" smtClean="0"/>
              <a:t>Національна</a:t>
            </a:r>
            <a:r>
              <a:rPr lang="ru-RU" dirty="0" smtClean="0"/>
              <a:t> </a:t>
            </a:r>
            <a:r>
              <a:rPr lang="ru-RU" dirty="0" err="1" smtClean="0"/>
              <a:t>академія</a:t>
            </a:r>
            <a:r>
              <a:rPr lang="ru-RU" dirty="0" smtClean="0"/>
              <a:t> </a:t>
            </a:r>
            <a:r>
              <a:rPr lang="ru-RU" dirty="0" err="1" smtClean="0"/>
              <a:t>внутрішніх</a:t>
            </a:r>
            <a:r>
              <a:rPr lang="ru-RU" dirty="0" smtClean="0"/>
              <a:t> справ;</a:t>
            </a:r>
          </a:p>
          <a:p>
            <a:r>
              <a:rPr lang="ru-RU" dirty="0" smtClean="0"/>
              <a:t> 10. </a:t>
            </a:r>
            <a:r>
              <a:rPr lang="ru-RU" dirty="0" err="1" smtClean="0"/>
              <a:t>Луганський</a:t>
            </a:r>
            <a:r>
              <a:rPr lang="ru-RU" dirty="0" smtClean="0"/>
              <a:t> </a:t>
            </a:r>
            <a:r>
              <a:rPr lang="ru-RU" dirty="0" err="1" smtClean="0"/>
              <a:t>державний</a:t>
            </a:r>
            <a:r>
              <a:rPr lang="ru-RU" dirty="0" smtClean="0"/>
              <a:t> </a:t>
            </a:r>
            <a:r>
              <a:rPr lang="ru-RU" dirty="0" err="1" smtClean="0"/>
              <a:t>університет</a:t>
            </a:r>
            <a:r>
              <a:rPr lang="ru-RU" dirty="0" smtClean="0"/>
              <a:t> </a:t>
            </a:r>
            <a:r>
              <a:rPr lang="ru-RU" dirty="0" err="1" smtClean="0"/>
              <a:t>внутрішніх</a:t>
            </a:r>
            <a:r>
              <a:rPr lang="ru-RU" dirty="0" smtClean="0"/>
              <a:t> справ </a:t>
            </a:r>
            <a:r>
              <a:rPr lang="ru-RU" dirty="0" err="1" smtClean="0"/>
              <a:t>ім</a:t>
            </a:r>
            <a:r>
              <a:rPr lang="ru-RU" dirty="0" smtClean="0"/>
              <a:t>. </a:t>
            </a:r>
            <a:r>
              <a:rPr lang="ru-RU" dirty="0" err="1" smtClean="0"/>
              <a:t>Дідоренка</a:t>
            </a:r>
            <a:r>
              <a:rPr lang="ru-RU" dirty="0" smtClean="0"/>
              <a: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429256" cy="1071570"/>
          </a:xfrm>
        </p:spPr>
        <p:txBody>
          <a:bodyPr>
            <a:normAutofit/>
          </a:bodyPr>
          <a:lstStyle/>
          <a:p>
            <a:r>
              <a:rPr lang="ru-RU" sz="2800" dirty="0" smtClean="0"/>
              <a:t>Який вуз краще вибрати: державний чи приватний?</a:t>
            </a:r>
            <a:endParaRPr lang="ru-RU" sz="2800" dirty="0"/>
          </a:p>
        </p:txBody>
      </p:sp>
      <p:sp>
        <p:nvSpPr>
          <p:cNvPr id="3" name="Содержимое 2"/>
          <p:cNvSpPr>
            <a:spLocks noGrp="1"/>
          </p:cNvSpPr>
          <p:nvPr>
            <p:ph idx="1"/>
          </p:nvPr>
        </p:nvSpPr>
        <p:spPr>
          <a:xfrm>
            <a:off x="357158" y="1428736"/>
            <a:ext cx="8229600" cy="5286412"/>
          </a:xfrm>
        </p:spPr>
        <p:txBody>
          <a:bodyPr>
            <a:normAutofit fontScale="70000" lnSpcReduction="20000"/>
          </a:bodyPr>
          <a:lstStyle/>
          <a:p>
            <a:pPr algn="ctr"/>
            <a:r>
              <a:rPr lang="ru-RU" dirty="0" smtClean="0"/>
              <a:t>На користь державного вузу говорить сама історія існування старої школи підготовки фахівців. Як правило, такі навчальні заклади мають багаторічну практику викладання з розвиненою та відпрацьованої методикою навчання різним базових предметів. У державному вузі, крім платного відділення, існує і бюджетне. Дуже примітним є той факт, що роботодавці схильні ставитися з великою довірою до випускників відомих в країні державних вузів.Однак і приватні навчальні заклади можуть забезпечити всі умови для отримання пристойної якості освіти. Багато хто з них дають відмінну підготовку в області програмування, вивчення іноземних мов. Іноді комерційні вузи навчають новим, недавно виникли, спеціальностями, яких не існує в державних закладах.При виборі вузу неминуче виникають і організаційні питання, вони стосуються побуту учнів студентів. Якщо людина приїжджає поступати в інститут з іншого міста або села, то для нього особливо важливою буде інформація про умови надання гуртожитку та проживання в ньому. Зазвичай докладні відомості з цього питання абітурієнти та їх батьки отримують при подачі документів до вузу.</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500694" cy="1071570"/>
          </a:xfrm>
        </p:spPr>
        <p:txBody>
          <a:bodyPr>
            <a:normAutofit/>
          </a:bodyPr>
          <a:lstStyle/>
          <a:p>
            <a:pPr algn="ctr"/>
            <a:r>
              <a:rPr lang="ru-RU" sz="2800" dirty="0" smtClean="0"/>
              <a:t>7 кращих університетів світу в 2013 році.</a:t>
            </a:r>
            <a:endParaRPr lang="ru-RU" sz="2800" dirty="0"/>
          </a:p>
        </p:txBody>
      </p:sp>
      <p:sp>
        <p:nvSpPr>
          <p:cNvPr id="3" name="Содержимое 2"/>
          <p:cNvSpPr>
            <a:spLocks noGrp="1"/>
          </p:cNvSpPr>
          <p:nvPr>
            <p:ph idx="1"/>
          </p:nvPr>
        </p:nvSpPr>
        <p:spPr>
          <a:xfrm>
            <a:off x="457200" y="1428736"/>
            <a:ext cx="8229600" cy="5214974"/>
          </a:xfrm>
        </p:spPr>
        <p:txBody>
          <a:bodyPr/>
          <a:lstStyle/>
          <a:p>
            <a:r>
              <a:rPr lang="ru-RU" dirty="0" smtClean="0"/>
              <a:t>Массачусетський технологічний інститут</a:t>
            </a:r>
          </a:p>
          <a:p>
            <a:r>
              <a:rPr lang="ru-RU" dirty="0" smtClean="0"/>
              <a:t>Гарвардський університет</a:t>
            </a:r>
          </a:p>
          <a:p>
            <a:r>
              <a:rPr lang="ru-RU" dirty="0" smtClean="0"/>
              <a:t>Кембриджський університет</a:t>
            </a:r>
          </a:p>
          <a:p>
            <a:r>
              <a:rPr lang="ru-RU" dirty="0" smtClean="0"/>
              <a:t>Університетський коледж Лондона</a:t>
            </a:r>
          </a:p>
          <a:p>
            <a:r>
              <a:rPr lang="ru-RU" dirty="0" smtClean="0"/>
              <a:t>Імперський коледж Лондона</a:t>
            </a:r>
          </a:p>
          <a:p>
            <a:r>
              <a:rPr lang="ru-RU" dirty="0" smtClean="0"/>
              <a:t>Оксфордський університет</a:t>
            </a:r>
          </a:p>
          <a:p>
            <a:r>
              <a:rPr lang="ru-RU" dirty="0" smtClean="0"/>
              <a:t>Стенфордський університет</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757874" cy="1143008"/>
          </a:xfrm>
        </p:spPr>
        <p:txBody>
          <a:bodyPr>
            <a:normAutofit fontScale="90000"/>
          </a:bodyPr>
          <a:lstStyle/>
          <a:p>
            <a:pPr algn="ctr"/>
            <a:r>
              <a:rPr lang="ru-RU" dirty="0" smtClean="0"/>
              <a:t/>
            </a:r>
            <a:br>
              <a:rPr lang="ru-RU" dirty="0" smtClean="0"/>
            </a:br>
            <a:r>
              <a:rPr lang="ru-RU" dirty="0" smtClean="0"/>
              <a:t/>
            </a:r>
            <a:br>
              <a:rPr lang="ru-RU" dirty="0" smtClean="0"/>
            </a:br>
            <a:r>
              <a:rPr lang="ru-RU" dirty="0" smtClean="0"/>
              <a:t>Массачусетський технологічний інститут</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457200" y="1857364"/>
            <a:ext cx="8229600" cy="4717172"/>
          </a:xfrm>
        </p:spPr>
        <p:txBody>
          <a:bodyPr>
            <a:normAutofit fontScale="77500" lnSpcReduction="20000"/>
          </a:bodyPr>
          <a:lstStyle/>
          <a:p>
            <a:pPr algn="ctr"/>
            <a:r>
              <a:rPr lang="vi-VN" dirty="0" smtClean="0"/>
              <a:t>Массачу́сетський технологі́чний інститу́т (англ. </a:t>
            </a:r>
            <a:r>
              <a:rPr lang="en-US" dirty="0" smtClean="0"/>
              <a:t>Massachusetts Institute of Technology </a:t>
            </a:r>
            <a:r>
              <a:rPr lang="vi-VN" dirty="0" smtClean="0"/>
              <a:t>або </a:t>
            </a:r>
            <a:r>
              <a:rPr lang="en-US" dirty="0" smtClean="0"/>
              <a:t>MIT[1]) — </a:t>
            </a:r>
            <a:r>
              <a:rPr lang="vi-VN" dirty="0" smtClean="0"/>
              <a:t>один з найкращих у США та загалом у світі серед технічних університетів.Заснований Вільямом Бартоном Роджерсом у 1861 році, приватний (у формі акціонерного товариства) університет в місті Кембридж, штат Массачусетс (США). Головним своїм завданням вважає навчання та дослідження практичного застосування науки та технологій.</a:t>
            </a:r>
            <a:r>
              <a:rPr lang="en-US" dirty="0" smtClean="0"/>
              <a:t>MIT </a:t>
            </a:r>
            <a:r>
              <a:rPr lang="vi-VN" dirty="0" smtClean="0"/>
              <a:t>складається з п'яти шкіл і одного коледжу, включає в собі також 34 академічні департаменти та 53 міждисциплінарні лабораторії, центри та програми.МІТ відіграв ключову роль у розвитку комп'ютера, систем інерціальної навігації та медичної техніки.В рамках відповідного проекту інститут публікує свої курси у відкритому доступі. Це стало прикладом для наслідування і для інших навчальних закладів.</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MIT_Main_Apr09.JPG"/>
          <p:cNvPicPr>
            <a:picLocks noGrp="1" noChangeAspect="1"/>
          </p:cNvPicPr>
          <p:nvPr>
            <p:ph idx="1"/>
          </p:nvPr>
        </p:nvPicPr>
        <p:blipFill>
          <a:blip r:embed="rId2"/>
          <a:stretch>
            <a:fillRect/>
          </a:stretch>
        </p:blipFill>
        <p:spPr>
          <a:xfrm>
            <a:off x="714348" y="1214422"/>
            <a:ext cx="7905805" cy="4286304"/>
          </a:xfrm>
          <a:prstGeom prst="rect">
            <a:avLst/>
          </a:prstGeom>
          <a:ln>
            <a:noFill/>
          </a:ln>
          <a:effectLst>
            <a:outerShdw blurRad="190500" algn="tl" rotWithShape="0">
              <a:srgbClr val="000000">
                <a:alpha val="70000"/>
              </a:srgbClr>
            </a:outerShdw>
          </a:effectLst>
        </p:spPr>
      </p:pic>
      <p:sp>
        <p:nvSpPr>
          <p:cNvPr id="3" name="Прямоугольник 2"/>
          <p:cNvSpPr/>
          <p:nvPr/>
        </p:nvSpPr>
        <p:spPr>
          <a:xfrm>
            <a:off x="2071670" y="5857892"/>
            <a:ext cx="4572000" cy="646331"/>
          </a:xfrm>
          <a:prstGeom prst="rect">
            <a:avLst/>
          </a:prstGeom>
        </p:spPr>
        <p:txBody>
          <a:bodyPr>
            <a:spAutoFit/>
          </a:bodyPr>
          <a:lstStyle/>
          <a:p>
            <a:pPr algn="ctr"/>
            <a:r>
              <a:rPr lang="ru-RU" dirty="0" smtClean="0"/>
              <a:t>Массачусетський технологічний інститут</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28604"/>
            <a:ext cx="5429256" cy="928694"/>
          </a:xfrm>
        </p:spPr>
        <p:txBody>
          <a:bodyPr>
            <a:normAutofit fontScale="90000"/>
          </a:bodyPr>
          <a:lstStyle/>
          <a:p>
            <a:r>
              <a:rPr lang="ru-RU" dirty="0" smtClean="0"/>
              <a:t/>
            </a:r>
            <a:br>
              <a:rPr lang="ru-RU" dirty="0" smtClean="0"/>
            </a:br>
            <a:r>
              <a:rPr lang="ru-RU" dirty="0" smtClean="0"/>
              <a:t/>
            </a:r>
            <a:br>
              <a:rPr lang="ru-RU" dirty="0" smtClean="0"/>
            </a:br>
            <a:r>
              <a:rPr lang="ru-RU" sz="3100" dirty="0" smtClean="0"/>
              <a:t>Гарвардський університет</a:t>
            </a:r>
            <a:r>
              <a:rPr lang="ru-RU" dirty="0" smtClean="0"/>
              <a:t/>
            </a:r>
            <a:br>
              <a:rPr lang="ru-RU" dirty="0" smtClean="0"/>
            </a:br>
            <a:r>
              <a:rPr lang="ru-RU" dirty="0" smtClean="0"/>
              <a:t/>
            </a:r>
            <a:br>
              <a:rPr lang="ru-RU" dirty="0" smtClean="0"/>
            </a:br>
            <a:endParaRPr lang="ru-RU" dirty="0"/>
          </a:p>
        </p:txBody>
      </p:sp>
      <p:sp>
        <p:nvSpPr>
          <p:cNvPr id="3" name="Содержимое 2"/>
          <p:cNvSpPr>
            <a:spLocks noGrp="1"/>
          </p:cNvSpPr>
          <p:nvPr>
            <p:ph idx="1"/>
          </p:nvPr>
        </p:nvSpPr>
        <p:spPr>
          <a:xfrm>
            <a:off x="0" y="1142984"/>
            <a:ext cx="3686140" cy="5715016"/>
          </a:xfrm>
        </p:spPr>
        <p:txBody>
          <a:bodyPr>
            <a:normAutofit fontScale="70000" lnSpcReduction="20000"/>
          </a:bodyPr>
          <a:lstStyle/>
          <a:p>
            <a:r>
              <a:rPr lang="ru-RU" dirty="0" smtClean="0"/>
              <a:t>Гарвардський університет (або по-простому: Гарвард) — приватний університет в Кембриджі, Массачусетс. Заснований в 1636 році, Гарвард — найстаріший діючий вищий навчальний заклад в США. Гарвард вважають одним з найкращих університетів світу. У 2010 році Гарвард посів друге місце у міжнародному рейтингу університетів планети </a:t>
            </a:r>
            <a:r>
              <a:rPr lang="en-US" dirty="0" smtClean="0"/>
              <a:t>QS </a:t>
            </a:r>
            <a:r>
              <a:rPr lang="ru-RU" dirty="0" smtClean="0"/>
              <a:t>і вперше раз за всю семирічну історію рейтингу поступився верхнім рядком Кембриджу.</a:t>
            </a:r>
            <a:endParaRPr lang="ru-RU" dirty="0"/>
          </a:p>
        </p:txBody>
      </p:sp>
      <p:pic>
        <p:nvPicPr>
          <p:cNvPr id="4" name="Рисунок 3" descr="Harvardshield.jpg"/>
          <p:cNvPicPr>
            <a:picLocks noChangeAspect="1"/>
          </p:cNvPicPr>
          <p:nvPr/>
        </p:nvPicPr>
        <p:blipFill>
          <a:blip r:embed="rId2"/>
          <a:stretch>
            <a:fillRect/>
          </a:stretch>
        </p:blipFill>
        <p:spPr>
          <a:xfrm>
            <a:off x="5000628" y="1357298"/>
            <a:ext cx="3778930" cy="464347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Городская">
  <a:themeElements>
    <a:clrScheme name="Другая 5">
      <a:dk1>
        <a:sysClr val="windowText" lastClr="000000"/>
      </a:dk1>
      <a:lt1>
        <a:srgbClr val="E0A17B"/>
      </a:lt1>
      <a:dk2>
        <a:srgbClr val="68452D"/>
      </a:dk2>
      <a:lt2>
        <a:srgbClr val="DEDEDE"/>
      </a:lt2>
      <a:accent1>
        <a:srgbClr val="53548A"/>
      </a:accent1>
      <a:accent2>
        <a:srgbClr val="53548A"/>
      </a:accent2>
      <a:accent3>
        <a:srgbClr val="BD8A67"/>
      </a:accent3>
      <a:accent4>
        <a:srgbClr val="C4652D"/>
      </a:accent4>
      <a:accent5>
        <a:srgbClr val="8B5D3D"/>
      </a:accent5>
      <a:accent6>
        <a:srgbClr val="5C92B5"/>
      </a:accent6>
      <a:hlink>
        <a:srgbClr val="67AFBD"/>
      </a:hlink>
      <a:folHlink>
        <a:srgbClr val="C2A874"/>
      </a:folHlink>
    </a:clrScheme>
    <a:fontScheme name="Городская">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Городская">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207</TotalTime>
  <Words>2264</Words>
  <PresentationFormat>Экран (4:3)</PresentationFormat>
  <Paragraphs>156</Paragraphs>
  <Slides>40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40</vt:i4>
      </vt:variant>
    </vt:vector>
  </HeadingPairs>
  <TitlesOfParts>
    <vt:vector size="41" baseType="lpstr">
      <vt:lpstr>Городская</vt:lpstr>
      <vt:lpstr>Презентація на тему:”Куди піти навчатися?”</vt:lpstr>
      <vt:lpstr>Слайд 2</vt:lpstr>
      <vt:lpstr>Де отримати вищу освіту?</vt:lpstr>
      <vt:lpstr>З чого почати, якщо ви тільки замислюєтеся про те, якому вузу і професії віддати перевагу?</vt:lpstr>
      <vt:lpstr>Який вуз краще вибрати: державний чи приватний?</vt:lpstr>
      <vt:lpstr>7 кращих університетів світу в 2013 році.</vt:lpstr>
      <vt:lpstr>  Массачусетський технологічний інститут  </vt:lpstr>
      <vt:lpstr>Слайд 8</vt:lpstr>
      <vt:lpstr>  Гарвардський університет  </vt:lpstr>
      <vt:lpstr>Слайд 10</vt:lpstr>
      <vt:lpstr>Кембриджський університет</vt:lpstr>
      <vt:lpstr>Слайд 12</vt:lpstr>
      <vt:lpstr>Слайд 13</vt:lpstr>
      <vt:lpstr>Університетський коледж Лондона </vt:lpstr>
      <vt:lpstr>Слайд 15</vt:lpstr>
      <vt:lpstr>Імперський коледж Лондона</vt:lpstr>
      <vt:lpstr>Оксфордський університет</vt:lpstr>
      <vt:lpstr>Слайд 18</vt:lpstr>
      <vt:lpstr>Стенфордський університет</vt:lpstr>
      <vt:lpstr>Слайд 20</vt:lpstr>
      <vt:lpstr>5 престижних університетів України (за підсумками 2013 року)</vt:lpstr>
      <vt:lpstr>Київський національний університет ім. Тараса Шевченка</vt:lpstr>
      <vt:lpstr>Слайд 23</vt:lpstr>
      <vt:lpstr>Київський політехнічний інститут</vt:lpstr>
      <vt:lpstr>Слайд 25</vt:lpstr>
      <vt:lpstr>Львівський національний університет ім. Івана Франка</vt:lpstr>
      <vt:lpstr>Слайд 27</vt:lpstr>
      <vt:lpstr>Національний університет «Львівська політехніка»</vt:lpstr>
      <vt:lpstr>Слайд 29</vt:lpstr>
      <vt:lpstr>Національний авіаційний університет</vt:lpstr>
      <vt:lpstr>Слайд 31</vt:lpstr>
      <vt:lpstr>Топ-10: класичні університети </vt:lpstr>
      <vt:lpstr>Топ-10: технічних університетів</vt:lpstr>
      <vt:lpstr>Топ-10: технології, будівництво і транспорт</vt:lpstr>
      <vt:lpstr>Топ-10: педагогічні, гуманітарні, фізичне виховання і спорт</vt:lpstr>
      <vt:lpstr>Топ-10: культура, мистецтво, дизайн</vt:lpstr>
      <vt:lpstr>Топ-10: охорона здоров'я</vt:lpstr>
      <vt:lpstr>Топ-10: аграрні</vt:lpstr>
      <vt:lpstr>Топ-10: економіка, фінанси, управління, підприємництво</vt:lpstr>
      <vt:lpstr>Топ-10: право, правоохоронна діяльність, цивільний захист, безпека життєдіяльності</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Світ сучасних</dc:title>
  <dc:creator>User</dc:creator>
  <cp:lastModifiedBy>User</cp:lastModifiedBy>
  <cp:revision>38</cp:revision>
  <dcterms:created xsi:type="dcterms:W3CDTF">2014-02-04T18:57:11Z</dcterms:created>
  <dcterms:modified xsi:type="dcterms:W3CDTF">2014-02-05T04:39:54Z</dcterms:modified>
</cp:coreProperties>
</file>