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7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1" r:id="rId17"/>
    <p:sldId id="273" r:id="rId18"/>
    <p:sldId id="272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558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38" autoAdjust="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F9CB08B9-7FB8-41D4-B9C3-5E1BB1744F31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7480D9C2-E744-4A18-A274-2AE93DF55C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08B9-7FB8-41D4-B9C3-5E1BB1744F31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0D9C2-E744-4A18-A274-2AE93DF55C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08B9-7FB8-41D4-B9C3-5E1BB1744F31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0D9C2-E744-4A18-A274-2AE93DF55C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08B9-7FB8-41D4-B9C3-5E1BB1744F31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0D9C2-E744-4A18-A274-2AE93DF55C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F9CB08B9-7FB8-41D4-B9C3-5E1BB1744F31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7480D9C2-E744-4A18-A274-2AE93DF55C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08B9-7FB8-41D4-B9C3-5E1BB1744F31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0D9C2-E744-4A18-A274-2AE93DF55C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08B9-7FB8-41D4-B9C3-5E1BB1744F31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0D9C2-E744-4A18-A274-2AE93DF55C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08B9-7FB8-41D4-B9C3-5E1BB1744F31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0D9C2-E744-4A18-A274-2AE93DF55C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08B9-7FB8-41D4-B9C3-5E1BB1744F31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0D9C2-E744-4A18-A274-2AE93DF55C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08B9-7FB8-41D4-B9C3-5E1BB1744F31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0D9C2-E744-4A18-A274-2AE93DF55C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08B9-7FB8-41D4-B9C3-5E1BB1744F31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0D9C2-E744-4A18-A274-2AE93DF55C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9CB08B9-7FB8-41D4-B9C3-5E1BB1744F31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480D9C2-E744-4A18-A274-2AE93DF55C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Агапыч\Desktop\luxfon.com_114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1268760"/>
            <a:ext cx="9144000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9600" b="1" i="1" dirty="0" smtClean="0">
                <a:ln/>
                <a:solidFill>
                  <a:schemeClr val="accent3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urier New" pitchFamily="49" charset="0"/>
                <a:cs typeface="Courier New" pitchFamily="49" charset="0"/>
              </a:rPr>
              <a:t>КЛОНУВАНЯ</a:t>
            </a:r>
            <a:endParaRPr lang="ru-RU" sz="9600" b="1" i="1" dirty="0">
              <a:ln/>
              <a:solidFill>
                <a:schemeClr val="accent3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028" name="Picture 4" descr="C:\Users\Агапыч\Desktop\klonirovanie-cheloveka-nuzhno-ili-net-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996952"/>
            <a:ext cx="4032448" cy="37215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гапыч\Desktop\hq-wallpapers_ru_abstraction3d_65140_1920x120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4949785"/>
            <a:ext cx="9144000" cy="1908215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endParaRPr lang="ru-RU" b="1" dirty="0" smtClean="0">
              <a:ln/>
              <a:solidFill>
                <a:schemeClr val="accent3"/>
              </a:solidFill>
            </a:endParaRPr>
          </a:p>
          <a:p>
            <a:pPr algn="ctr"/>
            <a:r>
              <a:rPr lang="ru-RU" sz="2000" b="1" dirty="0" err="1" smtClean="0">
                <a:ln/>
                <a:solidFill>
                  <a:srgbClr val="FF0000"/>
                </a:solidFill>
              </a:rPr>
              <a:t>Штучне</a:t>
            </a:r>
            <a:r>
              <a:rPr lang="ru-RU" sz="2000" b="1" dirty="0" smtClean="0">
                <a:ln/>
                <a:solidFill>
                  <a:srgbClr val="FF0000"/>
                </a:solidFill>
              </a:rPr>
              <a:t>, </a:t>
            </a:r>
            <a:r>
              <a:rPr lang="ru-RU" sz="2000" b="1" dirty="0" err="1" smtClean="0">
                <a:ln/>
                <a:solidFill>
                  <a:srgbClr val="FF0000"/>
                </a:solidFill>
              </a:rPr>
              <a:t>тобто</a:t>
            </a:r>
            <a:r>
              <a:rPr lang="ru-RU" sz="2000" b="1" dirty="0" smtClean="0">
                <a:ln/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ln/>
                <a:solidFill>
                  <a:srgbClr val="FF0000"/>
                </a:solidFill>
              </a:rPr>
              <a:t>здійснюване</a:t>
            </a:r>
            <a:r>
              <a:rPr lang="ru-RU" sz="2000" b="1" dirty="0" smtClean="0">
                <a:ln/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ln/>
                <a:solidFill>
                  <a:srgbClr val="FF0000"/>
                </a:solidFill>
              </a:rPr>
              <a:t>людиною</a:t>
            </a:r>
            <a:r>
              <a:rPr lang="ru-RU" sz="2000" b="1" dirty="0" smtClean="0">
                <a:ln/>
                <a:solidFill>
                  <a:srgbClr val="FF0000"/>
                </a:solidFill>
              </a:rPr>
              <a:t>, </a:t>
            </a:r>
            <a:r>
              <a:rPr lang="ru-RU" sz="2000" b="1" dirty="0" err="1" smtClean="0">
                <a:ln/>
                <a:solidFill>
                  <a:srgbClr val="FF0000"/>
                </a:solidFill>
              </a:rPr>
              <a:t>клонування</a:t>
            </a:r>
            <a:r>
              <a:rPr lang="ru-RU" sz="2000" b="1" dirty="0" smtClean="0">
                <a:ln/>
                <a:solidFill>
                  <a:srgbClr val="FF0000"/>
                </a:solidFill>
              </a:rPr>
              <a:t> широко </a:t>
            </a:r>
            <a:r>
              <a:rPr lang="ru-RU" sz="2000" b="1" dirty="0" err="1" smtClean="0">
                <a:ln/>
                <a:solidFill>
                  <a:srgbClr val="FF0000"/>
                </a:solidFill>
              </a:rPr>
              <a:t>застосовується</a:t>
            </a:r>
            <a:r>
              <a:rPr lang="ru-RU" sz="2000" b="1" dirty="0" smtClean="0">
                <a:ln/>
                <a:solidFill>
                  <a:srgbClr val="FF0000"/>
                </a:solidFill>
              </a:rPr>
              <a:t> як в </a:t>
            </a:r>
            <a:r>
              <a:rPr lang="ru-RU" sz="2000" b="1" dirty="0" err="1" smtClean="0">
                <a:ln/>
                <a:solidFill>
                  <a:srgbClr val="FF0000"/>
                </a:solidFill>
              </a:rPr>
              <a:t>наукових</a:t>
            </a:r>
            <a:r>
              <a:rPr lang="ru-RU" sz="2000" b="1" dirty="0" smtClean="0">
                <a:ln/>
                <a:solidFill>
                  <a:srgbClr val="FF0000"/>
                </a:solidFill>
              </a:rPr>
              <a:t>, так </a:t>
            </a:r>
            <a:r>
              <a:rPr lang="ru-RU" sz="2000" b="1" dirty="0" err="1" smtClean="0">
                <a:ln/>
                <a:solidFill>
                  <a:srgbClr val="FF0000"/>
                </a:solidFill>
              </a:rPr>
              <a:t>і</a:t>
            </a:r>
            <a:r>
              <a:rPr lang="ru-RU" sz="2000" b="1" dirty="0" smtClean="0">
                <a:ln/>
                <a:solidFill>
                  <a:srgbClr val="FF0000"/>
                </a:solidFill>
              </a:rPr>
              <a:t> в </a:t>
            </a:r>
            <a:r>
              <a:rPr lang="ru-RU" sz="2000" b="1" dirty="0" err="1" smtClean="0">
                <a:ln/>
                <a:solidFill>
                  <a:srgbClr val="FF0000"/>
                </a:solidFill>
              </a:rPr>
              <a:t>практичних</a:t>
            </a:r>
            <a:r>
              <a:rPr lang="ru-RU" sz="2000" b="1" dirty="0" smtClean="0">
                <a:ln/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ln/>
                <a:solidFill>
                  <a:srgbClr val="FF0000"/>
                </a:solidFill>
              </a:rPr>
              <a:t>цілях</a:t>
            </a:r>
            <a:r>
              <a:rPr lang="ru-RU" sz="2000" b="1" dirty="0" smtClean="0">
                <a:ln/>
                <a:solidFill>
                  <a:srgbClr val="FF0000"/>
                </a:solidFill>
              </a:rPr>
              <a:t>. </a:t>
            </a:r>
            <a:r>
              <a:rPr lang="ru-RU" sz="2000" b="1" dirty="0" err="1" smtClean="0">
                <a:ln/>
                <a:solidFill>
                  <a:srgbClr val="FF0000"/>
                </a:solidFill>
              </a:rPr>
              <a:t>Поряд</a:t>
            </a:r>
            <a:r>
              <a:rPr lang="ru-RU" sz="2000" b="1" dirty="0" smtClean="0">
                <a:ln/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ln/>
                <a:solidFill>
                  <a:srgbClr val="FF0000"/>
                </a:solidFill>
              </a:rPr>
              <a:t>з</a:t>
            </a:r>
            <a:r>
              <a:rPr lang="ru-RU" sz="2000" b="1" dirty="0" smtClean="0">
                <a:ln/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ln/>
                <a:solidFill>
                  <a:srgbClr val="FF0000"/>
                </a:solidFill>
              </a:rPr>
              <a:t>різними</a:t>
            </a:r>
            <a:r>
              <a:rPr lang="ru-RU" sz="2000" b="1" dirty="0" smtClean="0">
                <a:ln/>
                <a:solidFill>
                  <a:srgbClr val="FF0000"/>
                </a:solidFill>
              </a:rPr>
              <a:t> способами вегетативного </a:t>
            </a:r>
            <a:r>
              <a:rPr lang="ru-RU" sz="2000" b="1" dirty="0" err="1" smtClean="0">
                <a:ln/>
                <a:solidFill>
                  <a:srgbClr val="FF0000"/>
                </a:solidFill>
              </a:rPr>
              <a:t>розмноження</a:t>
            </a:r>
            <a:r>
              <a:rPr lang="ru-RU" sz="2000" b="1" dirty="0" smtClean="0">
                <a:ln/>
                <a:solidFill>
                  <a:srgbClr val="FF0000"/>
                </a:solidFill>
              </a:rPr>
              <a:t>, </a:t>
            </a:r>
            <a:r>
              <a:rPr lang="ru-RU" sz="2000" b="1" dirty="0" err="1" smtClean="0">
                <a:ln/>
                <a:solidFill>
                  <a:srgbClr val="FF0000"/>
                </a:solidFill>
              </a:rPr>
              <a:t>відомими</a:t>
            </a:r>
            <a:r>
              <a:rPr lang="ru-RU" sz="2000" b="1" dirty="0" smtClean="0">
                <a:ln/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ln/>
                <a:solidFill>
                  <a:srgbClr val="FF0000"/>
                </a:solidFill>
              </a:rPr>
              <a:t>з</a:t>
            </a:r>
            <a:r>
              <a:rPr lang="ru-RU" sz="2000" b="1" dirty="0" smtClean="0">
                <a:ln/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ln/>
                <a:solidFill>
                  <a:srgbClr val="FF0000"/>
                </a:solidFill>
              </a:rPr>
              <a:t>давнини</a:t>
            </a:r>
            <a:r>
              <a:rPr lang="ru-RU" sz="2000" b="1" dirty="0" smtClean="0">
                <a:ln/>
                <a:solidFill>
                  <a:srgbClr val="FF0000"/>
                </a:solidFill>
              </a:rPr>
              <a:t>, в </a:t>
            </a:r>
            <a:r>
              <a:rPr lang="ru-RU" sz="2000" b="1" dirty="0" err="1" smtClean="0">
                <a:ln/>
                <a:solidFill>
                  <a:srgbClr val="FF0000"/>
                </a:solidFill>
              </a:rPr>
              <a:t>рослинництві</a:t>
            </a:r>
            <a:r>
              <a:rPr lang="ru-RU" sz="2000" b="1" dirty="0" smtClean="0">
                <a:ln/>
                <a:solidFill>
                  <a:srgbClr val="FF0000"/>
                </a:solidFill>
              </a:rPr>
              <a:t> все </a:t>
            </a:r>
            <a:r>
              <a:rPr lang="ru-RU" sz="2000" b="1" dirty="0" err="1" smtClean="0">
                <a:ln/>
                <a:solidFill>
                  <a:srgbClr val="FF0000"/>
                </a:solidFill>
              </a:rPr>
              <a:t>ширше</a:t>
            </a:r>
            <a:r>
              <a:rPr lang="ru-RU" sz="2000" b="1" dirty="0" smtClean="0">
                <a:ln/>
                <a:solidFill>
                  <a:srgbClr val="FF0000"/>
                </a:solidFill>
              </a:rPr>
              <a:t> входить у практику т. н. </a:t>
            </a:r>
            <a:r>
              <a:rPr lang="ru-RU" sz="2000" b="1" dirty="0" err="1" smtClean="0">
                <a:ln/>
                <a:solidFill>
                  <a:srgbClr val="FF0000"/>
                </a:solidFill>
              </a:rPr>
              <a:t>мікророзмноження</a:t>
            </a:r>
            <a:r>
              <a:rPr lang="ru-RU" sz="2000" b="1" dirty="0" smtClean="0">
                <a:ln/>
                <a:solidFill>
                  <a:srgbClr val="FF0000"/>
                </a:solidFill>
              </a:rPr>
              <a:t> - </a:t>
            </a:r>
            <a:r>
              <a:rPr lang="ru-RU" sz="2000" b="1" dirty="0" err="1" smtClean="0">
                <a:ln/>
                <a:solidFill>
                  <a:srgbClr val="FF0000"/>
                </a:solidFill>
              </a:rPr>
              <a:t>вирощування</a:t>
            </a:r>
            <a:r>
              <a:rPr lang="ru-RU" sz="2000" b="1" dirty="0" smtClean="0">
                <a:ln/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ln/>
                <a:solidFill>
                  <a:srgbClr val="FF0000"/>
                </a:solidFill>
              </a:rPr>
              <a:t>посадкового</a:t>
            </a:r>
            <a:r>
              <a:rPr lang="ru-RU" sz="2000" b="1" dirty="0" smtClean="0">
                <a:ln/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ln/>
                <a:solidFill>
                  <a:srgbClr val="FF0000"/>
                </a:solidFill>
              </a:rPr>
              <a:t>матеріалу</a:t>
            </a:r>
            <a:r>
              <a:rPr lang="ru-RU" sz="2000" b="1" dirty="0" smtClean="0">
                <a:ln/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ln/>
                <a:solidFill>
                  <a:srgbClr val="FF0000"/>
                </a:solidFill>
              </a:rPr>
              <a:t>з</a:t>
            </a:r>
            <a:r>
              <a:rPr lang="ru-RU" sz="2000" b="1" dirty="0" smtClean="0">
                <a:ln/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ln/>
                <a:solidFill>
                  <a:srgbClr val="FF0000"/>
                </a:solidFill>
              </a:rPr>
              <a:t>поодиноких</a:t>
            </a:r>
            <a:r>
              <a:rPr lang="ru-RU" sz="2000" b="1" dirty="0" smtClean="0">
                <a:ln/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ln/>
                <a:solidFill>
                  <a:srgbClr val="FF0000"/>
                </a:solidFill>
              </a:rPr>
              <a:t>клітин</a:t>
            </a:r>
            <a:r>
              <a:rPr lang="ru-RU" sz="2000" b="1" dirty="0" smtClean="0">
                <a:ln/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ln/>
                <a:solidFill>
                  <a:srgbClr val="FF0000"/>
                </a:solidFill>
              </a:rPr>
              <a:t>із</a:t>
            </a:r>
            <a:r>
              <a:rPr lang="ru-RU" sz="2000" b="1" dirty="0" smtClean="0">
                <a:ln/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ln/>
                <a:solidFill>
                  <a:srgbClr val="FF0000"/>
                </a:solidFill>
              </a:rPr>
              <a:t>застосуванням</a:t>
            </a:r>
            <a:r>
              <a:rPr lang="ru-RU" sz="2000" b="1" dirty="0" smtClean="0">
                <a:ln/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ln/>
                <a:solidFill>
                  <a:srgbClr val="FF0000"/>
                </a:solidFill>
              </a:rPr>
              <a:t>методів</a:t>
            </a:r>
            <a:r>
              <a:rPr lang="ru-RU" sz="2000" b="1" dirty="0" smtClean="0">
                <a:ln/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ln/>
                <a:solidFill>
                  <a:srgbClr val="FF0000"/>
                </a:solidFill>
              </a:rPr>
              <a:t>культури</a:t>
            </a:r>
            <a:r>
              <a:rPr lang="ru-RU" sz="2000" b="1" dirty="0" smtClean="0">
                <a:ln/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ln/>
                <a:solidFill>
                  <a:srgbClr val="FF0000"/>
                </a:solidFill>
              </a:rPr>
              <a:t>клітин</a:t>
            </a:r>
            <a:r>
              <a:rPr lang="ru-RU" sz="2000" b="1" dirty="0" smtClean="0">
                <a:ln/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ln/>
                <a:solidFill>
                  <a:srgbClr val="FF0000"/>
                </a:solidFill>
              </a:rPr>
              <a:t>і</a:t>
            </a:r>
            <a:r>
              <a:rPr lang="ru-RU" sz="2000" b="1" dirty="0" smtClean="0">
                <a:ln/>
                <a:solidFill>
                  <a:srgbClr val="FF0000"/>
                </a:solidFill>
              </a:rPr>
              <a:t> тканин.</a:t>
            </a:r>
            <a:endParaRPr lang="ru-RU" sz="2000" b="1" dirty="0">
              <a:ln/>
              <a:solidFill>
                <a:srgbClr val="FF0000"/>
              </a:solidFill>
            </a:endParaRPr>
          </a:p>
        </p:txBody>
      </p:sp>
      <p:pic>
        <p:nvPicPr>
          <p:cNvPr id="1026" name="Picture 2" descr="C:\Users\Агапыч\Desktop\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987824" cy="23308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1027" name="Picture 3" descr="C:\Users\Агапыч\Desktop\micro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0"/>
            <a:ext cx="3168352" cy="23594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1028" name="Picture 4" descr="C:\Users\Агапыч\Desktop\micro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0"/>
            <a:ext cx="2987824" cy="23488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1029" name="Picture 5" descr="C:\Users\Агапыч\Desktop\botsad_2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348880"/>
            <a:ext cx="9144000" cy="28098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sp>
        <p:nvSpPr>
          <p:cNvPr id="8" name="Стрелка вправо 7"/>
          <p:cNvSpPr/>
          <p:nvPr/>
        </p:nvSpPr>
        <p:spPr>
          <a:xfrm>
            <a:off x="2195736" y="1268760"/>
            <a:ext cx="720080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5292080" y="1268760"/>
            <a:ext cx="792088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8820472" y="1340768"/>
            <a:ext cx="323528" cy="93610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8" grpId="0" animBg="1"/>
      <p:bldP spid="9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гапыч\Desktop\245352-192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210" y="0"/>
            <a:ext cx="917321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3200" b="1" dirty="0" smtClean="0">
                <a:ln/>
                <a:solidFill>
                  <a:schemeClr val="accent3"/>
                </a:solidFill>
              </a:rPr>
              <a:t>Клонування бактерій і соматичних клітин рослин і тварин використовується в мікробіології, у генетиці, у практичних напрямках біотехнології та клітинної інженерії, у всіх тих теоретичних і практичних роботах, коли необхідно мати генетично однорідний матеріал.</a:t>
            </a:r>
            <a:endParaRPr lang="uk-UA" sz="32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1026" name="Picture 2" descr="C:\Users\Агапыч\Desktop\148.jpg"/>
          <p:cNvPicPr>
            <a:picLocks noChangeAspect="1" noChangeArrowheads="1"/>
          </p:cNvPicPr>
          <p:nvPr/>
        </p:nvPicPr>
        <p:blipFill>
          <a:blip r:embed="rId3" cstate="print"/>
          <a:srcRect t="3780" b="5501"/>
          <a:stretch>
            <a:fillRect/>
          </a:stretch>
        </p:blipFill>
        <p:spPr bwMode="auto">
          <a:xfrm>
            <a:off x="1547664" y="3068960"/>
            <a:ext cx="6192688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гапыч\Desktop\245352-192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C:\Users\Агапыч\Desktop\Снимо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4423829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3076" name="Picture 4" descr="C:\Users\Агапыч\Desktop\2.PNG"/>
          <p:cNvPicPr>
            <a:picLocks noChangeAspect="1" noChangeArrowheads="1"/>
          </p:cNvPicPr>
          <p:nvPr/>
        </p:nvPicPr>
        <p:blipFill>
          <a:blip r:embed="rId4" cstate="print"/>
          <a:srcRect l="13476"/>
          <a:stretch>
            <a:fillRect/>
          </a:stretch>
        </p:blipFill>
        <p:spPr bwMode="auto">
          <a:xfrm>
            <a:off x="179512" y="4437112"/>
            <a:ext cx="4398328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3077" name="Picture 5" descr="C:\Users\Агапыч\Desktop\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0"/>
            <a:ext cx="4176464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3078" name="Picture 6" descr="C:\Users\Агапыч\Desktop\3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4437112"/>
            <a:ext cx="4176464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sp>
        <p:nvSpPr>
          <p:cNvPr id="8" name="Прямоугольник 7"/>
          <p:cNvSpPr/>
          <p:nvPr/>
        </p:nvSpPr>
        <p:spPr>
          <a:xfrm>
            <a:off x="0" y="3212976"/>
            <a:ext cx="9144000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Відокремлюються деякі її 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пагони  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(попередньо стерилізовані, які висаджуються в спеціальному </a:t>
            </a:r>
            <a:r>
              <a:rPr lang="uk-UA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грунті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у пробірці. У разі успіху через 20-30 днів у нижній частині клону з'являються бруньки, а з них - нові пагони. Кращі з них висаджують у спеціальне живильне середовище. Через 40 днів з'являються коріння.</a:t>
            </a:r>
            <a:endParaRPr lang="uk-UA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2492896"/>
            <a:ext cx="9144000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(</a:t>
            </a:r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Приклад 1</a:t>
            </a:r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). </a:t>
            </a:r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Клонування деревної рослини</a:t>
            </a:r>
            <a:endParaRPr lang="uk-UA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  <p:bldP spid="9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гапыч\Desktop\1274452063_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C:\Users\Агапыч\Desktop\Снимок4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432048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4100" name="Picture 4" descr="C:\Users\Агапыч\Desktop\767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430143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4101" name="Picture 5" descr="C:\Users\Агапыч\Desktop\нен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198243"/>
            <a:ext cx="4320480" cy="2659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4102" name="Picture 6" descr="C:\Users\Агапыч\Desktop\шгп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186808"/>
            <a:ext cx="4291905" cy="2671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sp>
        <p:nvSpPr>
          <p:cNvPr id="7" name="Прямоугольник 6"/>
          <p:cNvSpPr/>
          <p:nvPr/>
        </p:nvSpPr>
        <p:spPr>
          <a:xfrm>
            <a:off x="0" y="2636912"/>
            <a:ext cx="9144000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Потім рослини чекають свого терміну. Пробірку розкривають і витягують рослину пінцетом, після чого стерилізують в розчині марганцівки, аби не </a:t>
            </a:r>
            <a:r>
              <a:rPr lang="uk-UA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розможувались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бактерії. Рослину висаджують в спеціальну торф'яну таблетку, яка дозволить їй постійно знаходиться в повітряному і одночасно вологому стані.</a:t>
            </a:r>
            <a:endParaRPr lang="uk-UA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гапыч\Desktop\1274452063_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5664" cy="6858000"/>
          </a:xfrm>
          <a:prstGeom prst="rect">
            <a:avLst/>
          </a:prstGeom>
          <a:noFill/>
        </p:spPr>
      </p:pic>
      <p:pic>
        <p:nvPicPr>
          <p:cNvPr id="5123" name="Picture 3" descr="C:\Users\Агапыч\Desktop\гор.PNG"/>
          <p:cNvPicPr>
            <a:picLocks noChangeAspect="1" noChangeArrowheads="1"/>
          </p:cNvPicPr>
          <p:nvPr/>
        </p:nvPicPr>
        <p:blipFill>
          <a:blip r:embed="rId3" cstate="print"/>
          <a:srcRect t="9502"/>
          <a:stretch>
            <a:fillRect/>
          </a:stretch>
        </p:blipFill>
        <p:spPr bwMode="auto">
          <a:xfrm>
            <a:off x="0" y="0"/>
            <a:ext cx="4716016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5124" name="Picture 4" descr="C:\Users\Агапыч\Desktop\р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7" y="3429000"/>
            <a:ext cx="4536503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4716016" y="548680"/>
            <a:ext cx="4427984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/>
                <a:solidFill>
                  <a:schemeClr val="accent3"/>
                </a:solidFill>
              </a:rPr>
              <a:t>До посадки </a:t>
            </a:r>
            <a:r>
              <a:rPr lang="ru-RU" sz="3600" b="1" dirty="0" err="1" smtClean="0">
                <a:ln/>
                <a:solidFill>
                  <a:schemeClr val="accent3"/>
                </a:solidFill>
              </a:rPr>
              <a:t>рослини</a:t>
            </a:r>
            <a:r>
              <a:rPr lang="ru-RU" sz="36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3600" b="1" dirty="0" err="1" smtClean="0">
                <a:ln/>
                <a:solidFill>
                  <a:schemeClr val="accent3"/>
                </a:solidFill>
              </a:rPr>
              <a:t>виставляють</a:t>
            </a:r>
            <a:r>
              <a:rPr lang="ru-RU" sz="3600" b="1" dirty="0" smtClean="0">
                <a:ln/>
                <a:solidFill>
                  <a:schemeClr val="accent3"/>
                </a:solidFill>
              </a:rPr>
              <a:t> у </a:t>
            </a:r>
            <a:r>
              <a:rPr lang="ru-RU" sz="3600" b="1" dirty="0" err="1" smtClean="0">
                <a:ln/>
                <a:solidFill>
                  <a:schemeClr val="accent3"/>
                </a:solidFill>
              </a:rPr>
              <a:t>спеціальні</a:t>
            </a:r>
            <a:r>
              <a:rPr lang="ru-RU" sz="36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3600" b="1" dirty="0" err="1" smtClean="0">
                <a:ln/>
                <a:solidFill>
                  <a:schemeClr val="accent3"/>
                </a:solidFill>
              </a:rPr>
              <a:t>шафи</a:t>
            </a:r>
            <a:r>
              <a:rPr lang="ru-RU" sz="36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3600" b="1" dirty="0" err="1" smtClean="0">
                <a:ln/>
                <a:solidFill>
                  <a:schemeClr val="accent3"/>
                </a:solidFill>
              </a:rPr>
              <a:t>з</a:t>
            </a:r>
            <a:r>
              <a:rPr lang="ru-RU" sz="36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3600" b="1" dirty="0" err="1" smtClean="0">
                <a:ln/>
                <a:solidFill>
                  <a:schemeClr val="accent3"/>
                </a:solidFill>
              </a:rPr>
              <a:t>вологістю</a:t>
            </a:r>
            <a:r>
              <a:rPr lang="ru-RU" sz="3600" b="1" dirty="0" smtClean="0">
                <a:ln/>
                <a:solidFill>
                  <a:schemeClr val="accent3"/>
                </a:solidFill>
              </a:rPr>
              <a:t> 95-100%.</a:t>
            </a:r>
            <a:endParaRPr lang="ru-RU" sz="3600" b="1" dirty="0">
              <a:ln/>
              <a:solidFill>
                <a:schemeClr val="accent3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645024"/>
            <a:ext cx="4572000" cy="2862322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600" b="1" dirty="0" err="1" smtClean="0">
                <a:ln/>
                <a:solidFill>
                  <a:schemeClr val="accent3"/>
                </a:solidFill>
              </a:rPr>
              <a:t>Потім</a:t>
            </a:r>
            <a:r>
              <a:rPr lang="ru-RU" sz="36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3600" b="1" dirty="0" err="1" smtClean="0">
                <a:ln/>
                <a:solidFill>
                  <a:schemeClr val="accent3"/>
                </a:solidFill>
              </a:rPr>
              <a:t>рослина</a:t>
            </a:r>
            <a:r>
              <a:rPr lang="ru-RU" sz="3600" b="1" dirty="0" smtClean="0">
                <a:ln/>
                <a:solidFill>
                  <a:schemeClr val="accent3"/>
                </a:solidFill>
              </a:rPr>
              <a:t> готова до посадки в </a:t>
            </a:r>
            <a:r>
              <a:rPr lang="ru-RU" sz="3600" b="1" dirty="0" err="1" smtClean="0">
                <a:ln/>
                <a:solidFill>
                  <a:schemeClr val="accent3"/>
                </a:solidFill>
              </a:rPr>
              <a:t>грунті</a:t>
            </a:r>
            <a:r>
              <a:rPr lang="ru-RU" sz="36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3600" b="1" dirty="0" err="1" smtClean="0">
                <a:ln/>
                <a:solidFill>
                  <a:schemeClr val="accent3"/>
                </a:solidFill>
              </a:rPr>
              <a:t>і</a:t>
            </a:r>
            <a:r>
              <a:rPr lang="ru-RU" sz="3600" b="1" dirty="0" smtClean="0">
                <a:ln/>
                <a:solidFill>
                  <a:schemeClr val="accent3"/>
                </a:solidFill>
              </a:rPr>
              <a:t>  </a:t>
            </a:r>
            <a:r>
              <a:rPr lang="ru-RU" sz="3600" b="1" dirty="0" err="1" smtClean="0">
                <a:ln/>
                <a:solidFill>
                  <a:schemeClr val="accent3"/>
                </a:solidFill>
              </a:rPr>
              <a:t>подальшого</a:t>
            </a:r>
            <a:r>
              <a:rPr lang="ru-RU" sz="36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3600" b="1" dirty="0" err="1" smtClean="0">
                <a:ln/>
                <a:solidFill>
                  <a:schemeClr val="accent3"/>
                </a:solidFill>
              </a:rPr>
              <a:t>самостійного</a:t>
            </a:r>
            <a:r>
              <a:rPr lang="ru-RU" sz="36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3600" b="1" dirty="0" err="1" smtClean="0">
                <a:ln/>
                <a:solidFill>
                  <a:schemeClr val="accent3"/>
                </a:solidFill>
              </a:rPr>
              <a:t>зростання</a:t>
            </a:r>
            <a:r>
              <a:rPr lang="ru-RU" sz="3600" b="1" dirty="0" smtClean="0">
                <a:ln/>
                <a:solidFill>
                  <a:schemeClr val="accent3"/>
                </a:solidFill>
              </a:rPr>
              <a:t>.</a:t>
            </a:r>
            <a:endParaRPr lang="ru-RU" sz="3600" b="1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гапыч\Desktop\anypics.ru_13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5473005"/>
            <a:ext cx="9144000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800" b="1" dirty="0" err="1" smtClean="0">
                <a:ln/>
                <a:solidFill>
                  <a:schemeClr val="accent3"/>
                </a:solidFill>
              </a:rPr>
              <a:t>Особливий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інтерес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викликають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експерименти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,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пов'язані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з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клонуванням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хребетних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тварин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і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людини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.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Дослідження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в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цьому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напрямку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ведуться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давно.</a:t>
            </a:r>
            <a:endParaRPr lang="ru-RU" sz="2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556792"/>
            <a:ext cx="9144000" cy="25545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3200" b="1" i="1" dirty="0" smtClean="0">
                <a:ln/>
                <a:solidFill>
                  <a:schemeClr val="accent3"/>
                </a:solidFill>
              </a:rPr>
              <a:t>Втім, клонування це  скоріше віха історії, адже в цьому році вченим вдалося не просто копіювати живу істоту, їм вдалося створити штучне життя. У цьому матеріалі хотілося б привести деякі приклади клонування різних видів тварин:</a:t>
            </a:r>
            <a:endParaRPr lang="uk-UA" sz="3200" b="1" i="1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гапыч\Desktop\anypics.ru_13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031432" y="-171400"/>
            <a:ext cx="5112568" cy="34778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endParaRPr lang="ru-RU" sz="2400" b="1" dirty="0" smtClean="0">
              <a:ln/>
              <a:solidFill>
                <a:schemeClr val="accent3"/>
              </a:solidFill>
            </a:endParaRPr>
          </a:p>
          <a:p>
            <a:pPr algn="ctr"/>
            <a:r>
              <a:rPr lang="ru-RU" sz="2800" b="1" dirty="0" smtClean="0">
                <a:ln/>
                <a:solidFill>
                  <a:schemeClr val="accent3"/>
                </a:solidFill>
              </a:rPr>
              <a:t>Так в </a:t>
            </a:r>
            <a:r>
              <a:rPr lang="ru-RU" sz="2800" b="1" dirty="0" smtClean="0">
                <a:ln/>
                <a:solidFill>
                  <a:srgbClr val="FF0000"/>
                </a:solidFill>
              </a:rPr>
              <a:t>1970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році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вперше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була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успішно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клонована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жаба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, яка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й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поклала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початок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епосі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клонування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тварин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.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Після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клонування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жаби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, в </a:t>
            </a:r>
            <a:r>
              <a:rPr lang="ru-RU" sz="2800" b="1" dirty="0" smtClean="0">
                <a:ln/>
                <a:solidFill>
                  <a:srgbClr val="FF0000"/>
                </a:solidFill>
              </a:rPr>
              <a:t>1985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році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,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був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успішно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клонований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rgbClr val="FF0000"/>
                </a:solidFill>
              </a:rPr>
              <a:t>короп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.</a:t>
            </a:r>
            <a:endParaRPr lang="ru-RU" sz="2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429000"/>
            <a:ext cx="9144000" cy="7200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Агапыч\Desktop\3q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4018908" cy="2967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3749457"/>
            <a:ext cx="4716016" cy="31085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800" b="1" dirty="0" err="1" smtClean="0">
                <a:ln/>
                <a:solidFill>
                  <a:schemeClr val="accent3"/>
                </a:solidFill>
              </a:rPr>
              <a:t>Клоновані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в </a:t>
            </a:r>
            <a:r>
              <a:rPr lang="ru-RU" sz="2800" b="1" dirty="0" smtClean="0">
                <a:ln/>
                <a:solidFill>
                  <a:srgbClr val="FF0000"/>
                </a:solidFill>
              </a:rPr>
              <a:t>1998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році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японськими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вченими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з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дослідницького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центру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Ішикава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(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Ishikawa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), </a:t>
            </a:r>
            <a:r>
              <a:rPr lang="ru-RU" sz="2800" b="1" dirty="0" err="1" smtClean="0">
                <a:ln/>
                <a:solidFill>
                  <a:srgbClr val="FF0000"/>
                </a:solidFill>
              </a:rPr>
              <a:t>корови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отримали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імена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Ното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і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Кага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на честь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провінцій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в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Японії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.</a:t>
            </a:r>
          </a:p>
          <a:p>
            <a:pPr algn="ctr"/>
            <a:endParaRPr lang="ru-RU" sz="28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8" name="Picture 5" descr="C:\Users\Агапыч\Desktop\cloned-animals_007.jpg"/>
          <p:cNvPicPr>
            <a:picLocks noChangeAspect="1" noChangeArrowheads="1"/>
          </p:cNvPicPr>
          <p:nvPr/>
        </p:nvPicPr>
        <p:blipFill>
          <a:blip r:embed="rId4" cstate="print"/>
          <a:srcRect l="5498" b="6796"/>
          <a:stretch>
            <a:fillRect/>
          </a:stretch>
        </p:blipFill>
        <p:spPr bwMode="auto">
          <a:xfrm>
            <a:off x="4860032" y="3789040"/>
            <a:ext cx="4283968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7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Агапыч\Desktop\blue_wallpaper_background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</p:spPr>
      </p:pic>
      <p:pic>
        <p:nvPicPr>
          <p:cNvPr id="3075" name="Picture 3" descr="C:\Users\Агапыч\Desktop\cloned-animals_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386750"/>
            <a:ext cx="3672408" cy="4471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Агапыч\Desktop\cloned-animals_009.jpg"/>
          <p:cNvPicPr>
            <a:picLocks noChangeAspect="1" noChangeArrowheads="1"/>
          </p:cNvPicPr>
          <p:nvPr/>
        </p:nvPicPr>
        <p:blipFill>
          <a:blip r:embed="rId4" cstate="print"/>
          <a:srcRect l="6663" b="3266"/>
          <a:stretch>
            <a:fillRect/>
          </a:stretch>
        </p:blipFill>
        <p:spPr bwMode="auto">
          <a:xfrm>
            <a:off x="5004048" y="0"/>
            <a:ext cx="3635896" cy="4400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572000" y="0"/>
            <a:ext cx="72008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260648"/>
            <a:ext cx="4499992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</a:rPr>
              <a:t>Перший </a:t>
            </a:r>
            <a:r>
              <a:rPr lang="ru-RU" sz="2400" b="1" dirty="0" err="1" smtClean="0">
                <a:ln/>
                <a:solidFill>
                  <a:schemeClr val="accent3"/>
                </a:solidFill>
              </a:rPr>
              <a:t>клонований</a:t>
            </a:r>
            <a:r>
              <a:rPr lang="ru-RU" sz="24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400" b="1" dirty="0" smtClean="0">
                <a:ln/>
                <a:solidFill>
                  <a:srgbClr val="FF0000"/>
                </a:solidFill>
              </a:rPr>
              <a:t>гаур</a:t>
            </a:r>
            <a:r>
              <a:rPr lang="ru-RU" sz="24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400" b="1" dirty="0" err="1" smtClean="0">
                <a:ln/>
                <a:solidFill>
                  <a:schemeClr val="accent3"/>
                </a:solidFill>
              </a:rPr>
              <a:t>з'явився</a:t>
            </a:r>
            <a:r>
              <a:rPr lang="ru-RU" sz="2400" b="1" dirty="0" smtClean="0">
                <a:ln/>
                <a:solidFill>
                  <a:schemeClr val="accent3"/>
                </a:solidFill>
              </a:rPr>
              <a:t> на </a:t>
            </a:r>
            <a:r>
              <a:rPr lang="ru-RU" sz="2400" b="1" dirty="0" err="1" smtClean="0">
                <a:ln/>
                <a:solidFill>
                  <a:schemeClr val="accent3"/>
                </a:solidFill>
              </a:rPr>
              <a:t>світ</a:t>
            </a:r>
            <a:r>
              <a:rPr lang="ru-RU" sz="2400" b="1" dirty="0" smtClean="0">
                <a:ln/>
                <a:solidFill>
                  <a:schemeClr val="accent3"/>
                </a:solidFill>
              </a:rPr>
              <a:t> у </a:t>
            </a:r>
            <a:r>
              <a:rPr lang="ru-RU" sz="2400" b="1" dirty="0" smtClean="0">
                <a:ln/>
                <a:solidFill>
                  <a:srgbClr val="FF0000"/>
                </a:solidFill>
              </a:rPr>
              <a:t>2001</a:t>
            </a:r>
            <a:r>
              <a:rPr lang="ru-RU" sz="24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400" b="1" dirty="0" err="1" smtClean="0">
                <a:ln/>
                <a:solidFill>
                  <a:schemeClr val="accent3"/>
                </a:solidFill>
              </a:rPr>
              <a:t>році</a:t>
            </a:r>
            <a:r>
              <a:rPr lang="ru-RU" sz="2400" b="1" dirty="0" smtClean="0">
                <a:ln/>
                <a:solidFill>
                  <a:schemeClr val="accent3"/>
                </a:solidFill>
              </a:rPr>
              <a:t> в </a:t>
            </a:r>
            <a:r>
              <a:rPr lang="ru-RU" sz="2400" b="1" dirty="0" err="1" smtClean="0">
                <a:ln/>
                <a:solidFill>
                  <a:schemeClr val="accent3"/>
                </a:solidFill>
              </a:rPr>
              <a:t>Массачусетсі</a:t>
            </a:r>
            <a:r>
              <a:rPr lang="ru-RU" sz="24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400" b="1" dirty="0" err="1" smtClean="0">
                <a:ln/>
                <a:solidFill>
                  <a:schemeClr val="accent3"/>
                </a:solidFill>
              </a:rPr>
              <a:t>і</a:t>
            </a:r>
            <a:r>
              <a:rPr lang="ru-RU" sz="24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400" b="1" dirty="0" err="1" smtClean="0">
                <a:ln/>
                <a:solidFill>
                  <a:schemeClr val="accent3"/>
                </a:solidFill>
              </a:rPr>
              <a:t>отримав</a:t>
            </a:r>
            <a:r>
              <a:rPr lang="ru-RU" sz="24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400" b="1" dirty="0" err="1" smtClean="0">
                <a:ln/>
                <a:solidFill>
                  <a:schemeClr val="accent3"/>
                </a:solidFill>
              </a:rPr>
              <a:t>ім'я</a:t>
            </a:r>
            <a:r>
              <a:rPr lang="ru-RU" sz="2400" b="1" dirty="0" smtClean="0">
                <a:ln/>
                <a:solidFill>
                  <a:schemeClr val="accent3"/>
                </a:solidFill>
              </a:rPr>
              <a:t> Ной. На жаль, </a:t>
            </a:r>
            <a:r>
              <a:rPr lang="ru-RU" sz="2400" b="1" dirty="0" err="1" smtClean="0">
                <a:ln/>
                <a:solidFill>
                  <a:schemeClr val="accent3"/>
                </a:solidFill>
              </a:rPr>
              <a:t>тварина</a:t>
            </a:r>
            <a:r>
              <a:rPr lang="ru-RU" sz="2400" b="1" dirty="0" smtClean="0">
                <a:ln/>
                <a:solidFill>
                  <a:schemeClr val="accent3"/>
                </a:solidFill>
              </a:rPr>
              <a:t> померла через 48 годин </a:t>
            </a:r>
            <a:r>
              <a:rPr lang="ru-RU" sz="2400" b="1" dirty="0" err="1" smtClean="0">
                <a:ln/>
                <a:solidFill>
                  <a:schemeClr val="accent3"/>
                </a:solidFill>
              </a:rPr>
              <a:t>від</a:t>
            </a:r>
            <a:r>
              <a:rPr lang="ru-RU" sz="24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400" b="1" dirty="0" err="1" smtClean="0">
                <a:ln/>
                <a:solidFill>
                  <a:schemeClr val="accent3"/>
                </a:solidFill>
              </a:rPr>
              <a:t>дизентерії</a:t>
            </a:r>
            <a:r>
              <a:rPr lang="ru-RU" sz="2400" b="1" dirty="0" smtClean="0">
                <a:ln/>
                <a:solidFill>
                  <a:schemeClr val="accent3"/>
                </a:solidFill>
              </a:rPr>
              <a:t>.</a:t>
            </a:r>
            <a:endParaRPr lang="ru-RU" sz="2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4581128"/>
            <a:ext cx="4572000" cy="18158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/>
                <a:solidFill>
                  <a:schemeClr val="accent3"/>
                </a:solidFill>
              </a:rPr>
              <a:t>У </a:t>
            </a:r>
            <a:r>
              <a:rPr lang="ru-RU" sz="2800" b="1" dirty="0" smtClean="0">
                <a:ln/>
                <a:solidFill>
                  <a:srgbClr val="FF0000"/>
                </a:solidFill>
              </a:rPr>
              <a:t>2000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році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вченими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з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США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була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клонована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перша </a:t>
            </a:r>
            <a:r>
              <a:rPr lang="ru-RU" sz="2800" b="1" dirty="0" err="1" smtClean="0">
                <a:ln/>
                <a:solidFill>
                  <a:srgbClr val="FF0000"/>
                </a:solidFill>
              </a:rPr>
              <a:t>мавпочка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.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Дівчинку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назвали Тетра.</a:t>
            </a:r>
            <a:endParaRPr lang="ru-RU" sz="2800" b="1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гапыч\Desktop\blue_wallpaper_background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</p:spPr>
      </p:pic>
      <p:pic>
        <p:nvPicPr>
          <p:cNvPr id="2052" name="Picture 4" descr="C:\Users\Агапыч\Desktop\cloned-animals_004.jpg"/>
          <p:cNvPicPr>
            <a:picLocks noChangeAspect="1" noChangeArrowheads="1"/>
          </p:cNvPicPr>
          <p:nvPr/>
        </p:nvPicPr>
        <p:blipFill>
          <a:blip r:embed="rId3" cstate="print"/>
          <a:srcRect b="3681"/>
          <a:stretch>
            <a:fillRect/>
          </a:stretch>
        </p:blipFill>
        <p:spPr bwMode="auto">
          <a:xfrm>
            <a:off x="4701721" y="0"/>
            <a:ext cx="4442279" cy="3212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Агапыч\Desktop\cloned-animals_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438545"/>
            <a:ext cx="4283968" cy="3419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572000" y="0"/>
            <a:ext cx="72008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716016" y="3501008"/>
            <a:ext cx="4427984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/>
                <a:solidFill>
                  <a:schemeClr val="accent3"/>
                </a:solidFill>
              </a:rPr>
              <a:t>Перший у </a:t>
            </a:r>
            <a:r>
              <a:rPr lang="ru-RU" sz="3200" b="1" dirty="0" err="1" smtClean="0">
                <a:ln/>
                <a:solidFill>
                  <a:schemeClr val="accent3"/>
                </a:solidFill>
              </a:rPr>
              <a:t>світі</a:t>
            </a:r>
            <a:r>
              <a:rPr lang="ru-RU" sz="32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3200" b="1" dirty="0" smtClean="0">
                <a:ln/>
                <a:solidFill>
                  <a:srgbClr val="FF0000"/>
                </a:solidFill>
              </a:rPr>
              <a:t>мул</a:t>
            </a:r>
            <a:r>
              <a:rPr lang="ru-RU" sz="32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3200" b="1" dirty="0" err="1" smtClean="0">
                <a:ln/>
                <a:solidFill>
                  <a:schemeClr val="accent3"/>
                </a:solidFill>
              </a:rPr>
              <a:t>був</a:t>
            </a:r>
            <a:r>
              <a:rPr lang="ru-RU" sz="32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3200" b="1" dirty="0" err="1" smtClean="0">
                <a:ln/>
                <a:solidFill>
                  <a:schemeClr val="accent3"/>
                </a:solidFill>
              </a:rPr>
              <a:t>клонований</a:t>
            </a:r>
            <a:r>
              <a:rPr lang="ru-RU" sz="3200" b="1" dirty="0" smtClean="0">
                <a:ln/>
                <a:solidFill>
                  <a:schemeClr val="accent3"/>
                </a:solidFill>
              </a:rPr>
              <a:t> в </a:t>
            </a:r>
            <a:r>
              <a:rPr lang="ru-RU" sz="3200" b="1" dirty="0" smtClean="0">
                <a:ln/>
                <a:solidFill>
                  <a:srgbClr val="FF0000"/>
                </a:solidFill>
              </a:rPr>
              <a:t>2003</a:t>
            </a:r>
            <a:r>
              <a:rPr lang="ru-RU" sz="32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3200" b="1" dirty="0" err="1" smtClean="0">
                <a:ln/>
                <a:solidFill>
                  <a:schemeClr val="accent3"/>
                </a:solidFill>
              </a:rPr>
              <a:t>році</a:t>
            </a:r>
            <a:r>
              <a:rPr lang="ru-RU" sz="3200" b="1" dirty="0" smtClean="0">
                <a:ln/>
                <a:solidFill>
                  <a:schemeClr val="accent3"/>
                </a:solidFill>
              </a:rPr>
              <a:t> в </a:t>
            </a:r>
            <a:r>
              <a:rPr lang="ru-RU" sz="3200" b="1" dirty="0" err="1" smtClean="0">
                <a:ln/>
                <a:solidFill>
                  <a:schemeClr val="accent3"/>
                </a:solidFill>
              </a:rPr>
              <a:t>університеті</a:t>
            </a:r>
            <a:r>
              <a:rPr lang="ru-RU" sz="3200" b="1" dirty="0" smtClean="0">
                <a:ln/>
                <a:solidFill>
                  <a:schemeClr val="accent3"/>
                </a:solidFill>
              </a:rPr>
              <a:t> Айдахо. </a:t>
            </a:r>
            <a:r>
              <a:rPr lang="ru-RU" sz="3200" b="1" dirty="0" err="1" smtClean="0">
                <a:ln/>
                <a:solidFill>
                  <a:schemeClr val="accent3"/>
                </a:solidFill>
              </a:rPr>
              <a:t>Його</a:t>
            </a:r>
            <a:r>
              <a:rPr lang="ru-RU" sz="3200" b="1" dirty="0" smtClean="0">
                <a:ln/>
                <a:solidFill>
                  <a:schemeClr val="accent3"/>
                </a:solidFill>
              </a:rPr>
              <a:t> назвали </a:t>
            </a:r>
            <a:r>
              <a:rPr lang="ru-RU" sz="3200" b="1" dirty="0" err="1" smtClean="0">
                <a:ln/>
                <a:solidFill>
                  <a:schemeClr val="accent3"/>
                </a:solidFill>
              </a:rPr>
              <a:t>Idaho</a:t>
            </a:r>
            <a:r>
              <a:rPr lang="ru-RU" sz="32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3200" b="1" dirty="0" err="1" smtClean="0">
                <a:ln/>
                <a:solidFill>
                  <a:schemeClr val="accent3"/>
                </a:solidFill>
              </a:rPr>
              <a:t>Gem</a:t>
            </a:r>
            <a:r>
              <a:rPr lang="ru-RU" sz="3200" b="1" dirty="0" smtClean="0">
                <a:ln/>
                <a:solidFill>
                  <a:schemeClr val="accent3"/>
                </a:solidFill>
              </a:rPr>
              <a:t> (</a:t>
            </a:r>
            <a:r>
              <a:rPr lang="ru-RU" sz="3200" b="1" dirty="0" err="1" smtClean="0">
                <a:ln/>
                <a:solidFill>
                  <a:schemeClr val="accent3"/>
                </a:solidFill>
              </a:rPr>
              <a:t>Дорогоцінний</a:t>
            </a:r>
            <a:r>
              <a:rPr lang="ru-RU" sz="32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3200" b="1" dirty="0" err="1" smtClean="0">
                <a:ln/>
                <a:solidFill>
                  <a:schemeClr val="accent3"/>
                </a:solidFill>
              </a:rPr>
              <a:t>камінь</a:t>
            </a:r>
            <a:r>
              <a:rPr lang="ru-RU" sz="3200" b="1" dirty="0" smtClean="0">
                <a:ln/>
                <a:solidFill>
                  <a:schemeClr val="accent3"/>
                </a:solidFill>
              </a:rPr>
              <a:t> Айдахо).</a:t>
            </a:r>
            <a:endParaRPr lang="ru-RU" sz="3200" b="1" dirty="0">
              <a:ln/>
              <a:solidFill>
                <a:schemeClr val="accent3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260648"/>
            <a:ext cx="4572000" cy="3108543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/>
                <a:solidFill>
                  <a:schemeClr val="accent3"/>
                </a:solidFill>
              </a:rPr>
              <a:t>Перший в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світі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клонований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smtClean="0">
                <a:ln/>
                <a:solidFill>
                  <a:srgbClr val="FF0000"/>
                </a:solidFill>
              </a:rPr>
              <a:t>муфлон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з'явився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в </a:t>
            </a:r>
            <a:r>
              <a:rPr lang="ru-RU" sz="2800" b="1" dirty="0" smtClean="0">
                <a:ln/>
                <a:solidFill>
                  <a:srgbClr val="FF0000"/>
                </a:solidFill>
              </a:rPr>
              <a:t>2001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році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і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своїм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створенням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зобов'язаний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італійським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ученим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. Зараз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він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живе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в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Центрі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дикої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природи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острова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Сардинія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.</a:t>
            </a:r>
            <a:endParaRPr lang="ru-RU" sz="2800" b="1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гапыч\Desktop\elitefon_ru_19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210" y="0"/>
            <a:ext cx="9173210" cy="6858000"/>
          </a:xfrm>
          <a:prstGeom prst="rect">
            <a:avLst/>
          </a:prstGeom>
          <a:noFill/>
        </p:spPr>
      </p:pic>
      <p:pic>
        <p:nvPicPr>
          <p:cNvPr id="4100" name="Picture 4" descr="C:\Users\Агапыч\Desktop\cloned-animals_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619250"/>
            <a:ext cx="2880320" cy="5238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188640"/>
            <a:ext cx="4572000" cy="1323439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2000" b="1" dirty="0" smtClean="0">
                <a:ln/>
                <a:solidFill>
                  <a:schemeClr val="accent3"/>
                </a:solidFill>
              </a:rPr>
              <a:t>Ці </a:t>
            </a:r>
            <a:r>
              <a:rPr lang="uk-UA" sz="2000" b="1" dirty="0" smtClean="0">
                <a:ln/>
                <a:solidFill>
                  <a:srgbClr val="FF0000"/>
                </a:solidFill>
              </a:rPr>
              <a:t>тхори </a:t>
            </a:r>
            <a:r>
              <a:rPr lang="uk-UA" sz="2000" b="1" dirty="0" err="1" smtClean="0">
                <a:ln/>
                <a:solidFill>
                  <a:srgbClr val="FF0000"/>
                </a:solidFill>
              </a:rPr>
              <a:t>Ліббі</a:t>
            </a:r>
            <a:r>
              <a:rPr lang="uk-UA" sz="2000" b="1" dirty="0" smtClean="0">
                <a:ln/>
                <a:solidFill>
                  <a:srgbClr val="FF0000"/>
                </a:solidFill>
              </a:rPr>
              <a:t> і Ліллі </a:t>
            </a:r>
            <a:r>
              <a:rPr lang="uk-UA" sz="2000" b="1" dirty="0" smtClean="0">
                <a:ln/>
                <a:solidFill>
                  <a:schemeClr val="accent3"/>
                </a:solidFill>
              </a:rPr>
              <a:t>були клоновані у </a:t>
            </a:r>
            <a:r>
              <a:rPr lang="uk-UA" sz="2000" b="1" dirty="0" smtClean="0">
                <a:ln/>
                <a:solidFill>
                  <a:srgbClr val="FF0000"/>
                </a:solidFill>
              </a:rPr>
              <a:t>2006</a:t>
            </a:r>
            <a:r>
              <a:rPr lang="uk-UA" sz="2000" b="1" dirty="0" smtClean="0">
                <a:ln/>
                <a:solidFill>
                  <a:schemeClr val="accent3"/>
                </a:solidFill>
              </a:rPr>
              <a:t> році в США. Найцікавіше, що тхори були клоновані ядерною передачею клітин.</a:t>
            </a:r>
            <a:endParaRPr lang="uk-UA" sz="2000" b="1" dirty="0">
              <a:ln/>
              <a:solidFill>
                <a:schemeClr val="accent3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0"/>
            <a:ext cx="72008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3" descr="C:\Users\Агапыч\Desktop\south-korea-cloned-wolf-2009-9-1-1-40-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0"/>
            <a:ext cx="4283968" cy="3339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788024" y="3717032"/>
            <a:ext cx="41764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n/>
                <a:solidFill>
                  <a:schemeClr val="accent3"/>
                </a:solidFill>
              </a:rPr>
              <a:t>Перші</a:t>
            </a:r>
            <a:r>
              <a:rPr lang="ru-RU" sz="24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400" b="1" dirty="0" err="1" smtClean="0">
                <a:ln/>
                <a:solidFill>
                  <a:schemeClr val="accent3"/>
                </a:solidFill>
              </a:rPr>
              <a:t>клоновані</a:t>
            </a:r>
            <a:r>
              <a:rPr lang="ru-RU" sz="24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400" b="1" dirty="0" err="1" smtClean="0">
                <a:ln/>
                <a:solidFill>
                  <a:srgbClr val="FF0000"/>
                </a:solidFill>
              </a:rPr>
              <a:t>вовченята</a:t>
            </a:r>
            <a:r>
              <a:rPr lang="ru-RU" sz="2400" b="1" dirty="0" smtClean="0">
                <a:ln/>
                <a:solidFill>
                  <a:schemeClr val="accent3"/>
                </a:solidFill>
              </a:rPr>
              <a:t>, </a:t>
            </a:r>
            <a:r>
              <a:rPr lang="ru-RU" sz="2400" b="1" dirty="0" err="1" smtClean="0">
                <a:ln/>
                <a:solidFill>
                  <a:schemeClr val="accent3"/>
                </a:solidFill>
              </a:rPr>
              <a:t>названі</a:t>
            </a:r>
            <a:r>
              <a:rPr lang="ru-RU" sz="2400" b="1" dirty="0" smtClean="0">
                <a:ln/>
                <a:solidFill>
                  <a:schemeClr val="accent3"/>
                </a:solidFill>
              </a:rPr>
              <a:t> так на честь </a:t>
            </a:r>
            <a:r>
              <a:rPr lang="ru-RU" sz="2400" b="1" dirty="0" err="1" smtClean="0">
                <a:ln/>
                <a:solidFill>
                  <a:schemeClr val="accent3"/>
                </a:solidFill>
              </a:rPr>
              <a:t>сеульського</a:t>
            </a:r>
            <a:r>
              <a:rPr lang="ru-RU" sz="24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400" b="1" dirty="0" err="1" smtClean="0">
                <a:ln/>
                <a:solidFill>
                  <a:schemeClr val="accent3"/>
                </a:solidFill>
              </a:rPr>
              <a:t>національного</a:t>
            </a:r>
            <a:r>
              <a:rPr lang="ru-RU" sz="24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400" b="1" dirty="0" err="1" smtClean="0">
                <a:ln/>
                <a:solidFill>
                  <a:schemeClr val="accent3"/>
                </a:solidFill>
              </a:rPr>
              <a:t>університету</a:t>
            </a:r>
            <a:r>
              <a:rPr lang="ru-RU" sz="2400" b="1" dirty="0" smtClean="0">
                <a:ln/>
                <a:solidFill>
                  <a:schemeClr val="accent3"/>
                </a:solidFill>
              </a:rPr>
              <a:t> (СНУ). </a:t>
            </a:r>
            <a:r>
              <a:rPr lang="ru-RU" sz="2400" b="1" dirty="0" err="1" smtClean="0">
                <a:ln/>
                <a:solidFill>
                  <a:schemeClr val="accent3"/>
                </a:solidFill>
              </a:rPr>
              <a:t>Ці</a:t>
            </a:r>
            <a:r>
              <a:rPr lang="ru-RU" sz="24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400" b="1" dirty="0" err="1" smtClean="0">
                <a:ln/>
                <a:solidFill>
                  <a:schemeClr val="accent3"/>
                </a:solidFill>
              </a:rPr>
              <a:t>сірі</a:t>
            </a:r>
            <a:r>
              <a:rPr lang="ru-RU" sz="24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400" b="1" dirty="0" err="1" smtClean="0">
                <a:ln/>
                <a:solidFill>
                  <a:schemeClr val="accent3"/>
                </a:solidFill>
              </a:rPr>
              <a:t>хижаки</a:t>
            </a:r>
            <a:r>
              <a:rPr lang="ru-RU" sz="24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400" b="1" dirty="0" err="1" smtClean="0">
                <a:ln/>
                <a:solidFill>
                  <a:schemeClr val="accent3"/>
                </a:solidFill>
              </a:rPr>
              <a:t>були</a:t>
            </a:r>
            <a:r>
              <a:rPr lang="ru-RU" sz="24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400" b="1" dirty="0" err="1" smtClean="0">
                <a:ln/>
                <a:solidFill>
                  <a:schemeClr val="accent3"/>
                </a:solidFill>
              </a:rPr>
              <a:t>клоновані</a:t>
            </a:r>
            <a:r>
              <a:rPr lang="ru-RU" sz="2400" b="1" dirty="0" smtClean="0">
                <a:ln/>
                <a:solidFill>
                  <a:schemeClr val="accent3"/>
                </a:solidFill>
              </a:rPr>
              <a:t> в </a:t>
            </a:r>
            <a:r>
              <a:rPr lang="ru-RU" sz="2400" b="1" dirty="0" smtClean="0">
                <a:ln/>
                <a:solidFill>
                  <a:srgbClr val="FF0000"/>
                </a:solidFill>
              </a:rPr>
              <a:t>2005</a:t>
            </a:r>
            <a:r>
              <a:rPr lang="ru-RU" sz="24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400" b="1" dirty="0" err="1" smtClean="0">
                <a:ln/>
                <a:solidFill>
                  <a:schemeClr val="accent3"/>
                </a:solidFill>
              </a:rPr>
              <a:t>році</a:t>
            </a:r>
            <a:r>
              <a:rPr lang="ru-RU" sz="24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400" b="1" dirty="0" err="1" smtClean="0">
                <a:ln/>
                <a:solidFill>
                  <a:schemeClr val="accent3"/>
                </a:solidFill>
              </a:rPr>
              <a:t>і</a:t>
            </a:r>
            <a:r>
              <a:rPr lang="ru-RU" sz="2400" b="1" dirty="0" smtClean="0">
                <a:ln/>
                <a:solidFill>
                  <a:schemeClr val="accent3"/>
                </a:solidFill>
              </a:rPr>
              <a:t> зараз </a:t>
            </a:r>
            <a:r>
              <a:rPr lang="ru-RU" sz="2400" b="1" dirty="0" err="1" smtClean="0">
                <a:ln/>
                <a:solidFill>
                  <a:schemeClr val="accent3"/>
                </a:solidFill>
              </a:rPr>
              <a:t>доступні</a:t>
            </a:r>
            <a:r>
              <a:rPr lang="ru-RU" sz="2400" b="1" dirty="0" smtClean="0">
                <a:ln/>
                <a:solidFill>
                  <a:schemeClr val="accent3"/>
                </a:solidFill>
              </a:rPr>
              <a:t> для </a:t>
            </a:r>
            <a:r>
              <a:rPr lang="ru-RU" sz="2400" b="1" dirty="0" err="1" smtClean="0">
                <a:ln/>
                <a:solidFill>
                  <a:schemeClr val="accent3"/>
                </a:solidFill>
              </a:rPr>
              <a:t>публіки</a:t>
            </a:r>
            <a:r>
              <a:rPr lang="ru-RU" sz="2400" b="1" dirty="0" smtClean="0">
                <a:ln/>
                <a:solidFill>
                  <a:schemeClr val="accent3"/>
                </a:solidFill>
              </a:rPr>
              <a:t> в зоопарку Сеула.</a:t>
            </a:r>
            <a:endParaRPr lang="ru-RU" sz="2400" b="1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10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гапыч\Desktop\luxfon.com_114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0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28007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4400" b="1" dirty="0" smtClean="0">
                <a:ln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КЛОНУВАННЯ</a:t>
            </a:r>
            <a:r>
              <a:rPr lang="ru-RU" sz="4400" b="1" dirty="0" smtClean="0">
                <a:ln/>
                <a:solidFill>
                  <a:schemeClr val="accent3"/>
                </a:solidFill>
              </a:rPr>
              <a:t> - </a:t>
            </a:r>
            <a:r>
              <a:rPr lang="ru-RU" sz="4400" b="1" dirty="0" err="1" smtClean="0">
                <a:ln/>
                <a:solidFill>
                  <a:schemeClr val="accent3"/>
                </a:solidFill>
              </a:rPr>
              <a:t>відтворення</a:t>
            </a:r>
            <a:r>
              <a:rPr lang="ru-RU" sz="44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400" b="1" dirty="0" err="1" smtClean="0">
                <a:ln/>
                <a:solidFill>
                  <a:schemeClr val="accent3"/>
                </a:solidFill>
              </a:rPr>
              <a:t>генетично</a:t>
            </a:r>
            <a:r>
              <a:rPr lang="ru-RU" sz="44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400" b="1" dirty="0" err="1" smtClean="0">
                <a:ln/>
                <a:solidFill>
                  <a:schemeClr val="accent3"/>
                </a:solidFill>
              </a:rPr>
              <a:t>однорідних</a:t>
            </a:r>
            <a:r>
              <a:rPr lang="ru-RU" sz="44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400" b="1" dirty="0" err="1" smtClean="0">
                <a:ln/>
                <a:solidFill>
                  <a:schemeClr val="accent3"/>
                </a:solidFill>
              </a:rPr>
              <a:t>організмів</a:t>
            </a:r>
            <a:r>
              <a:rPr lang="ru-RU" sz="4400" b="1" dirty="0" smtClean="0">
                <a:ln/>
                <a:solidFill>
                  <a:schemeClr val="accent3"/>
                </a:solidFill>
              </a:rPr>
              <a:t> (</a:t>
            </a:r>
            <a:r>
              <a:rPr lang="ru-RU" sz="4400" b="1" dirty="0" err="1" smtClean="0">
                <a:ln/>
                <a:solidFill>
                  <a:schemeClr val="accent3"/>
                </a:solidFill>
              </a:rPr>
              <a:t>клітин</a:t>
            </a:r>
            <a:r>
              <a:rPr lang="ru-RU" sz="4400" b="1" dirty="0" smtClean="0">
                <a:ln/>
                <a:solidFill>
                  <a:schemeClr val="accent3"/>
                </a:solidFill>
              </a:rPr>
              <a:t>) шляхом </a:t>
            </a:r>
            <a:r>
              <a:rPr lang="ru-RU" sz="4400" b="1" dirty="0" err="1" smtClean="0">
                <a:ln/>
                <a:solidFill>
                  <a:schemeClr val="accent3"/>
                </a:solidFill>
              </a:rPr>
              <a:t>безстатевого</a:t>
            </a:r>
            <a:r>
              <a:rPr lang="ru-RU" sz="4400" b="1" dirty="0" smtClean="0">
                <a:ln/>
                <a:solidFill>
                  <a:schemeClr val="accent3"/>
                </a:solidFill>
              </a:rPr>
              <a:t> (вегетативного) </a:t>
            </a:r>
            <a:r>
              <a:rPr lang="ru-RU" sz="4400" b="1" dirty="0" err="1" smtClean="0">
                <a:ln/>
                <a:solidFill>
                  <a:schemeClr val="accent3"/>
                </a:solidFill>
              </a:rPr>
              <a:t>розмноження</a:t>
            </a:r>
            <a:r>
              <a:rPr lang="ru-RU" sz="4400" b="1" dirty="0" smtClean="0">
                <a:ln/>
                <a:solidFill>
                  <a:schemeClr val="accent3"/>
                </a:solidFill>
              </a:rPr>
              <a:t>.</a:t>
            </a:r>
            <a:endParaRPr lang="ru-RU" sz="44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2051" name="Picture 3" descr="C:\Users\Агапыч\Desktop\klon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852936"/>
            <a:ext cx="4560168" cy="3833391"/>
          </a:xfrm>
          <a:prstGeom prst="rect">
            <a:avLst/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softEdge rad="112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гапыч\Desktop\elitefon_ru_19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22467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2800" b="1" dirty="0" smtClean="0">
                <a:ln/>
                <a:solidFill>
                  <a:schemeClr val="accent3"/>
                </a:solidFill>
              </a:rPr>
              <a:t>У </a:t>
            </a:r>
            <a:r>
              <a:rPr lang="uk-UA" sz="2800" b="1" dirty="0" smtClean="0">
                <a:ln/>
                <a:solidFill>
                  <a:srgbClr val="FF0000"/>
                </a:solidFill>
              </a:rPr>
              <a:t>1997</a:t>
            </a:r>
            <a:r>
              <a:rPr lang="uk-UA" sz="2800" b="1" dirty="0" smtClean="0">
                <a:ln/>
                <a:solidFill>
                  <a:schemeClr val="accent3"/>
                </a:solidFill>
              </a:rPr>
              <a:t> р. шотландським вченим вдалося клонувати </a:t>
            </a:r>
            <a:r>
              <a:rPr lang="uk-UA" sz="2800" b="1" dirty="0" smtClean="0">
                <a:ln/>
                <a:solidFill>
                  <a:srgbClr val="FF0000"/>
                </a:solidFill>
              </a:rPr>
              <a:t>вівцю</a:t>
            </a:r>
            <a:r>
              <a:rPr lang="uk-UA" sz="2800" b="1" dirty="0" smtClean="0">
                <a:ln/>
                <a:solidFill>
                  <a:schemeClr val="accent3"/>
                </a:solidFill>
              </a:rPr>
              <a:t>, використовуючи як донора генетичного матеріалу епітеліальні клітини молочної залози. Зародок вводили (імплантували) в організм прийомної матері, яка і виношувала ягнятко.</a:t>
            </a:r>
            <a:endParaRPr lang="uk-UA" sz="28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5122" name="Picture 2" descr="C:\Users\Агапыч\Desktop\08212931680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154238"/>
            <a:ext cx="3888432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Агапыч\Desktop\800px-Dollyscotlan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564904"/>
            <a:ext cx="4736075" cy="3552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гапыч\Desktop\0812121016_19981648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91976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5373216"/>
            <a:ext cx="9144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цьому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випадку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що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представляє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принциповий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інтерес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використовувалась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як донор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спеціалізована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соматична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клітина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Таким чином,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ці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експерименти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довели,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що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можна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отримувати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генетично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ідентичні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копії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(клони).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млекопитающих, используя их соматические клетки.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147" name="Picture 3" descr="C:\Users\Агапыч\Desktop\ludi-i-klony-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378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гапыч\Desktop\0812121016_19981648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03648" y="0"/>
            <a:ext cx="59046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Передбачається, що клонування знайде широке застосування у тваринництві. В наш час вже не представляється неймовірним вирощування із добре збережених у вічній мерзлоті соматичних клітин вимерлих тварин (напр., мамонта) повноцінного організму.</a:t>
            </a:r>
            <a:endParaRPr lang="uk-UA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170" name="Picture 2" descr="C:\Users\Агапыч\Desktop\1342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26801"/>
            <a:ext cx="4211960" cy="2931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Агапыч\Desktop\7737c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7138" y="3933056"/>
            <a:ext cx="4416862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Агапыч\Desktop\klonirovanie%20mamonto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1988840"/>
            <a:ext cx="4026024" cy="3019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гапыч\Desktop\0812121016_19981648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347864" y="0"/>
            <a:ext cx="57961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Експерименти з клонування людини засуджуються міжнародними організаціями та заборонені в ряді країн як неприйнятні в моральному відношенні. Проте в кінці 2002 року в світі з'явилися непідтверджені повідомлення про народження дітей, клонованих з соматичних клітин.</a:t>
            </a:r>
            <a:endParaRPr lang="uk-UA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6" name="Picture 2" descr="C:\Users\Агапыч\Desktop\18011056.jpg"/>
          <p:cNvPicPr>
            <a:picLocks noChangeAspect="1" noChangeArrowheads="1"/>
          </p:cNvPicPr>
          <p:nvPr/>
        </p:nvPicPr>
        <p:blipFill>
          <a:blip r:embed="rId3" cstate="print"/>
          <a:srcRect l="6670" r="8837"/>
          <a:stretch>
            <a:fillRect/>
          </a:stretch>
        </p:blipFill>
        <p:spPr bwMode="auto">
          <a:xfrm>
            <a:off x="0" y="3758439"/>
            <a:ext cx="3491880" cy="3099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гапыч\Desktop\untitled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73687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486916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Підготувала</a:t>
            </a:r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учениця</a:t>
            </a:r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11-"Б" </a:t>
            </a:r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/>
            </a:r>
            <a:b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ru-RU" sz="32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Теодорова</a:t>
            </a:r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Маргарита</a:t>
            </a:r>
            <a:endParaRPr lang="ru-RU" sz="3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гапыч\Desktop\1352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528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572000" y="0"/>
            <a:ext cx="4572000" cy="64940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buFont typeface="Wingdings" pitchFamily="2" charset="2"/>
              <a:buChar char="Ø"/>
            </a:pPr>
            <a:r>
              <a:rPr lang="uk-UA" sz="3200" b="1" dirty="0" smtClean="0">
                <a:ln/>
                <a:solidFill>
                  <a:schemeClr val="accent3"/>
                </a:solidFill>
              </a:rPr>
              <a:t>При клонуванні вихідний організм (або клітина) служить родоначальником клону - ряду організмів (клітин), які повторюють з покоління в покоління і генотип, і всі ознаки родоначальника. Таким чином, сутність клонування полягає в повторенні однієї і тієї ж генетичної інформації.</a:t>
            </a:r>
            <a:endParaRPr lang="uk-UA" sz="32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3075" name="Picture 3" descr="C:\Users\Агапыч\Desktop\clone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340768"/>
            <a:ext cx="3217540" cy="432222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гапыч\Desktop\1352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528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476672"/>
            <a:ext cx="9144000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buFont typeface="Wingdings" pitchFamily="2" charset="2"/>
              <a:buChar char="Ø"/>
            </a:pPr>
            <a:r>
              <a:rPr lang="uk-UA" sz="2000" b="1" dirty="0" smtClean="0">
                <a:ln/>
                <a:solidFill>
                  <a:srgbClr val="FF0000"/>
                </a:solidFill>
              </a:rPr>
              <a:t>В основі точного копіювання генетичного матеріалу </a:t>
            </a:r>
            <a:r>
              <a:rPr lang="uk-UA" sz="2000" b="1" dirty="0" smtClean="0">
                <a:ln/>
                <a:solidFill>
                  <a:schemeClr val="accent3"/>
                </a:solidFill>
              </a:rPr>
              <a:t>(і організму в цілому) у </a:t>
            </a:r>
            <a:r>
              <a:rPr lang="uk-UA" sz="2000" b="1" dirty="0" err="1" smtClean="0">
                <a:ln/>
                <a:solidFill>
                  <a:schemeClr val="accent3"/>
                </a:solidFill>
              </a:rPr>
              <a:t>еукаріотичних</a:t>
            </a:r>
            <a:r>
              <a:rPr lang="uk-UA" sz="2000" b="1" dirty="0" smtClean="0">
                <a:ln/>
                <a:solidFill>
                  <a:schemeClr val="accent3"/>
                </a:solidFill>
              </a:rPr>
              <a:t> клітин </a:t>
            </a:r>
            <a:r>
              <a:rPr lang="uk-UA" sz="2000" b="1" dirty="0" smtClean="0">
                <a:ln/>
                <a:solidFill>
                  <a:srgbClr val="FF0000"/>
                </a:solidFill>
              </a:rPr>
              <a:t>лежить мітоз </a:t>
            </a:r>
            <a:r>
              <a:rPr lang="uk-UA" sz="2000" b="1" dirty="0" smtClean="0">
                <a:ln/>
                <a:solidFill>
                  <a:schemeClr val="accent3"/>
                </a:solidFill>
              </a:rPr>
              <a:t>(</a:t>
            </a:r>
            <a:r>
              <a:rPr lang="uk-UA" sz="2000" b="1" dirty="0" smtClean="0">
                <a:ln/>
                <a:solidFill>
                  <a:srgbClr val="FF0000"/>
                </a:solidFill>
              </a:rPr>
              <a:t>у бактерій - просте ділення</a:t>
            </a:r>
            <a:r>
              <a:rPr lang="uk-UA" sz="2000" b="1" dirty="0" smtClean="0">
                <a:ln/>
                <a:solidFill>
                  <a:schemeClr val="accent3"/>
                </a:solidFill>
              </a:rPr>
              <a:t>). У багатоклітинному організмі, який зародився в результаті статевого процесу, всі клітини, незважаючи на їх відмінності і спеціалізацію, являють собою клон, який розвинувся з заплідненої яйцеклітини. Однак такий організм-клон і генетично, і своїми ознаками відрізнятиметься від батьківських організмів.</a:t>
            </a:r>
            <a:endParaRPr lang="uk-UA" sz="20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4099" name="Picture 3" descr="C:\Users\Агапыч\Desktop\33115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140968"/>
            <a:ext cx="7416824" cy="353337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5" name="Прямоугольник 4"/>
          <p:cNvSpPr/>
          <p:nvPr/>
        </p:nvSpPr>
        <p:spPr>
          <a:xfrm>
            <a:off x="3419872" y="2492896"/>
            <a:ext cx="2319289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3200" b="1" dirty="0" err="1" smtClean="0">
                <a:ln/>
                <a:solidFill>
                  <a:schemeClr val="accent3"/>
                </a:solidFill>
              </a:rPr>
              <a:t>Фази</a:t>
            </a:r>
            <a:r>
              <a:rPr lang="ru-RU" sz="32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3200" b="1" dirty="0" err="1" smtClean="0">
                <a:ln/>
                <a:solidFill>
                  <a:schemeClr val="accent3"/>
                </a:solidFill>
              </a:rPr>
              <a:t>мітозу</a:t>
            </a:r>
            <a:endParaRPr lang="ru-RU" sz="3200" b="1" dirty="0">
              <a:ln/>
              <a:solidFill>
                <a:schemeClr val="accent3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16216" y="5085184"/>
            <a:ext cx="1728192" cy="7200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5" grpId="0" build="allAtOnce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гапыч\Desktop\130019708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1" y="0"/>
            <a:ext cx="9218063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buFont typeface="Wingdings" pitchFamily="2" charset="2"/>
              <a:buChar char="Ø"/>
            </a:pPr>
            <a:r>
              <a:rPr lang="uk-UA" b="1" dirty="0" smtClean="0">
                <a:ln/>
                <a:solidFill>
                  <a:schemeClr val="accent3"/>
                </a:solidFill>
              </a:rPr>
              <a:t>Завдяки безстатевому (вегетативному) розмноженню багатоклітинний організм може розвинутися з однієї соматичної (нестатевої) клітини, з групи таких клітин або з частини батьківського організму.</a:t>
            </a:r>
            <a:endParaRPr lang="uk-UA" b="1" dirty="0">
              <a:ln/>
              <a:solidFill>
                <a:schemeClr val="accent3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980728"/>
            <a:ext cx="91440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2000" b="1" dirty="0" smtClean="0">
                <a:ln/>
                <a:solidFill>
                  <a:schemeClr val="accent3"/>
                </a:solidFill>
              </a:rPr>
              <a:t>У </a:t>
            </a:r>
            <a:r>
              <a:rPr lang="ru-RU" sz="2000" b="1" dirty="0" err="1" smtClean="0">
                <a:ln/>
                <a:solidFill>
                  <a:schemeClr val="accent3"/>
                </a:solidFill>
              </a:rPr>
              <a:t>природі</a:t>
            </a:r>
            <a:r>
              <a:rPr lang="ru-RU" sz="20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000" b="1" dirty="0" err="1" smtClean="0">
                <a:ln/>
                <a:solidFill>
                  <a:schemeClr val="accent3"/>
                </a:solidFill>
              </a:rPr>
              <a:t>таке</a:t>
            </a:r>
            <a:r>
              <a:rPr lang="ru-RU" sz="20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000" b="1" dirty="0" err="1" smtClean="0">
                <a:ln/>
                <a:solidFill>
                  <a:schemeClr val="accent3"/>
                </a:solidFill>
              </a:rPr>
              <a:t>розмноження</a:t>
            </a:r>
            <a:r>
              <a:rPr lang="ru-RU" sz="2000" b="1" dirty="0" smtClean="0">
                <a:ln/>
                <a:solidFill>
                  <a:schemeClr val="accent3"/>
                </a:solidFill>
              </a:rPr>
              <a:t>, </a:t>
            </a:r>
            <a:r>
              <a:rPr lang="ru-RU" sz="2000" b="1" dirty="0" err="1" smtClean="0">
                <a:ln/>
                <a:solidFill>
                  <a:schemeClr val="accent3"/>
                </a:solidFill>
              </a:rPr>
              <a:t>або</a:t>
            </a:r>
            <a:r>
              <a:rPr lang="ru-RU" sz="20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000" b="1" dirty="0" err="1" smtClean="0">
                <a:ln/>
                <a:solidFill>
                  <a:schemeClr val="accent3"/>
                </a:solidFill>
              </a:rPr>
              <a:t>клонування</a:t>
            </a:r>
            <a:r>
              <a:rPr lang="ru-RU" sz="2000" b="1" dirty="0" smtClean="0">
                <a:ln/>
                <a:solidFill>
                  <a:schemeClr val="accent3"/>
                </a:solidFill>
              </a:rPr>
              <a:t>, широко </a:t>
            </a:r>
            <a:r>
              <a:rPr lang="ru-RU" sz="2000" b="1" dirty="0" err="1" smtClean="0">
                <a:ln/>
                <a:solidFill>
                  <a:schemeClr val="accent3"/>
                </a:solidFill>
              </a:rPr>
              <a:t>поширене</a:t>
            </a:r>
            <a:r>
              <a:rPr lang="ru-RU" sz="2000" b="1" dirty="0" smtClean="0">
                <a:ln/>
                <a:solidFill>
                  <a:schemeClr val="accent3"/>
                </a:solidFill>
              </a:rPr>
              <a:t> у </a:t>
            </a:r>
            <a:r>
              <a:rPr lang="ru-RU" sz="2000" b="1" dirty="0" err="1" smtClean="0">
                <a:ln/>
                <a:solidFill>
                  <a:schemeClr val="accent3"/>
                </a:solidFill>
              </a:rPr>
              <a:t>грибів</a:t>
            </a:r>
            <a:r>
              <a:rPr lang="ru-RU" sz="2000" b="1" dirty="0" smtClean="0">
                <a:ln/>
                <a:solidFill>
                  <a:schemeClr val="accent3"/>
                </a:solidFill>
              </a:rPr>
              <a:t>, </a:t>
            </a:r>
            <a:r>
              <a:rPr lang="ru-RU" sz="2000" b="1" dirty="0" err="1" smtClean="0">
                <a:ln/>
                <a:solidFill>
                  <a:schemeClr val="accent3"/>
                </a:solidFill>
              </a:rPr>
              <a:t>водоростей</a:t>
            </a:r>
            <a:r>
              <a:rPr lang="ru-RU" sz="2000" b="1" dirty="0" smtClean="0">
                <a:ln/>
                <a:solidFill>
                  <a:schemeClr val="accent3"/>
                </a:solidFill>
              </a:rPr>
              <a:t>, </a:t>
            </a:r>
            <a:r>
              <a:rPr lang="ru-RU" sz="2000" b="1" dirty="0" err="1" smtClean="0">
                <a:ln/>
                <a:solidFill>
                  <a:schemeClr val="accent3"/>
                </a:solidFill>
              </a:rPr>
              <a:t>найпростіших</a:t>
            </a:r>
            <a:r>
              <a:rPr lang="ru-RU" sz="2000" b="1" dirty="0" smtClean="0">
                <a:ln/>
                <a:solidFill>
                  <a:schemeClr val="accent3"/>
                </a:solidFill>
              </a:rPr>
              <a:t>, а </a:t>
            </a:r>
            <a:r>
              <a:rPr lang="ru-RU" sz="2000" b="1" dirty="0" err="1" smtClean="0">
                <a:ln/>
                <a:solidFill>
                  <a:schemeClr val="accent3"/>
                </a:solidFill>
              </a:rPr>
              <a:t>також</a:t>
            </a:r>
            <a:r>
              <a:rPr lang="ru-RU" sz="2000" b="1" dirty="0" smtClean="0">
                <a:ln/>
                <a:solidFill>
                  <a:schemeClr val="accent3"/>
                </a:solidFill>
              </a:rPr>
              <a:t> у </a:t>
            </a:r>
            <a:r>
              <a:rPr lang="ru-RU" sz="2000" b="1" dirty="0" err="1" smtClean="0">
                <a:ln/>
                <a:solidFill>
                  <a:schemeClr val="accent3"/>
                </a:solidFill>
              </a:rPr>
              <a:t>багатьох</a:t>
            </a:r>
            <a:r>
              <a:rPr lang="ru-RU" sz="20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000" b="1" dirty="0" err="1" smtClean="0">
                <a:ln/>
                <a:solidFill>
                  <a:schemeClr val="accent3"/>
                </a:solidFill>
              </a:rPr>
              <a:t>вищих</a:t>
            </a:r>
            <a:r>
              <a:rPr lang="ru-RU" sz="20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000" b="1" dirty="0" err="1" smtClean="0">
                <a:ln/>
                <a:solidFill>
                  <a:schemeClr val="accent3"/>
                </a:solidFill>
              </a:rPr>
              <a:t>рослин</a:t>
            </a:r>
            <a:r>
              <a:rPr lang="ru-RU" sz="2000" b="1" dirty="0" smtClean="0">
                <a:ln/>
                <a:solidFill>
                  <a:schemeClr val="accent3"/>
                </a:solidFill>
              </a:rPr>
              <a:t>.</a:t>
            </a:r>
            <a:endParaRPr lang="ru-RU" sz="20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08720"/>
            <a:ext cx="9396536" cy="7200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 descr="C:\Users\Агапыч\Desktop\original-13033d3ae6aba14b73874e26b25e6f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844824"/>
            <a:ext cx="3651867" cy="4675989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38100" dist="25400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5124" name="Picture 4" descr="C:\Users\Агапыч\Desktop\1259149693.0.6409390012591496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293096"/>
            <a:ext cx="3342927" cy="2219164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38100" dist="25400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5125" name="Picture 5" descr="C:\Users\Агапыч\Desktop\vodorosl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844824"/>
            <a:ext cx="3357800" cy="2376264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38100" dist="25400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 build="allAtOnce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гапыч\Desktop\322641_seryj-fon_dnk_medicinskie-oboi_geny_2560x1600_(www.GdeFon.ru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(Приклад)</a:t>
            </a:r>
            <a:r>
              <a:rPr lang="uk-UA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r>
              <a:rPr lang="uk-UA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Технологія</a:t>
            </a:r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клонування грибів</a:t>
            </a:r>
            <a:endParaRPr lang="uk-UA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1026" name="Picture 2" descr="C:\Users\Агапыч\Desktop\3387_2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4"/>
            <a:ext cx="3086057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644008" y="3645024"/>
            <a:ext cx="72008" cy="321297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3645024"/>
            <a:ext cx="9324528" cy="7200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131840" y="908720"/>
            <a:ext cx="6012160" cy="25545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1.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Беремо 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здоровий гриб, бажано відразу після розриву вуалі. Ні в якому разі не слід використовувати аборти. Плодові тіла з коричневими смугами на стеблі не придатні. Розміщуємо гриб в прохолодному місці. Використовуємо стерильний скальпель і пінцет для вилучення частини стебла і переміщення його в банку з живильним середовищем (або чашку Петрі)</a:t>
            </a:r>
            <a:endParaRPr lang="uk-UA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7" name="Picture 3" descr="C:\Users\Агапыч\Desktop\3388_2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696264"/>
            <a:ext cx="3024336" cy="216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07504" y="3789040"/>
            <a:ext cx="4427984" cy="9233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2.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Стерильну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частину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стебла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можна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вирізати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зробивши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кільцеподібний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надріз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поперек стебла на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глибину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1,5 - 2 мм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8" name="Picture 4" descr="C:\Users\Агапыч\Desktop\3390_240л.jpg"/>
          <p:cNvPicPr>
            <a:picLocks noChangeAspect="1" noChangeArrowheads="1"/>
          </p:cNvPicPr>
          <p:nvPr/>
        </p:nvPicPr>
        <p:blipFill>
          <a:blip r:embed="rId5" cstate="print"/>
          <a:srcRect t="9569"/>
          <a:stretch>
            <a:fillRect/>
          </a:stretch>
        </p:blipFill>
        <p:spPr bwMode="auto">
          <a:xfrm>
            <a:off x="5436096" y="4407966"/>
            <a:ext cx="3150096" cy="2450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967536" y="3789040"/>
            <a:ext cx="4176464" cy="9233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3.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 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потім пінцетом знімаємо верхній шар плодового тіла ніби очищаючи банан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5" grpId="0" animBg="1"/>
      <p:bldP spid="6" grpId="0" animBg="1"/>
      <p:bldP spid="7" grpId="0" build="allAtOnce" animBg="1"/>
      <p:bldP spid="9" grpId="0" build="allAtOnce" animBg="1"/>
      <p:bldP spid="11" grpId="0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гапыч\Desktop\322641_seryj-fon_dnk_medicinskie-oboi_geny_2560x1600_(www.GdeFon.ru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</p:spPr>
      </p:pic>
      <p:pic>
        <p:nvPicPr>
          <p:cNvPr id="2050" name="Picture 2" descr="C:\Users\Агапыч\Desktop\3391_2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2921563" cy="2191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Агапыч\Desktop\3392_2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2276872"/>
            <a:ext cx="2930807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Агапыч\Desktop\3393_2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581128"/>
            <a:ext cx="2883958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 flipV="1">
            <a:off x="0" y="2132856"/>
            <a:ext cx="9468544" cy="7200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509120"/>
            <a:ext cx="9468544" cy="7200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987824" y="260648"/>
            <a:ext cx="5976664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4.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Потім </a:t>
            </a:r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відрізаємо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нижню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частину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стебла як показано на </a:t>
            </a:r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малюнку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87824" y="2492896"/>
            <a:ext cx="5976664" cy="181588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5.</a:t>
            </a:r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Відрізаємо </a:t>
            </a:r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потрібний шматок очищеного стебла і поміщаємо його в банку з живильним середовищем або чашку Петрі</a:t>
            </a:r>
            <a:endParaRPr lang="uk-UA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87824" y="4797152"/>
            <a:ext cx="5976664" cy="181588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6.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протязі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2-3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днів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шматочок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міцелію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«опушиться»,  а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приблизно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через 7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днів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стануть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помітні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явні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ознаки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росту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міцелію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build="allAtOnce" animBg="1"/>
      <p:bldP spid="9" grpId="0" build="allAtOnce" animBg="1"/>
      <p:bldP spid="10" grpId="0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гапыч\Desktop\322641_seryj-fon_dnk_medicinskie-oboi_geny_2560x1600_(www.GdeFon.ru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923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176" tIns="92046" rIns="50784" bIns="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uk-UA" sz="1800" b="1" i="0" u="none" strike="noStrike" normalizeH="0" baseline="0" dirty="0" smtClean="0">
                <a:ln/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У багатоклітинних тварин клонування можливе або у формі </a:t>
            </a:r>
            <a:r>
              <a:rPr kumimoji="0" lang="uk-UA" sz="1800" b="1" i="0" u="none" strike="noStrike" normalizeH="0" baseline="0" dirty="0" err="1" smtClean="0">
                <a:ln/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брунькуван</a:t>
            </a:r>
            <a:r>
              <a:rPr kumimoji="0" lang="uk-UA" sz="1800" b="1" i="0" u="none" strike="noStrike" normalizeH="0" baseline="0" dirty="0" smtClean="0">
                <a:ln/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або як поділ тіла тварини на частини і відновлення кожної частини до цілого організму.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980728"/>
            <a:ext cx="9144000" cy="720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324544" y="1196752"/>
            <a:ext cx="4716016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457200" indent="-457200" algn="ctr"/>
            <a:r>
              <a:rPr lang="uk-UA" sz="2000" b="1" dirty="0" smtClean="0">
                <a:ln/>
                <a:solidFill>
                  <a:schemeClr val="accent3"/>
                </a:solidFill>
              </a:rPr>
              <a:t>        Так </a:t>
            </a:r>
            <a:r>
              <a:rPr lang="uk-UA" sz="2000" b="1" dirty="0" smtClean="0">
                <a:ln/>
                <a:solidFill>
                  <a:schemeClr val="accent3"/>
                </a:solidFill>
              </a:rPr>
              <a:t>можуть </a:t>
            </a:r>
            <a:r>
              <a:rPr lang="uk-UA" sz="2000" b="1" dirty="0" smtClean="0">
                <a:ln/>
                <a:solidFill>
                  <a:schemeClr val="accent3"/>
                </a:solidFill>
              </a:rPr>
              <a:t>розмножуватися кишковопорожнинні</a:t>
            </a:r>
            <a:r>
              <a:rPr lang="uk-UA" sz="2000" b="1" dirty="0" smtClean="0">
                <a:ln/>
                <a:solidFill>
                  <a:schemeClr val="accent3"/>
                </a:solidFill>
              </a:rPr>
              <a:t>, губки, багато черв'яків, </a:t>
            </a:r>
            <a:r>
              <a:rPr lang="uk-UA" sz="2000" b="1" dirty="0" err="1" smtClean="0">
                <a:ln/>
                <a:solidFill>
                  <a:schemeClr val="accent3"/>
                </a:solidFill>
              </a:rPr>
              <a:t>мшанки</a:t>
            </a:r>
            <a:r>
              <a:rPr lang="uk-UA" sz="2000" b="1" dirty="0" smtClean="0">
                <a:ln/>
                <a:solidFill>
                  <a:schemeClr val="accent3"/>
                </a:solidFill>
              </a:rPr>
              <a:t>, а з хордових - </a:t>
            </a:r>
            <a:r>
              <a:rPr lang="uk-UA" sz="2000" b="1" dirty="0" err="1" smtClean="0">
                <a:ln/>
                <a:solidFill>
                  <a:schemeClr val="accent3"/>
                </a:solidFill>
              </a:rPr>
              <a:t>оболочники</a:t>
            </a:r>
            <a:r>
              <a:rPr lang="uk-UA" sz="2000" b="1" dirty="0" smtClean="0">
                <a:ln/>
                <a:solidFill>
                  <a:schemeClr val="accent3"/>
                </a:solidFill>
              </a:rPr>
              <a:t>. Класичний, здавна відомий приклад тварини, яка, будучи поділеною на десятки і навіть сотні частин, здатна до відтворення (регенерації) з кожної частини цілого організму - гідра.</a:t>
            </a:r>
            <a:endParaRPr lang="uk-UA" sz="20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1031" name="Picture 7" descr="C:\Users\Агапыч\Desktop\hi\Desktop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37112"/>
            <a:ext cx="9144000" cy="242088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38100" dist="25400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032" name="Picture 8" descr="C:\Users\Агапыч\Desktop\Hydra_oligacti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340768"/>
            <a:ext cx="4114017" cy="2884166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38100" dist="25400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build="allAtOnce"/>
      <p:bldP spid="4" grpId="0" animBg="1"/>
      <p:bldP spid="5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C:\Users\Агапыч\Desktop\hq-wallpapers_ru_abstraction3d_65140_1920x120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1938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2400" b="1" dirty="0" smtClean="0">
                <a:ln/>
                <a:solidFill>
                  <a:schemeClr val="accent3"/>
                </a:solidFill>
              </a:rPr>
              <a:t>Природне клонування хребетних тварин зустрічається рідко і можливо тільки на ранніх стадіях зародкового розвитку. Так, </a:t>
            </a:r>
            <a:r>
              <a:rPr lang="uk-UA" sz="2400" b="1" dirty="0" err="1" smtClean="0">
                <a:ln/>
                <a:solidFill>
                  <a:schemeClr val="accent3"/>
                </a:solidFill>
              </a:rPr>
              <a:t>однояйцеві</a:t>
            </a:r>
            <a:r>
              <a:rPr lang="uk-UA" sz="2400" b="1" dirty="0" smtClean="0">
                <a:ln/>
                <a:solidFill>
                  <a:schemeClr val="accent3"/>
                </a:solidFill>
              </a:rPr>
              <a:t> близнюки у тварин і людини походять від однієї заплідненої яйцеклітини в результаті її мітотичного поділу, тобто клонування.</a:t>
            </a:r>
            <a:endParaRPr lang="uk-UA" sz="24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1026" name="Picture 2" descr="C:\Users\Агапыч\Desktop\50c616c0d9d5d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88840"/>
            <a:ext cx="2952328" cy="4680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5" name="Прямоугольник 4"/>
          <p:cNvSpPr/>
          <p:nvPr/>
        </p:nvSpPr>
        <p:spPr>
          <a:xfrm>
            <a:off x="3419872" y="5373216"/>
            <a:ext cx="4320480" cy="800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3"/>
                </a:solidFill>
              </a:rPr>
              <a:t/>
            </a:r>
            <a:br>
              <a:rPr lang="ru-RU" b="1" dirty="0" smtClean="0">
                <a:ln/>
                <a:solidFill>
                  <a:schemeClr val="accent3"/>
                </a:solidFill>
              </a:rPr>
            </a:br>
            <a:r>
              <a:rPr lang="ru-RU" sz="2800" b="1" dirty="0" err="1" smtClean="0">
                <a:ln/>
                <a:solidFill>
                  <a:schemeClr val="accent3"/>
                </a:solidFill>
              </a:rPr>
              <a:t>Окремі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амніотичні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мішки</a:t>
            </a:r>
            <a:endParaRPr lang="ru-RU" sz="2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68144" y="2348880"/>
            <a:ext cx="3010761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800" b="1" dirty="0" smtClean="0">
                <a:ln/>
                <a:solidFill>
                  <a:schemeClr val="accent3"/>
                </a:solidFill>
              </a:rPr>
              <a:t>Одна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яйцеклітина</a:t>
            </a:r>
            <a:endParaRPr lang="ru-RU" sz="2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39952" y="3429000"/>
            <a:ext cx="3225948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800" b="1" dirty="0" smtClean="0">
                <a:ln/>
                <a:solidFill>
                  <a:schemeClr val="accent3"/>
                </a:solidFill>
              </a:rPr>
              <a:t>Один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сперматозоїд</a:t>
            </a:r>
            <a:endParaRPr lang="ru-RU" sz="2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60032" y="4293096"/>
            <a:ext cx="4026680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800" b="1" dirty="0" smtClean="0">
                <a:ln/>
                <a:solidFill>
                  <a:schemeClr val="accent3"/>
                </a:solidFill>
              </a:rPr>
              <a:t>Одна </a:t>
            </a:r>
            <a:r>
              <a:rPr lang="ru-RU" sz="2800" b="1" dirty="0" err="1" smtClean="0">
                <a:ln/>
                <a:solidFill>
                  <a:schemeClr val="accent3"/>
                </a:solidFill>
              </a:rPr>
              <a:t>і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 та сама плацента </a:t>
            </a:r>
            <a:endParaRPr lang="ru-RU" sz="2800" b="1" dirty="0">
              <a:ln/>
              <a:solidFill>
                <a:schemeClr val="accent3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 flipV="1">
            <a:off x="1979712" y="2492896"/>
            <a:ext cx="3816424" cy="11759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1259632" y="2420888"/>
            <a:ext cx="2808312" cy="129614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9" idx="1"/>
          </p:cNvCxnSpPr>
          <p:nvPr/>
        </p:nvCxnSpPr>
        <p:spPr>
          <a:xfrm flipH="1">
            <a:off x="2771800" y="4554706"/>
            <a:ext cx="2088232" cy="2642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 flipV="1">
            <a:off x="2123728" y="3861048"/>
            <a:ext cx="1152128" cy="187220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1763688" y="5301208"/>
            <a:ext cx="1512168" cy="43204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5" grpId="0" build="allAtOnce" animBg="1"/>
      <p:bldP spid="7" grpId="0" build="allAtOnce" animBg="1"/>
      <p:bldP spid="8" grpId="0" build="allAtOnce" animBg="1"/>
      <p:bldP spid="9" grpId="0" build="allAtOnce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614</TotalTime>
  <Words>1075</Words>
  <Application>Microsoft Office PowerPoint</Application>
  <PresentationFormat>Экран (4:3)</PresentationFormat>
  <Paragraphs>46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Начальная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Агапыч</dc:creator>
  <cp:lastModifiedBy>Агапыч</cp:lastModifiedBy>
  <cp:revision>72</cp:revision>
  <dcterms:created xsi:type="dcterms:W3CDTF">2014-01-24T16:45:21Z</dcterms:created>
  <dcterms:modified xsi:type="dcterms:W3CDTF">2014-01-26T12:27:41Z</dcterms:modified>
</cp:coreProperties>
</file>