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uk-UA" dirty="0" smtClean="0"/>
              <a:t>Цікаві факти з генетики</a:t>
            </a:r>
            <a:endParaRPr lang="uk-UA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3429000"/>
            <a:ext cx="3992123" cy="2997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3284984"/>
            <a:ext cx="8229600" cy="3183632"/>
          </a:xfrm>
        </p:spPr>
        <p:txBody>
          <a:bodyPr>
            <a:normAutofit fontScale="77500" lnSpcReduction="20000"/>
          </a:bodyPr>
          <a:lstStyle/>
          <a:p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Вченим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вдалося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вивести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вид дерев,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які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можуть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виростати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до 27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метрів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всього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за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шість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років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Ці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дерева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створюються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не для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краси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вчені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намагаються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знайти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альтернативний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вид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палива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що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відноситься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до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поновлюваних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ресурсів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Власне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зробити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це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вдалося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, дерева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дійсно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ростуть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з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величезною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швидкістю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, так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що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є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шанс на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успішний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результат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експерименту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Самі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дерева,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звичайно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ж, не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використовуватимуться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у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вигляді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дров -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ні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мова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йде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про спирт,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який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учені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збираються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отримувати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з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цих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дерев.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Точніше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, не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з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них самих, а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з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целюлози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, яка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є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основною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складовою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частиною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деревини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Цілком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може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трапитися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що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етанол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який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отримується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з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дерев,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буде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паливом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майбутнього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uk-UA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b="14190"/>
          <a:stretch>
            <a:fillRect/>
          </a:stretch>
        </p:blipFill>
        <p:spPr bwMode="auto">
          <a:xfrm>
            <a:off x="1403648" y="836712"/>
            <a:ext cx="6388185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1960" y="1241376"/>
            <a:ext cx="4546848" cy="5616624"/>
          </a:xfrm>
        </p:spPr>
        <p:txBody>
          <a:bodyPr>
            <a:normAutofit fontScale="77500" lnSpcReduction="20000"/>
          </a:bodyPr>
          <a:lstStyle/>
          <a:p>
            <a:r>
              <a:rPr lang="uk-UA" i="1" dirty="0" smtClean="0">
                <a:solidFill>
                  <a:schemeClr val="accent3">
                    <a:lumMod val="75000"/>
                  </a:schemeClr>
                </a:solidFill>
              </a:rPr>
              <a:t>Вченим вдалося клонувати мишу, яка пробула в замороженому стані більше 16 років. Після декількох невдалих спроб вченим все ж таки вдалося створити клон цієї миші, що вважається величезним досягненням генної інженерії.</a:t>
            </a:r>
          </a:p>
          <a:p>
            <a:r>
              <a:rPr lang="uk-UA" i="1" dirty="0" smtClean="0">
                <a:solidFill>
                  <a:schemeClr val="accent3">
                    <a:lumMod val="75000"/>
                  </a:schemeClr>
                </a:solidFill>
              </a:rPr>
              <a:t> Ще трохи - і по Землі почнуть бродити мамонти і інші вимерлі тварини, ДНК яких ще можна виділити. До речі, починають вже говорити про клонування людей, які заповіли заморозити себе після смерті.</a:t>
            </a:r>
          </a:p>
          <a:p>
            <a:r>
              <a:rPr lang="uk-UA" i="1" dirty="0" smtClean="0">
                <a:solidFill>
                  <a:schemeClr val="accent3">
                    <a:lumMod val="75000"/>
                  </a:schemeClr>
                </a:solidFill>
              </a:rPr>
              <a:t> На жаль, оживити заморожені тіла поки немає ніякої можливості, проте клонувати їх все ж таки можна.</a:t>
            </a:r>
            <a:endParaRPr lang="uk-UA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 r="495" b="4079"/>
          <a:stretch>
            <a:fillRect/>
          </a:stretch>
        </p:blipFill>
        <p:spPr bwMode="auto">
          <a:xfrm>
            <a:off x="539552" y="1700808"/>
            <a:ext cx="3582071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052736"/>
            <a:ext cx="7920880" cy="2232248"/>
          </a:xfrm>
        </p:spPr>
        <p:txBody>
          <a:bodyPr>
            <a:normAutofit fontScale="77500" lnSpcReduction="20000"/>
          </a:bodyPr>
          <a:lstStyle/>
          <a:p>
            <a:r>
              <a:rPr lang="uk-UA" dirty="0" smtClean="0">
                <a:solidFill>
                  <a:schemeClr val="accent4">
                    <a:lumMod val="75000"/>
                  </a:schemeClr>
                </a:solidFill>
              </a:rPr>
              <a:t>Вчені з’ясували, що найбільшим геномом у світі володіє рослина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uk-UA" dirty="0" smtClean="0">
                <a:solidFill>
                  <a:schemeClr val="accent4">
                    <a:lumMod val="75000"/>
                  </a:schemeClr>
                </a:solidFill>
              </a:rPr>
              <a:t>яка поширена на землях Японії. Розмір генома цієї рослини набагато більший, ніж людський. Розмір її генома становить 152.23 </a:t>
            </a:r>
            <a:r>
              <a:rPr lang="uk-UA" dirty="0" err="1" smtClean="0">
                <a:solidFill>
                  <a:schemeClr val="accent4">
                    <a:lumMod val="75000"/>
                  </a:schemeClr>
                </a:solidFill>
              </a:rPr>
              <a:t>пікограми</a:t>
            </a:r>
            <a:r>
              <a:rPr lang="uk-UA" dirty="0" smtClean="0">
                <a:solidFill>
                  <a:schemeClr val="accent4">
                    <a:lumMod val="75000"/>
                  </a:schemeClr>
                </a:solidFill>
              </a:rPr>
              <a:t> (</a:t>
            </a:r>
            <a:r>
              <a:rPr lang="uk-UA" dirty="0" err="1" smtClean="0">
                <a:solidFill>
                  <a:schemeClr val="accent4">
                    <a:lumMod val="75000"/>
                  </a:schemeClr>
                </a:solidFill>
              </a:rPr>
              <a:t>пг</a:t>
            </a:r>
            <a:r>
              <a:rPr lang="uk-UA" dirty="0" smtClean="0">
                <a:solidFill>
                  <a:schemeClr val="accent4">
                    <a:lumMod val="75000"/>
                  </a:schemeClr>
                </a:solidFill>
              </a:rPr>
              <a:t>).</a:t>
            </a:r>
          </a:p>
          <a:p>
            <a:endParaRPr lang="uk-UA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uk-UA" dirty="0" smtClean="0">
                <a:solidFill>
                  <a:schemeClr val="accent4">
                    <a:lumMod val="75000"/>
                  </a:schemeClr>
                </a:solidFill>
              </a:rPr>
              <a:t>За словами наукового співробітника лабораторії Іллі </a:t>
            </a:r>
            <a:r>
              <a:rPr lang="uk-UA" dirty="0" err="1" smtClean="0">
                <a:solidFill>
                  <a:schemeClr val="accent4">
                    <a:lumMod val="75000"/>
                  </a:schemeClr>
                </a:solidFill>
              </a:rPr>
              <a:t>Лейтча</a:t>
            </a:r>
            <a:r>
              <a:rPr lang="uk-UA" dirty="0" smtClean="0">
                <a:solidFill>
                  <a:schemeClr val="accent4">
                    <a:lumMod val="75000"/>
                  </a:schemeClr>
                </a:solidFill>
              </a:rPr>
              <a:t>, якщо б розплутати геном цієї невеликої рослини, то він був би значно довший за Біг-Бен, висота якої має 96,3 метрів.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3501008"/>
            <a:ext cx="4086200" cy="306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980728"/>
            <a:ext cx="8568952" cy="3528392"/>
          </a:xfrm>
        </p:spPr>
        <p:txBody>
          <a:bodyPr>
            <a:normAutofit fontScale="62500" lnSpcReduction="20000"/>
          </a:bodyPr>
          <a:lstStyle/>
          <a:p>
            <a:r>
              <a:rPr lang="uk-UA" i="1" dirty="0" smtClean="0">
                <a:solidFill>
                  <a:schemeClr val="bg2">
                    <a:lumMod val="50000"/>
                  </a:schemeClr>
                </a:solidFill>
              </a:rPr>
              <a:t>Спеціалісти із Оксфордського університету, що у США, зробили важливе відкриття. Вони змогли виявити ген, який пробуджує сильну головну біль у людини – мігрень. Цей ген отримав назву 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</a:rPr>
              <a:t>TRESK.</a:t>
            </a:r>
          </a:p>
          <a:p>
            <a:endParaRPr lang="en-US" i="1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uk-UA" i="1" dirty="0" smtClean="0">
                <a:solidFill>
                  <a:schemeClr val="bg2">
                    <a:lumMod val="50000"/>
                  </a:schemeClr>
                </a:solidFill>
              </a:rPr>
              <a:t>Дослідники з’ясували, що коли 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</a:rPr>
              <a:t>TRESK </a:t>
            </a:r>
            <a:r>
              <a:rPr lang="uk-UA" i="1" dirty="0" smtClean="0">
                <a:solidFill>
                  <a:schemeClr val="bg2">
                    <a:lumMod val="50000"/>
                  </a:schemeClr>
                </a:solidFill>
              </a:rPr>
              <a:t>починає працювати неправильно, то значно посилюється чутливість нервових центрів у мозку людини. Це і призводить до появи головного болю.</a:t>
            </a:r>
          </a:p>
          <a:p>
            <a:endParaRPr lang="uk-UA" i="1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uk-UA" i="1" dirty="0" smtClean="0">
                <a:solidFill>
                  <a:schemeClr val="bg2">
                    <a:lumMod val="50000"/>
                  </a:schemeClr>
                </a:solidFill>
              </a:rPr>
              <a:t>Цей ген, так само як і більшість інших, мабуть, передався нам від предків. Але, також багато залежить від чутливості нервів головного мозку певної людини.</a:t>
            </a:r>
          </a:p>
          <a:p>
            <a:endParaRPr lang="uk-UA" i="1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uk-UA" i="1" dirty="0" smtClean="0">
                <a:solidFill>
                  <a:schemeClr val="bg2">
                    <a:lumMod val="50000"/>
                  </a:schemeClr>
                </a:solidFill>
              </a:rPr>
              <a:t>Дане відкриття насамперед корисне тим, що тепер вчені зможуть боротися з даною проблемою, завдяки розробці спеціальних лікарських препаратів. В результаті, може поліпшитися життя багатьох людей, адже статистика показує, що мігренню страждають одна із п’яти жінок та один із десяти чоловіків.</a:t>
            </a:r>
            <a:endParaRPr lang="uk-UA" i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4852" y="4333629"/>
            <a:ext cx="3168352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3212976"/>
            <a:ext cx="7772400" cy="1362456"/>
          </a:xfrm>
        </p:spPr>
        <p:txBody>
          <a:bodyPr>
            <a:noAutofit/>
          </a:bodyPr>
          <a:lstStyle/>
          <a:p>
            <a:r>
              <a:rPr lang="uk-UA" sz="7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Дякую за увагу!</a:t>
            </a:r>
            <a:br>
              <a:rPr lang="uk-UA" sz="7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uk-UA" sz="72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908720"/>
            <a:ext cx="8229600" cy="4389120"/>
          </a:xfrm>
        </p:spPr>
        <p:txBody>
          <a:bodyPr/>
          <a:lstStyle/>
          <a:p>
            <a:r>
              <a:rPr lang="uk-UA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Генетична корекція людини цілком може стати реальністю найближчого майбутнього. Так, у грудні 2008 року було оголошено, що в Лондоні очікується народження першого в світі генетично модифікованого дитини. У січні 2009 року було оголошено про успішне народженні дівчинки.</a:t>
            </a:r>
            <a:endParaRPr lang="uk-UA" i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3906601"/>
            <a:ext cx="4435971" cy="2951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4389120"/>
          </a:xfrm>
        </p:spPr>
        <p:txBody>
          <a:bodyPr/>
          <a:lstStyle/>
          <a:p>
            <a:pPr>
              <a:buNone/>
            </a:pPr>
            <a:r>
              <a:rPr lang="uk-UA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Оптимістичний або песимістичний погляд на світ кожної конкретної людини програмується генетично. Згідно з дослідженнями вчених з Мічиганського університету, він визначається концентрацією </a:t>
            </a:r>
            <a:r>
              <a:rPr lang="uk-UA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нейропептидів</a:t>
            </a:r>
            <a:r>
              <a:rPr lang="uk-UA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 </a:t>
            </a:r>
            <a:r>
              <a:rPr lang="uk-UA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мозку: знижена концентрація змушує сприймати навколишнє песимістично і депресивно.</a:t>
            </a:r>
            <a:endParaRPr lang="uk-UA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836712"/>
            <a:ext cx="8075240" cy="3168352"/>
          </a:xfrm>
        </p:spPr>
        <p:txBody>
          <a:bodyPr>
            <a:normAutofit fontScale="85000" lnSpcReduction="20000"/>
          </a:bodyPr>
          <a:lstStyle/>
          <a:p>
            <a:r>
              <a:rPr lang="uk-UA" i="1" dirty="0" smtClean="0">
                <a:solidFill>
                  <a:schemeClr val="accent2">
                    <a:lumMod val="75000"/>
                  </a:schemeClr>
                </a:solidFill>
              </a:rPr>
              <a:t>Чисельність гепардів у всьому світі постійно скорочується. Пов'язано це в першу чергу з дуже малою генетичною різноманітністю серед їх особин. Якщо у більшості досліджуваних генетиками тварин гени збігаються приблизно на 80%, у гепардів цей показник доходить до 99%. Така унікальна ідентичність пояснюється наслідками льодовикового періоду - можливо, всі теперішні гепарди є нащадками всього однієї пари. Наслідком кровозмішення стала підвищена сприйнятливість виду до щонайменших змін навколишнього середовища і вірусам.</a:t>
            </a:r>
            <a:endParaRPr lang="uk-UA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3861048"/>
            <a:ext cx="4202832" cy="274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980728"/>
            <a:ext cx="4546848" cy="438912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uk-UA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Народжена в 1993 році американська дівчинка Брук </a:t>
            </a:r>
            <a:r>
              <a:rPr lang="uk-UA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Грінберг</a:t>
            </a:r>
            <a:r>
              <a:rPr lang="uk-UA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своїми фізичними і розумовими параметрам досі є немовлям. Її зріст - 76 см, вага - 7 кг, зуби - молочні. Аналізи медиків показали, що в її генах, які відповідають за старіння, немає мутацій. Проте вчені не втрачають надії за допомогою нових досліджень цієї дівчинки наблизитися до розуміння причини старіння людей.</a:t>
            </a:r>
            <a:endParaRPr lang="uk-UA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b="10751"/>
          <a:stretch>
            <a:fillRect/>
          </a:stretch>
        </p:blipFill>
        <p:spPr bwMode="auto">
          <a:xfrm>
            <a:off x="5724128" y="620688"/>
            <a:ext cx="2453258" cy="28932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 r="17011"/>
          <a:stretch>
            <a:fillRect/>
          </a:stretch>
        </p:blipFill>
        <p:spPr bwMode="auto">
          <a:xfrm>
            <a:off x="5220072" y="3789040"/>
            <a:ext cx="3128762" cy="28310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16016" y="4005064"/>
            <a:ext cx="3970784" cy="231953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Основна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мета такого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експерименту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можливість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візуального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спостереження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розвитком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тканин при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пересадці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стволових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клітин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uk-UA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620688"/>
            <a:ext cx="4139952" cy="2717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573016"/>
            <a:ext cx="4104456" cy="272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79512" y="908720"/>
            <a:ext cx="4572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2006 </a:t>
            </a:r>
            <a:r>
              <a:rPr lang="ru-RU" sz="2000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році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тайванські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вчені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вивели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зелених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поросят, </a:t>
            </a:r>
            <a:r>
              <a:rPr lang="ru-RU" sz="2000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світяться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Для </a:t>
            </a:r>
            <a:r>
              <a:rPr lang="ru-RU" sz="2000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цього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2000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ДНК-ланцюжок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ембріона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ввели ген зеленого флуоресцентного </a:t>
            </a:r>
            <a:r>
              <a:rPr lang="ru-RU" sz="2000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білка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запозиченого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sz="2000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медузи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000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Світиться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свинок не </a:t>
            </a:r>
            <a:r>
              <a:rPr lang="ru-RU" sz="2000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тільки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шкіра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але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всі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внутрішні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uk-UA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620688"/>
            <a:ext cx="8424936" cy="2088232"/>
          </a:xfrm>
        </p:spPr>
        <p:txBody>
          <a:bodyPr>
            <a:normAutofit fontScale="85000" lnSpcReduction="20000"/>
          </a:bodyPr>
          <a:lstStyle/>
          <a:p>
            <a:r>
              <a:rPr lang="ru-RU" i="1" dirty="0" smtClean="0">
                <a:solidFill>
                  <a:schemeClr val="accent3">
                    <a:lumMod val="75000"/>
                  </a:schemeClr>
                </a:solidFill>
              </a:rPr>
              <a:t>У 1961 </a:t>
            </a:r>
            <a:r>
              <a:rPr lang="ru-RU" i="1" dirty="0" err="1" smtClean="0">
                <a:solidFill>
                  <a:schemeClr val="accent3">
                    <a:lumMod val="75000"/>
                  </a:schemeClr>
                </a:solidFill>
              </a:rPr>
              <a:t>році</a:t>
            </a:r>
            <a:r>
              <a:rPr lang="ru-RU" i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3">
                    <a:lumMod val="75000"/>
                  </a:schemeClr>
                </a:solidFill>
              </a:rPr>
              <a:t>була</a:t>
            </a:r>
            <a:r>
              <a:rPr lang="ru-RU" i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3">
                    <a:lumMod val="75000"/>
                  </a:schemeClr>
                </a:solidFill>
              </a:rPr>
              <a:t>виведена</a:t>
            </a:r>
            <a:r>
              <a:rPr lang="ru-RU" i="1" dirty="0" smtClean="0">
                <a:solidFill>
                  <a:schemeClr val="accent3">
                    <a:lumMod val="75000"/>
                  </a:schemeClr>
                </a:solidFill>
              </a:rPr>
              <a:t> нова порода </a:t>
            </a:r>
            <a:r>
              <a:rPr lang="ru-RU" i="1" dirty="0" err="1" smtClean="0">
                <a:solidFill>
                  <a:schemeClr val="accent3">
                    <a:lumMod val="75000"/>
                  </a:schemeClr>
                </a:solidFill>
              </a:rPr>
              <a:t>кішок</a:t>
            </a:r>
            <a:r>
              <a:rPr lang="ru-RU" i="1" dirty="0" smtClean="0">
                <a:solidFill>
                  <a:schemeClr val="accent3">
                    <a:lumMod val="75000"/>
                  </a:schemeClr>
                </a:solidFill>
              </a:rPr>
              <a:t> - </a:t>
            </a:r>
            <a:r>
              <a:rPr lang="ru-RU" i="1" dirty="0" err="1" smtClean="0">
                <a:solidFill>
                  <a:schemeClr val="accent3">
                    <a:lumMod val="75000"/>
                  </a:schemeClr>
                </a:solidFill>
              </a:rPr>
              <a:t>шотландська</a:t>
            </a:r>
            <a:r>
              <a:rPr lang="ru-RU" i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3">
                    <a:lumMod val="75000"/>
                  </a:schemeClr>
                </a:solidFill>
              </a:rPr>
              <a:t>висловуха</a:t>
            </a:r>
            <a:r>
              <a:rPr lang="ru-RU" i="1" dirty="0" smtClean="0">
                <a:solidFill>
                  <a:schemeClr val="accent3">
                    <a:lumMod val="75000"/>
                  </a:schemeClr>
                </a:solidFill>
              </a:rPr>
              <a:t>. Причиною </a:t>
            </a:r>
            <a:r>
              <a:rPr lang="ru-RU" i="1" dirty="0" err="1" smtClean="0">
                <a:solidFill>
                  <a:schemeClr val="accent3">
                    <a:lumMod val="75000"/>
                  </a:schemeClr>
                </a:solidFill>
              </a:rPr>
              <a:t>загнутих</a:t>
            </a:r>
            <a:r>
              <a:rPr lang="ru-RU" i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3">
                    <a:lumMod val="75000"/>
                  </a:schemeClr>
                </a:solidFill>
              </a:rPr>
              <a:t>уперед</a:t>
            </a:r>
            <a:r>
              <a:rPr lang="ru-RU" i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3">
                    <a:lumMod val="75000"/>
                  </a:schemeClr>
                </a:solidFill>
              </a:rPr>
              <a:t>і</a:t>
            </a:r>
            <a:r>
              <a:rPr lang="ru-RU" i="1" dirty="0" smtClean="0">
                <a:solidFill>
                  <a:schemeClr val="accent3">
                    <a:lumMod val="75000"/>
                  </a:schemeClr>
                </a:solidFill>
              </a:rPr>
              <a:t> вниз </a:t>
            </a:r>
            <a:r>
              <a:rPr lang="ru-RU" i="1" dirty="0" err="1" smtClean="0">
                <a:solidFill>
                  <a:schemeClr val="accent3">
                    <a:lumMod val="75000"/>
                  </a:schemeClr>
                </a:solidFill>
              </a:rPr>
              <a:t>вух</a:t>
            </a:r>
            <a:r>
              <a:rPr lang="ru-RU" i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3">
                    <a:lumMod val="75000"/>
                  </a:schemeClr>
                </a:solidFill>
              </a:rPr>
              <a:t>виявилася</a:t>
            </a:r>
            <a:r>
              <a:rPr lang="ru-RU" i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3">
                    <a:lumMod val="75000"/>
                  </a:schemeClr>
                </a:solidFill>
              </a:rPr>
              <a:t>генна</a:t>
            </a:r>
            <a:r>
              <a:rPr lang="ru-RU" i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3">
                    <a:lumMod val="75000"/>
                  </a:schemeClr>
                </a:solidFill>
              </a:rPr>
              <a:t>мутація</a:t>
            </a:r>
            <a:r>
              <a:rPr lang="ru-RU" i="1" dirty="0" smtClean="0">
                <a:solidFill>
                  <a:schemeClr val="accent3">
                    <a:lumMod val="75000"/>
                  </a:schemeClr>
                </a:solidFill>
              </a:rPr>
              <a:t>. </a:t>
            </a:r>
            <a:r>
              <a:rPr lang="ru-RU" i="1" dirty="0" err="1" smtClean="0">
                <a:solidFill>
                  <a:schemeClr val="accent3">
                    <a:lumMod val="75000"/>
                  </a:schemeClr>
                </a:solidFill>
              </a:rPr>
              <a:t>Парування</a:t>
            </a:r>
            <a:r>
              <a:rPr lang="ru-RU" i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3">
                    <a:lumMod val="75000"/>
                  </a:schemeClr>
                </a:solidFill>
              </a:rPr>
              <a:t>котів</a:t>
            </a:r>
            <a:r>
              <a:rPr lang="ru-RU" i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3">
                    <a:lumMod val="75000"/>
                  </a:schemeClr>
                </a:solidFill>
              </a:rPr>
              <a:t>цієї</a:t>
            </a:r>
            <a:r>
              <a:rPr lang="ru-RU" i="1" dirty="0" smtClean="0">
                <a:solidFill>
                  <a:schemeClr val="accent3">
                    <a:lumMod val="75000"/>
                  </a:schemeClr>
                </a:solidFill>
              </a:rPr>
              <a:t> породи </a:t>
            </a:r>
            <a:r>
              <a:rPr lang="ru-RU" i="1" dirty="0" err="1" smtClean="0">
                <a:solidFill>
                  <a:schemeClr val="accent3">
                    <a:lumMod val="75000"/>
                  </a:schemeClr>
                </a:solidFill>
              </a:rPr>
              <a:t>викликає</a:t>
            </a:r>
            <a:r>
              <a:rPr lang="ru-RU" i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3">
                    <a:lumMod val="75000"/>
                  </a:schemeClr>
                </a:solidFill>
              </a:rPr>
              <a:t>порушення</a:t>
            </a:r>
            <a:r>
              <a:rPr lang="ru-RU" i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3">
                    <a:lumMod val="75000"/>
                  </a:schemeClr>
                </a:solidFill>
              </a:rPr>
              <a:t>опорно-рухового</a:t>
            </a:r>
            <a:r>
              <a:rPr lang="ru-RU" i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3">
                    <a:lumMod val="75000"/>
                  </a:schemeClr>
                </a:solidFill>
              </a:rPr>
              <a:t>апарату</a:t>
            </a:r>
            <a:r>
              <a:rPr lang="ru-RU" i="1" dirty="0" smtClean="0">
                <a:solidFill>
                  <a:schemeClr val="accent3">
                    <a:lumMod val="75000"/>
                  </a:schemeClr>
                </a:solidFill>
              </a:rPr>
              <a:t> у потомства, тому для </a:t>
            </a:r>
            <a:r>
              <a:rPr lang="ru-RU" i="1" dirty="0" err="1" smtClean="0">
                <a:solidFill>
                  <a:schemeClr val="accent3">
                    <a:lumMod val="75000"/>
                  </a:schemeClr>
                </a:solidFill>
              </a:rPr>
              <a:t>отримання</a:t>
            </a:r>
            <a:r>
              <a:rPr lang="ru-RU" i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3">
                    <a:lumMod val="75000"/>
                  </a:schemeClr>
                </a:solidFill>
              </a:rPr>
              <a:t>нових</a:t>
            </a:r>
            <a:r>
              <a:rPr lang="ru-RU" i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3">
                    <a:lumMod val="75000"/>
                  </a:schemeClr>
                </a:solidFill>
              </a:rPr>
              <a:t>висловухих</a:t>
            </a:r>
            <a:r>
              <a:rPr lang="ru-RU" i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3">
                    <a:lumMod val="75000"/>
                  </a:schemeClr>
                </a:solidFill>
              </a:rPr>
              <a:t>кошенят</a:t>
            </a:r>
            <a:r>
              <a:rPr lang="ru-RU" i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3">
                    <a:lumMod val="75000"/>
                  </a:schemeClr>
                </a:solidFill>
              </a:rPr>
              <a:t>потрібно</a:t>
            </a:r>
            <a:r>
              <a:rPr lang="ru-RU" i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3">
                    <a:lumMod val="75000"/>
                  </a:schemeClr>
                </a:solidFill>
              </a:rPr>
              <a:t>схрещувати</a:t>
            </a:r>
            <a:r>
              <a:rPr lang="ru-RU" i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3">
                    <a:lumMod val="75000"/>
                  </a:schemeClr>
                </a:solidFill>
              </a:rPr>
              <a:t>висловухих</a:t>
            </a:r>
            <a:r>
              <a:rPr lang="ru-RU" i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3">
                    <a:lumMod val="75000"/>
                  </a:schemeClr>
                </a:solidFill>
              </a:rPr>
              <a:t>кішок</a:t>
            </a:r>
            <a:r>
              <a:rPr lang="ru-RU" i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3">
                    <a:lumMod val="75000"/>
                  </a:schemeClr>
                </a:solidFill>
              </a:rPr>
              <a:t>з</a:t>
            </a:r>
            <a:r>
              <a:rPr lang="ru-RU" i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3">
                    <a:lumMod val="75000"/>
                  </a:schemeClr>
                </a:solidFill>
              </a:rPr>
              <a:t>нормальними</a:t>
            </a:r>
            <a:r>
              <a:rPr lang="ru-RU" i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3">
                    <a:lumMod val="75000"/>
                  </a:schemeClr>
                </a:solidFill>
              </a:rPr>
              <a:t>особинами</a:t>
            </a:r>
            <a:r>
              <a:rPr lang="ru-RU" i="1" dirty="0" smtClean="0">
                <a:solidFill>
                  <a:schemeClr val="accent3">
                    <a:lumMod val="75000"/>
                  </a:schemeClr>
                </a:solidFill>
              </a:rPr>
              <a:t>.</a:t>
            </a:r>
            <a:endParaRPr lang="uk-UA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 t="8122"/>
          <a:stretch>
            <a:fillRect/>
          </a:stretch>
        </p:blipFill>
        <p:spPr bwMode="auto">
          <a:xfrm>
            <a:off x="0" y="4262507"/>
            <a:ext cx="4332741" cy="25954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 l="9314" t="13971" r="6861" b="18969"/>
          <a:stretch>
            <a:fillRect/>
          </a:stretch>
        </p:blipFill>
        <p:spPr bwMode="auto">
          <a:xfrm>
            <a:off x="2915816" y="2564904"/>
            <a:ext cx="3780420" cy="201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 l="29479" t="13727" r="30584" b="3648"/>
          <a:stretch>
            <a:fillRect/>
          </a:stretch>
        </p:blipFill>
        <p:spPr bwMode="auto">
          <a:xfrm>
            <a:off x="6654782" y="3426916"/>
            <a:ext cx="2489218" cy="34310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 cstate="print"/>
          <a:srcRect l="12201" t="17403" r="21020" b="14896"/>
          <a:stretch>
            <a:fillRect/>
          </a:stretch>
        </p:blipFill>
        <p:spPr bwMode="auto">
          <a:xfrm>
            <a:off x="4283968" y="4581129"/>
            <a:ext cx="2376264" cy="22768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4474840" cy="498383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uk-UA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Блакитний колір очей - це результат мутації в гені 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HERC2 </a:t>
            </a:r>
            <a:r>
              <a:rPr lang="uk-UA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через яку у носіїв такого гена знижена вироблення меланіну у райдужній оболонці ока. Виникла ця мутація приблизно 6-10 тис. років тому на Близькому Сході, так що всі люди з блакитними очима можуть вважатися родичами.</a:t>
            </a:r>
            <a:endParaRPr lang="uk-UA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04782" y="1484784"/>
            <a:ext cx="3631515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836712"/>
            <a:ext cx="8229600" cy="2736304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uk-UA" i="1" dirty="0" smtClean="0">
                <a:solidFill>
                  <a:schemeClr val="accent3">
                    <a:lumMod val="75000"/>
                  </a:schemeClr>
                </a:solidFill>
              </a:rPr>
              <a:t>   Двоголове кошеня народилося в листопаді 2008 року в </a:t>
            </a:r>
            <a:r>
              <a:rPr lang="uk-UA" i="1" dirty="0" err="1" smtClean="0">
                <a:solidFill>
                  <a:schemeClr val="accent3">
                    <a:lumMod val="75000"/>
                  </a:schemeClr>
                </a:solidFill>
              </a:rPr>
              <a:t>Мейдвеле</a:t>
            </a:r>
            <a:r>
              <a:rPr lang="uk-UA" i="1" dirty="0" smtClean="0">
                <a:solidFill>
                  <a:schemeClr val="accent3">
                    <a:lumMod val="75000"/>
                  </a:schemeClr>
                </a:solidFill>
              </a:rPr>
              <a:t> (США). Незважаючи на зовнішню потворність він виявився абсолютно здоровим. Він поводився так само як і будь-які інші кошенята - нявкав, бігав і їв. Деформація його голови виникла в результаті генетичних помилок які відбулися ще на ранній стадії розвитку ембріона.</a:t>
            </a:r>
            <a:endParaRPr lang="uk-UA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3573016"/>
            <a:ext cx="5793600" cy="27809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150</TotalTime>
  <Words>862</Words>
  <Application>Microsoft Office PowerPoint</Application>
  <PresentationFormat>Экран (4:3)</PresentationFormat>
  <Paragraphs>26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Цікаві факти з генетики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Дякую за увагу!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адмін</dc:creator>
  <cp:lastModifiedBy>адмін</cp:lastModifiedBy>
  <cp:revision>17</cp:revision>
  <dcterms:created xsi:type="dcterms:W3CDTF">2013-12-03T14:32:12Z</dcterms:created>
  <dcterms:modified xsi:type="dcterms:W3CDTF">2014-06-06T19:13:51Z</dcterms:modified>
</cp:coreProperties>
</file>