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5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wildberries.ru/img/2012/05/3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ursociety.ru/publ/novaja_i_novejshaja_istorija/stiljagi_v_sssr/9-1-0-17" TargetMode="External"/><Relationship Id="rId7" Type="http://schemas.openxmlformats.org/officeDocument/2006/relationships/hyperlink" Target="http://amnesia.pavelbers.com/Stiljagi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lpol43.ru/istorij_stiljg_molodezhnaj_subkultura_v.html" TargetMode="External"/><Relationship Id="rId5" Type="http://schemas.openxmlformats.org/officeDocument/2006/relationships/hyperlink" Target="http://cit.ua/article/34152/" TargetMode="External"/><Relationship Id="rId4" Type="http://schemas.openxmlformats.org/officeDocument/2006/relationships/hyperlink" Target="http://ru.wikipedia.org/wiki/%D0%A1%D1%82%D0%B8%D0%BB%D1%8F%D0%B3%D0%B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effectfree.ru/useruploads/userphotos/2014/01/16/19/1389886455-92a54509316f64ff3ed19de8dc43ff80.jpg?rnd=6972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332656"/>
            <a:ext cx="7015808" cy="1470025"/>
          </a:xfrm>
        </p:spPr>
        <p:txBody>
          <a:bodyPr>
            <a:normAutofit/>
          </a:bodyPr>
          <a:lstStyle/>
          <a:p>
            <a:r>
              <a:rPr lang="uk-UA" sz="8000" dirty="0" smtClean="0">
                <a:latin typeface="a_BosaNovaDcFr" pitchFamily="82" charset="-52"/>
              </a:rPr>
              <a:t>Стиляги</a:t>
            </a:r>
            <a:endParaRPr lang="uk-UA" sz="8000" dirty="0">
              <a:latin typeface="a_BosaNovaDcFr" pitchFamily="8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750278"/>
            <a:ext cx="7236296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" dirty="0" err="1" smtClean="0"/>
              <a:t>Презинтацію</a:t>
            </a:r>
            <a:r>
              <a:rPr lang="uk-UA" sz="100" dirty="0" smtClean="0"/>
              <a:t> підготовив </a:t>
            </a:r>
            <a:r>
              <a:rPr lang="uk-UA" sz="100" dirty="0" err="1" smtClean="0"/>
              <a:t>учнень</a:t>
            </a:r>
            <a:r>
              <a:rPr lang="uk-UA" sz="100" dirty="0" smtClean="0"/>
              <a:t> 11м класу </a:t>
            </a:r>
            <a:r>
              <a:rPr lang="uk-UA" sz="100" dirty="0" err="1" smtClean="0"/>
              <a:t>Кашпрук</a:t>
            </a:r>
            <a:r>
              <a:rPr lang="uk-UA" sz="100" dirty="0" smtClean="0"/>
              <a:t> Станіслав</a:t>
            </a:r>
            <a:endParaRPr lang="uk-UA" sz="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ublicdomainpictures.net/pictures/30000/nahled/old-background-1350553550z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_BosaNovaDcFr" pitchFamily="82" charset="-52"/>
              </a:rPr>
              <a:t>Зачіска і макіяж</a:t>
            </a:r>
            <a:endParaRPr lang="uk-UA" dirty="0">
              <a:latin typeface="a_BosaNovaDcFr" pitchFamily="8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Стиляги 50-х носили начесали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набріолінені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«коки» на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лобі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, а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також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тонкі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вусики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-«мерзавчики». </a:t>
            </a:r>
          </a:p>
          <a:p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Дівчата-стиляги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використовували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більше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косметики,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ніж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прості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радянські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жінки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Віталася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яскрава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помада, густо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підведені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очі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. Модною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зачіскою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був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«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віночок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світу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», для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якого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волосся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завивалося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укладалися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навколо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голови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, а до 60-м рокам,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завдяки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фільму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"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Бабетта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йде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війну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"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Бріджит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Бардо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неймовірно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популярною стала начесать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бабета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, яку носила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головна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героїня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фільму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Minion Pro SmBd" pitchFamily="18" charset="0"/>
            </a:endParaRPr>
          </a:p>
        </p:txBody>
      </p:sp>
      <p:pic>
        <p:nvPicPr>
          <p:cNvPr id="18436" name="Picture 4" descr="http://wiki.wildberries.ru/img/2012/05/ph184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04864"/>
            <a:ext cx="3064793" cy="42930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52120" y="1772816"/>
            <a:ext cx="2464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D150B"/>
                </a:solidFill>
              </a:rPr>
              <a:t>“</a:t>
            </a:r>
            <a:r>
              <a:rPr lang="ru-RU" b="1" dirty="0" err="1" smtClean="0">
                <a:solidFill>
                  <a:srgbClr val="1D150B"/>
                </a:solidFill>
              </a:rPr>
              <a:t>Бабетта</a:t>
            </a:r>
            <a:r>
              <a:rPr lang="ru-RU" b="1" dirty="0" smtClean="0">
                <a:solidFill>
                  <a:srgbClr val="1D150B"/>
                </a:solidFill>
              </a:rPr>
              <a:t> </a:t>
            </a:r>
            <a:r>
              <a:rPr lang="ru-RU" b="1" dirty="0" err="1" smtClean="0">
                <a:solidFill>
                  <a:srgbClr val="1D150B"/>
                </a:solidFill>
              </a:rPr>
              <a:t>йде</a:t>
            </a:r>
            <a:r>
              <a:rPr lang="ru-RU" b="1" dirty="0" smtClean="0">
                <a:solidFill>
                  <a:srgbClr val="1D150B"/>
                </a:solidFill>
              </a:rPr>
              <a:t> на </a:t>
            </a:r>
            <a:r>
              <a:rPr lang="ru-RU" b="1" dirty="0" err="1" smtClean="0">
                <a:solidFill>
                  <a:srgbClr val="1D150B"/>
                </a:solidFill>
              </a:rPr>
              <a:t>війну</a:t>
            </a:r>
            <a:r>
              <a:rPr lang="uk-UA" dirty="0" smtClean="0"/>
              <a:t>”</a:t>
            </a:r>
            <a:endParaRPr lang="uk-UA" b="1" dirty="0">
              <a:solidFill>
                <a:srgbClr val="1D15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publicdomainpictures.net/pictures/30000/nahled/old-background-1350553550z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544616" cy="1143000"/>
          </a:xfrm>
        </p:spPr>
        <p:txBody>
          <a:bodyPr/>
          <a:lstStyle/>
          <a:p>
            <a:r>
              <a:rPr lang="uk-UA" b="1" dirty="0" smtClean="0">
                <a:latin typeface="a_BosaNovaDcFr" pitchFamily="82" charset="-52"/>
              </a:rPr>
              <a:t>Манери</a:t>
            </a:r>
            <a:endParaRPr lang="uk-UA" dirty="0">
              <a:latin typeface="a_BosaNovaDcFr" pitchFamily="8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48600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Стиляги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мали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особливі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манери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рухів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які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у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фейлетоні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Бєляєва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були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представлені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як «на редкость развязные». Пластика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представників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субкультури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була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усвідомленою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продуманої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: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високо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піднята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голова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вільна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хода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вказували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їх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приналежність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до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руху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крім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того ,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диктувалися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костюмом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танцями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. Стиляги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різних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міст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вечорами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прогулювалися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( «совершали хил» ) по « Бродвею » -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зазвичай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центральній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вулиці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міста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(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вулиця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Горького в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Москві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Невський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проспект в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Ленінграді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) .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Важливим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елементом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таких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прогулянок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була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демонстрація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своїх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костюмів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.</a:t>
            </a:r>
            <a:endParaRPr lang="uk-UA" sz="2000" b="1" dirty="0">
              <a:solidFill>
                <a:schemeClr val="bg1"/>
              </a:solidFill>
              <a:latin typeface="Minion Pro SmBd" pitchFamily="18" charset="0"/>
            </a:endParaRPr>
          </a:p>
        </p:txBody>
      </p:sp>
      <p:pic>
        <p:nvPicPr>
          <p:cNvPr id="17410" name="Picture 2" descr="http://wiki.wildberries.ru/img/2012/05/63303911_ce26158236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291419" cy="273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iki.wildberries.ru/img/2012/05/63308233_1610_32986395_1222774022_bereg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4241032" cy="270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publicdomainpictures.net/pictures/30000/nahled/old-background-1350553550z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a_BosaNovaDcFr" pitchFamily="82" charset="-52"/>
              </a:rPr>
              <a:t>Сленг</a:t>
            </a:r>
            <a:endParaRPr lang="uk-UA" dirty="0">
              <a:latin typeface="a_BosaNovaDcFr" pitchFamily="82" charset="-52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2286744"/>
            <a:ext cx="543609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Джакеток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(англ. 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jacket) - 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піджак.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Совпаршив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одяг та взуття радянського виробництва або саморобна.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Сокси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(англ. 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socks) - 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яскраві шкарпетки, видні з-під штанини.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Таєк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(англ. 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tie) - 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краватка.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Трузера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траузера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траузерса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(англ. 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trousers) - 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штани.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Тренчкот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(англ. </a:t>
            </a:r>
            <a:r>
              <a:rPr lang="en-US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trenchcoat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- 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плащ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Хеток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(англ. 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hat) - 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капелюх.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Шузи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шузня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(англ. 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shoes) - </a:t>
            </a:r>
            <a:r>
              <a:rPr lang="uk-UA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черевики на високій підошві.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Minion Pro SmBd" pitchFamily="18" charset="0"/>
              <a:cs typeface="Arial" pitchFamily="34" charset="0"/>
            </a:endParaRPr>
          </a:p>
        </p:txBody>
      </p:sp>
      <p:pic>
        <p:nvPicPr>
          <p:cNvPr id="16386" name="Picture 2" descr="http://wiki.wildberries.ru/img/2012/05/35-300x26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580112" y="2780928"/>
            <a:ext cx="3347864" cy="291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98072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Особливий сленг стиляг складався з англійських запозичень, переінакшених на російський лад, в поєднанні з елементами музичного жаргону. Також стиляги змінювали свої імена на співзвучні їм іноземні.</a:t>
            </a:r>
            <a:endParaRPr lang="uk-U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publicdomainpictures.net/pictures/30000/nahled/old-background-1350553550z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266928" cy="1143000"/>
          </a:xfrm>
        </p:spPr>
        <p:txBody>
          <a:bodyPr/>
          <a:lstStyle/>
          <a:p>
            <a:r>
              <a:rPr lang="uk-UA" b="1" dirty="0" smtClean="0">
                <a:latin typeface="a_BosaNovaDcFr" pitchFamily="82" charset="-52"/>
              </a:rPr>
              <a:t>Муз</a:t>
            </a:r>
            <a:r>
              <a:rPr lang="ru-RU" b="1" dirty="0" smtClean="0">
                <a:latin typeface="a_BosaNovaDcFr" pitchFamily="82" charset="-52"/>
              </a:rPr>
              <a:t>и</a:t>
            </a:r>
            <a:r>
              <a:rPr lang="uk-UA" b="1" dirty="0" err="1" smtClean="0">
                <a:latin typeface="a_BosaNovaDcFr" pitchFamily="82" charset="-52"/>
              </a:rPr>
              <a:t>ка</a:t>
            </a:r>
            <a:endParaRPr lang="uk-UA" dirty="0">
              <a:latin typeface="a_BosaNovaDcFr" pitchFamily="8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Головним</a:t>
            </a:r>
            <a:r>
              <a:rPr lang="ru-RU" sz="2400" b="1" dirty="0" smtClean="0">
                <a:solidFill>
                  <a:schemeClr val="bg1"/>
                </a:solidFill>
              </a:rPr>
              <a:t> атрибутом стиляг </a:t>
            </a:r>
            <a:r>
              <a:rPr lang="ru-RU" sz="2400" b="1" dirty="0" err="1" smtClean="0">
                <a:solidFill>
                  <a:schemeClr val="bg1"/>
                </a:solidFill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</a:rPr>
              <a:t> саксофон,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уособлював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музику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вільних</a:t>
            </a:r>
            <a:r>
              <a:rPr lang="ru-RU" sz="2400" b="1" dirty="0" smtClean="0">
                <a:solidFill>
                  <a:schemeClr val="bg1"/>
                </a:solidFill>
              </a:rPr>
              <a:t> людей. Стиляги </a:t>
            </a:r>
            <a:r>
              <a:rPr lang="ru-RU" sz="2400" b="1" dirty="0" err="1" smtClean="0">
                <a:solidFill>
                  <a:schemeClr val="bg1"/>
                </a:solidFill>
              </a:rPr>
              <a:t>захоплювалися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зарубіжними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танцями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музикою</a:t>
            </a:r>
            <a:r>
              <a:rPr lang="ru-RU" sz="2400" b="1" dirty="0" smtClean="0">
                <a:solidFill>
                  <a:schemeClr val="bg1"/>
                </a:solidFill>
              </a:rPr>
              <a:t> - в першу </a:t>
            </a:r>
            <a:r>
              <a:rPr lang="ru-RU" sz="2400" b="1" dirty="0" err="1" smtClean="0">
                <a:solidFill>
                  <a:schemeClr val="bg1"/>
                </a:solidFill>
              </a:rPr>
              <a:t>чергу</a:t>
            </a:r>
            <a:r>
              <a:rPr lang="ru-RU" sz="2400" b="1" dirty="0" smtClean="0">
                <a:solidFill>
                  <a:schemeClr val="bg1"/>
                </a:solidFill>
              </a:rPr>
              <a:t>, джазом.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5606" name="Picture 6" descr="http://www.blatata.com/uploads/posts/2011-07/1309523790_kozlov.jp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1691680" y="2492896"/>
            <a:ext cx="6048672" cy="419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ublicdomainpictures.net/pictures/30000/nahled/old-background-1350553550z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22768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latin typeface="a_BosaNovaDcFr" pitchFamily="82" charset="-52"/>
              </a:rPr>
              <a:t>Дяку</a:t>
            </a:r>
            <a:r>
              <a:rPr lang="uk-UA" sz="4800" dirty="0" smtClean="0">
                <a:latin typeface="a_BosaNovaDcFr" pitchFamily="82" charset="-52"/>
              </a:rPr>
              <a:t>ю</a:t>
            </a:r>
            <a:r>
              <a:rPr lang="ru-RU" sz="4800" dirty="0" smtClean="0">
                <a:latin typeface="a_BosaNovaDcFr" pitchFamily="82" charset="-52"/>
              </a:rPr>
              <a:t> </a:t>
            </a:r>
            <a:r>
              <a:rPr lang="ru-RU" sz="4800" dirty="0" smtClean="0">
                <a:latin typeface="a_BosaNovaDcFr" pitchFamily="82" charset="-52"/>
              </a:rPr>
              <a:t>за перегляд</a:t>
            </a:r>
            <a:endParaRPr lang="uk-UA" sz="4800" dirty="0">
              <a:latin typeface="a_BosaNovaDcFr" pitchFamily="8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72677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hlinkClick r:id="rId3"/>
              </a:rPr>
              <a:t>http://oursociety.ru/publ/novaja_i_novejshaja_istorija/stiljagi_v_sssr/9-1-0-17</a:t>
            </a:r>
            <a:endParaRPr lang="uk-UA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hlinkClick r:id="rId4"/>
              </a:rPr>
              <a:t>http://ru.wikipedia.org/wiki/%D0%A1%D1%82%D0%B8%D0%BB%D1%8F%D0%B3%D0%B8</a:t>
            </a:r>
            <a:endParaRPr lang="uk-UA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hlinkClick r:id="rId5"/>
              </a:rPr>
              <a:t>http://cit.ua/article/34152/</a:t>
            </a:r>
            <a:endParaRPr lang="uk-UA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hlinkClick r:id="rId6"/>
              </a:rPr>
              <a:t>http://www.molpol43.ru/istorij_stiljg_molodezhnaj_subkultura_v.html</a:t>
            </a:r>
            <a:endParaRPr lang="uk-UA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hlinkClick r:id="rId7"/>
              </a:rPr>
              <a:t>http://amnesia.pavelbers.com/Stiljagi.htm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79715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publicdomainpictures.net/pictures/30000/nahled/old-background-1350553550z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200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b="1" dirty="0" err="1" smtClean="0">
                <a:latin typeface="a_BosaNovaDcFr" pitchFamily="82" charset="-52"/>
              </a:rPr>
              <a:t>Перші</a:t>
            </a:r>
            <a:r>
              <a:rPr lang="ru-RU" sz="3100" b="1" dirty="0" smtClean="0">
                <a:latin typeface="a_BosaNovaDcFr" pitchFamily="82" charset="-52"/>
              </a:rPr>
              <a:t> </a:t>
            </a:r>
            <a:r>
              <a:rPr lang="ru-RU" sz="3100" b="1" dirty="0" err="1" smtClean="0">
                <a:latin typeface="a_BosaNovaDcFr" pitchFamily="82" charset="-52"/>
              </a:rPr>
              <a:t>представники</a:t>
            </a:r>
            <a:r>
              <a:rPr lang="ru-RU" sz="3100" b="1" dirty="0" smtClean="0">
                <a:latin typeface="a_BosaNovaDcFr" pitchFamily="82" charset="-52"/>
              </a:rPr>
              <a:t> </a:t>
            </a:r>
            <a:r>
              <a:rPr lang="ru-RU" sz="3100" b="1" dirty="0" err="1" smtClean="0">
                <a:latin typeface="a_BosaNovaDcFr" pitchFamily="82" charset="-52"/>
              </a:rPr>
              <a:t>і</a:t>
            </a:r>
            <a:r>
              <a:rPr lang="ru-RU" sz="3100" b="1" dirty="0" smtClean="0">
                <a:latin typeface="a_BosaNovaDcFr" pitchFamily="82" charset="-52"/>
              </a:rPr>
              <a:t> суть </a:t>
            </a:r>
            <a:r>
              <a:rPr lang="ru-RU" sz="3100" b="1" dirty="0" err="1" smtClean="0">
                <a:latin typeface="a_BosaNovaDcFr" pitchFamily="82" charset="-52"/>
              </a:rPr>
              <a:t>руху</a:t>
            </a:r>
            <a:endParaRPr lang="uk-UA" dirty="0">
              <a:latin typeface="a_BosaNovaDcFr" pitchFamily="8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Перші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стиляги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з'явилися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наприкінці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1940-х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років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Їх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рух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став протестом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проти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стереотипів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радянського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суспільства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. Стиляг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відрізняв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цинізм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суджень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підкреслена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аполітичність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заперечення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деяких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норм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суспільної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моралі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того часу.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Повернулися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Західної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Європи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переможці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привезли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безліч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так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званих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«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трофейних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»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журналів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, прикрас,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одягу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взуття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Ці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речі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вже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вийшли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моди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за кордоном, стали основою протестного гардероба для стиляг «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народу».</a:t>
            </a:r>
            <a:endParaRPr lang="uk-UA" b="1" dirty="0">
              <a:solidFill>
                <a:schemeClr val="bg1"/>
              </a:solidFill>
              <a:latin typeface="Minion Pro SmBd" pitchFamily="18" charset="0"/>
            </a:endParaRPr>
          </a:p>
        </p:txBody>
      </p:sp>
      <p:pic>
        <p:nvPicPr>
          <p:cNvPr id="14338" name="Picture 2" descr="http://wiki.wildberries.ru/img/2012/05/stilya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340768"/>
            <a:ext cx="4876800" cy="3248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http://www.publicdomainpictures.net/pictures/30000/nahled/old-background-1350553550z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5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a_BosaNovaDcFr" pitchFamily="82" charset="-52"/>
              </a:rPr>
              <a:t>Поява терміна «стиляга»</a:t>
            </a:r>
            <a:endParaRPr lang="uk-UA" dirty="0">
              <a:latin typeface="a_BosaNovaDcFr" pitchFamily="8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052736"/>
            <a:ext cx="6552728" cy="563231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Вперше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термін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був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використаний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в 1949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році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в сатиричному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нарисі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Д. Г.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Бєляєва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« Стиляга ». Текст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був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опублікований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в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журналі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«Крокодил » у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рубриці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«Типы, уходящие в прошлое». У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нарисі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описувався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шкільний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вечір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, де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з'явився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«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виряджений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на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іноземний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манер»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неосвічений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марнославний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молодий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чоловік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,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гордий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своїм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безглуздим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строкатим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вбранням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навичками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в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закордонних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танцях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.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Він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викликає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сміх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бридливу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жалість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в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інших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студентів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.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Також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у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фейлетоні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представлена ​​подруга стиляги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Мумочка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, «по виду спорхнувшая с обложки журнала мод» .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Нарис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« Стиляга »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надрукована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в тому ж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номері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стаття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про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безрідних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космополітів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стали сигналом початку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кампанії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проти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впливу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Заходу. Є думка ,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що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сам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термін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« стиляга »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прийшов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з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музичної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мови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: у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джазових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виконавців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термін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« стилю» означав «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копіювати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чужий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стиль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гри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».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Існувало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вираз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«дуть стилягу» -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тобто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грати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в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наслідувальної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манері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nion Pro SmBd" pitchFamily="18" charset="0"/>
              </a:rPr>
              <a:t>.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Minion Pro SmBd" pitchFamily="18" charset="0"/>
            </a:endParaRPr>
          </a:p>
        </p:txBody>
      </p:sp>
      <p:pic>
        <p:nvPicPr>
          <p:cNvPr id="15362" name="Picture 2" descr="http://wiki.wildberries.ru/img/2012/05/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1905000" cy="52579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www.publicdomainpictures.net/pictures/30000/nahled/old-background-1350553550z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9865096" cy="792088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1D150B"/>
                </a:solidFill>
                <a:latin typeface="a_BosaNovaDcFr" pitchFamily="82" charset="-52"/>
              </a:rPr>
              <a:t>Ставлення суспільства до субкультури</a:t>
            </a:r>
            <a:endParaRPr lang="uk-UA" sz="3200" dirty="0">
              <a:latin typeface="a_CopperGothDcFr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Починаючи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50 -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х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років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, стиляги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постійно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піддавалися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переслідуванням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Представників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субкультури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регулярно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висміювали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пресі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опрацьовували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комсомольських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зборах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, загони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дружинників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переслідували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їх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вулицях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. Стилягам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псували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одяг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відрізали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волосся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.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Їх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насильно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відводили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міліцію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фотографували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для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викривальних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статей . Короткими «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просвітами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»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щодо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до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субкультури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стиляг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були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виставка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робіт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Пабло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Пікассо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в 1956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році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приїзд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до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Москви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  <a:hlinkClick r:id="rId3" action="ppaction://hlinksldjump"/>
              </a:rPr>
              <a:t>Крістіана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  <a:hlinkClick r:id="rId3" action="ppaction://hlinksldjump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  <a:hlinkClick r:id="rId3" action="ppaction://hlinksldjump"/>
              </a:rPr>
              <a:t>Діора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  <a:hlinkClick r:id="rId3" action="ppaction://hlinksldjump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(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Christian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Dior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)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моделями в 1959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році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, в першу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чергу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, фестиваль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молоді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студентів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у 1957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році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. У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ці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моменти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переслідування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слабшали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але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пізніше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починалися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inion Pro SmBd" pitchFamily="18" charset="0"/>
              </a:rPr>
              <a:t>знову</a:t>
            </a:r>
            <a:r>
              <a:rPr lang="ru-RU" sz="2000" b="1" dirty="0" smtClean="0">
                <a:solidFill>
                  <a:schemeClr val="bg1"/>
                </a:solidFill>
                <a:latin typeface="Minion Pro SmBd" pitchFamily="18" charset="0"/>
              </a:rPr>
              <a:t>.</a:t>
            </a:r>
            <a:endParaRPr lang="uk-UA" sz="2000" b="1" dirty="0">
              <a:solidFill>
                <a:schemeClr val="bg1"/>
              </a:solidFill>
              <a:latin typeface="Minion Pro SmBd" pitchFamily="18" charset="0"/>
            </a:endParaRPr>
          </a:p>
        </p:txBody>
      </p:sp>
      <p:pic>
        <p:nvPicPr>
          <p:cNvPr id="22530" name="Picture 2" descr="http://wiki.wildberries.ru/img/2012/05/stilyagi_1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763688" y="3645024"/>
            <a:ext cx="5378097" cy="291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ublicdomainpictures.net/pictures/30000/nahled/old-background-1350553550z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5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no Pro Smbd" pitchFamily="18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4000" b="1" dirty="0" err="1" smtClean="0">
                <a:latin typeface="Arno Pro Smbd" pitchFamily="18" charset="0"/>
                <a:ea typeface="Arial Unicode MS" pitchFamily="34" charset="-128"/>
                <a:cs typeface="Arial Unicode MS" pitchFamily="34" charset="-128"/>
              </a:rPr>
              <a:t>Крістіан</a:t>
            </a:r>
            <a:r>
              <a:rPr lang="ru-RU" sz="4000" b="1" dirty="0" smtClean="0">
                <a:latin typeface="Arno Pro Smb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b="1" dirty="0" err="1" smtClean="0">
                <a:latin typeface="Arno Pro Smbd" pitchFamily="18" charset="0"/>
                <a:ea typeface="Arial Unicode MS" pitchFamily="34" charset="-128"/>
                <a:cs typeface="Arial Unicode MS" pitchFamily="34" charset="-128"/>
              </a:rPr>
              <a:t>Діор</a:t>
            </a:r>
            <a:r>
              <a:rPr lang="ru-RU" sz="4000" b="1" dirty="0" smtClean="0">
                <a:latin typeface="Arno Pro Smbd" pitchFamily="18" charset="0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ru-RU" sz="4000" b="1" dirty="0" err="1" smtClean="0">
                <a:latin typeface="Arno Pro Smbd" pitchFamily="18" charset="0"/>
                <a:ea typeface="Arial Unicode MS" pitchFamily="34" charset="-128"/>
                <a:cs typeface="Arial Unicode MS" pitchFamily="34" charset="-128"/>
              </a:rPr>
              <a:t>Christian</a:t>
            </a:r>
            <a:r>
              <a:rPr lang="ru-RU" sz="4000" b="1" dirty="0" smtClean="0">
                <a:latin typeface="Arno Pro Smb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b="1" dirty="0" err="1" smtClean="0">
                <a:latin typeface="Arno Pro Smbd" pitchFamily="18" charset="0"/>
                <a:ea typeface="Arial Unicode MS" pitchFamily="34" charset="-128"/>
                <a:cs typeface="Arial Unicode MS" pitchFamily="34" charset="-128"/>
              </a:rPr>
              <a:t>Dior</a:t>
            </a:r>
            <a:r>
              <a:rPr lang="ru-RU" sz="4000" b="1" dirty="0" smtClean="0">
                <a:latin typeface="Arno Pro Smbd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ru-RU" sz="4000" b="1" dirty="0" smtClean="0">
                <a:latin typeface="Arno Pro Smbd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000" b="1" dirty="0" smtClean="0">
                <a:latin typeface="Arno Pro Smbd" pitchFamily="18" charset="0"/>
                <a:ea typeface="Arial Unicode MS" pitchFamily="34" charset="-128"/>
                <a:cs typeface="Arial Unicode MS" pitchFamily="34" charset="-128"/>
              </a:rPr>
              <a:t> с моделями</a:t>
            </a:r>
            <a:endParaRPr lang="uk-UA" sz="4000" dirty="0">
              <a:latin typeface="Arno Pro Smbd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564" name="Picture 12" descr="Кристиан Диор и модели в одежде от Christian D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3337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6" name="Picture 14" descr="фото Кристиан Дио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84784"/>
            <a:ext cx="2809875" cy="2571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68" name="Picture 16" descr="фото Кристиан Ди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3333750" cy="2286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70" name="Picture 18" descr="Кристиан Диор фотограф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221088"/>
            <a:ext cx="30480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www.publicdomainpictures.net/pictures/30000/nahled/old-background-1350553550z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1D150B"/>
                </a:solidFill>
                <a:latin typeface="a_BosaNovaDcFr" pitchFamily="82" charset="-52"/>
              </a:rPr>
              <a:t>Згасання руху стиляг</a:t>
            </a:r>
            <a:endParaRPr lang="uk-UA" dirty="0">
              <a:solidFill>
                <a:srgbClr val="1D150B"/>
              </a:solidFill>
              <a:latin typeface="a_BosaNovaDcFr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2411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Рух стиляг практично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згасло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середини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1960-х.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Деякі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дослідники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вважають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що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представників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субкультури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початку 60-х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вже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не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можна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віднести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до стилягам.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Незважаючи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зникнення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субкультури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, стилягами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ще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протягом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десяти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років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продовжували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називати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inion Pro SmBd" pitchFamily="18" charset="0"/>
              </a:rPr>
              <a:t>модників</a:t>
            </a:r>
            <a:r>
              <a:rPr lang="ru-RU" b="1" dirty="0" smtClean="0">
                <a:solidFill>
                  <a:schemeClr val="bg1"/>
                </a:solidFill>
                <a:latin typeface="Minion Pro SmBd" pitchFamily="18" charset="0"/>
              </a:rPr>
              <a:t>.</a:t>
            </a:r>
            <a:endParaRPr lang="uk-UA" b="1" dirty="0">
              <a:latin typeface="Minion Pro SmBd" pitchFamily="18" charset="0"/>
            </a:endParaRPr>
          </a:p>
        </p:txBody>
      </p:sp>
      <p:pic>
        <p:nvPicPr>
          <p:cNvPr id="21506" name="Picture 2" descr="http://wiki.wildberries.ru/img/2012/05/1957-%D0%B2%D0%B4%D0%BD%D1%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362920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wiki.wildberries.ru/img/2012/05/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44824"/>
            <a:ext cx="2736304" cy="456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http://www.publicdomainpictures.net/pictures/30000/nahled/old-background-1350553550z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a_BosaNovaDcFr" pitchFamily="82" charset="-52"/>
              </a:rPr>
              <a:t>Риси </a:t>
            </a:r>
            <a:r>
              <a:rPr lang="uk-UA" sz="3600" b="1" dirty="0" smtClean="0">
                <a:latin typeface="a_BosaNovaDcFr" pitchFamily="82" charset="-52"/>
              </a:rPr>
              <a:t>стилю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836712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Представники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субкультури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мали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специфічний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зовнішній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вигляд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особливі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манери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поведінки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свій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сленг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музичні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вподобання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Багато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чому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переваги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стиляг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сформували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трофейні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»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фільми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- «Доля солдата в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Америці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», «Серенада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Сонячної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Долини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», «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Тарзан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», «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Дівчина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моєї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мрії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», «Джордж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Дінка-джазу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», а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картини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Діною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inion Pro SmBd" pitchFamily="18" charset="0"/>
              </a:rPr>
              <a:t>Дурбін</a:t>
            </a:r>
            <a:r>
              <a:rPr lang="ru-RU" dirty="0" smtClean="0">
                <a:solidFill>
                  <a:schemeClr val="bg1"/>
                </a:solidFill>
                <a:latin typeface="Minion Pro SmBd" pitchFamily="18" charset="0"/>
              </a:rPr>
              <a:t>.</a:t>
            </a:r>
            <a:endParaRPr lang="uk-UA" dirty="0">
              <a:solidFill>
                <a:schemeClr val="bg1"/>
              </a:solidFill>
              <a:latin typeface="Minion Pro SmBd" pitchFamily="18" charset="0"/>
            </a:endParaRPr>
          </a:p>
        </p:txBody>
      </p:sp>
      <p:pic>
        <p:nvPicPr>
          <p:cNvPr id="20482" name="Picture 2" descr="http://wiki.wildberries.ru/img/2012/05/%D1%81%D1%83%D0%B4%D1%8C%D0%B1%D0%B0-%D1%81%D0%BE%D0%BB%D0%B4%D0%B0%D1%82%D0%B0-%D0%B2-%D0%B0%D0%BC%D0%B5%D1%80%D0%B8%D0%BA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64704"/>
            <a:ext cx="3707904" cy="275144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24128" y="404664"/>
            <a:ext cx="2885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1D150B"/>
                </a:solidFill>
              </a:rPr>
              <a:t>« </a:t>
            </a:r>
            <a:r>
              <a:rPr lang="uk-UA" b="1" dirty="0" smtClean="0">
                <a:solidFill>
                  <a:srgbClr val="1D150B"/>
                </a:solidFill>
              </a:rPr>
              <a:t>Доля </a:t>
            </a:r>
            <a:r>
              <a:rPr lang="uk-UA" b="1" dirty="0" smtClean="0">
                <a:solidFill>
                  <a:srgbClr val="1D150B"/>
                </a:solidFill>
              </a:rPr>
              <a:t>солдата в </a:t>
            </a:r>
            <a:r>
              <a:rPr lang="uk-UA" b="1" dirty="0" err="1" smtClean="0">
                <a:solidFill>
                  <a:srgbClr val="1D150B"/>
                </a:solidFill>
              </a:rPr>
              <a:t>Амеріці</a:t>
            </a:r>
            <a:r>
              <a:rPr lang="uk-UA" dirty="0" smtClean="0">
                <a:solidFill>
                  <a:srgbClr val="1D150B"/>
                </a:solidFill>
              </a:rPr>
              <a:t> </a:t>
            </a:r>
            <a:r>
              <a:rPr lang="uk-UA" dirty="0" smtClean="0">
                <a:solidFill>
                  <a:srgbClr val="1D150B"/>
                </a:solidFill>
              </a:rPr>
              <a:t>»</a:t>
            </a:r>
            <a:endParaRPr lang="uk-UA" b="1" dirty="0">
              <a:solidFill>
                <a:srgbClr val="1D150B"/>
              </a:solidFill>
            </a:endParaRPr>
          </a:p>
        </p:txBody>
      </p:sp>
      <p:pic>
        <p:nvPicPr>
          <p:cNvPr id="20486" name="Picture 6" descr="http://film.arjlover.net/ap/serenada.solnechnoj.doliny.avi/serenada.solnechnoj.doliny.avi.imag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3545632" cy="26789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64088" y="3573016"/>
            <a:ext cx="32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1D150B"/>
                </a:solidFill>
              </a:rPr>
              <a:t>« </a:t>
            </a:r>
            <a:r>
              <a:rPr lang="ru-RU" b="1" dirty="0" smtClean="0">
                <a:solidFill>
                  <a:srgbClr val="1D150B"/>
                </a:solidFill>
              </a:rPr>
              <a:t>Серенада </a:t>
            </a:r>
            <a:r>
              <a:rPr lang="ru-RU" b="1" dirty="0" err="1" smtClean="0">
                <a:solidFill>
                  <a:srgbClr val="1D150B"/>
                </a:solidFill>
              </a:rPr>
              <a:t>Сонячної</a:t>
            </a:r>
            <a:r>
              <a:rPr lang="ru-RU" b="1" dirty="0" smtClean="0">
                <a:solidFill>
                  <a:srgbClr val="1D150B"/>
                </a:solidFill>
              </a:rPr>
              <a:t> </a:t>
            </a:r>
            <a:r>
              <a:rPr lang="ru-RU" b="1" dirty="0" err="1" smtClean="0">
                <a:solidFill>
                  <a:srgbClr val="1D150B"/>
                </a:solidFill>
              </a:rPr>
              <a:t>Долини</a:t>
            </a:r>
            <a:r>
              <a:rPr lang="uk-UA" dirty="0" smtClean="0">
                <a:solidFill>
                  <a:srgbClr val="1D150B"/>
                </a:solidFill>
              </a:rPr>
              <a:t> </a:t>
            </a:r>
            <a:r>
              <a:rPr lang="uk-UA" dirty="0" smtClean="0">
                <a:solidFill>
                  <a:srgbClr val="1D150B"/>
                </a:solidFill>
              </a:rPr>
              <a:t>»</a:t>
            </a:r>
            <a:endParaRPr lang="uk-UA" b="1" dirty="0">
              <a:solidFill>
                <a:srgbClr val="1D150B"/>
              </a:solidFill>
            </a:endParaRPr>
          </a:p>
        </p:txBody>
      </p:sp>
      <p:pic>
        <p:nvPicPr>
          <p:cNvPr id="20488" name="Picture 8" descr="http://pic.afisha.mail.ru/1088103/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3709525" cy="20608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71600" y="4005064"/>
            <a:ext cx="289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D150B"/>
                </a:solidFill>
              </a:rPr>
              <a:t>«Джордж из </a:t>
            </a:r>
            <a:r>
              <a:rPr lang="ru-RU" b="1" dirty="0" err="1" smtClean="0">
                <a:solidFill>
                  <a:srgbClr val="1D150B"/>
                </a:solidFill>
              </a:rPr>
              <a:t>Дінка-джазу</a:t>
            </a:r>
            <a:r>
              <a:rPr lang="ru-RU" b="1" dirty="0" smtClean="0">
                <a:solidFill>
                  <a:srgbClr val="1D150B"/>
                </a:solidFill>
              </a:rPr>
              <a:t>»</a:t>
            </a:r>
            <a:endParaRPr lang="uk-UA" b="1" dirty="0">
              <a:solidFill>
                <a:srgbClr val="1D15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publicdomainpictures.net/pictures/30000/nahled/old-background-1350553550z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0"/>
            <a:ext cx="4824536" cy="1143000"/>
          </a:xfrm>
        </p:spPr>
        <p:txBody>
          <a:bodyPr/>
          <a:lstStyle/>
          <a:p>
            <a:r>
              <a:rPr lang="uk-UA" dirty="0" smtClean="0">
                <a:latin typeface="a_BosaNovaDcFr" pitchFamily="82" charset="-52"/>
              </a:rPr>
              <a:t>Одяг</a:t>
            </a:r>
            <a:endParaRPr lang="uk-UA" dirty="0">
              <a:latin typeface="a_BosaNovaDcFr" pitchFamily="8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0506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Перші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стиляги носили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мішкуваті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двобортні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піджаки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строкатих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забарвлень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капелюхи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широкими полями ,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яскраві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шкарпетки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визирають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з-під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штанів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кольорові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шовкові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гавайські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сорочки ,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светри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оленями ,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гостроносі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черевики на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високій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підошві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краватки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драконами ,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мавпами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півнями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.</a:t>
            </a:r>
          </a:p>
          <a:p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Пізніше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наряд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представників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субкультури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став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більш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елегантним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брюки -дудочки шириною 22 см - на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противагу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радянським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32 -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сантиметровим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джинси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парасолі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тростини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вузькі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краватки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ru-RU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оселедці</a:t>
            </a: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.</a:t>
            </a:r>
            <a:endParaRPr lang="ru-RU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458" name="Picture 2" descr="http://wiki.wildberries.ru/img/2012/05/77996637_3788693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29527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wiki.wildberries.ru/img/2012/05/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0648"/>
            <a:ext cx="27241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20th.su/wp-content/uploads/2012/08/retro_vimil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3568" y="1412776"/>
            <a:ext cx="2215631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publicdomainpictures.net/pictures/30000/nahled/old-background-1350553550z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7232" y="188640"/>
            <a:ext cx="3826768" cy="1143000"/>
          </a:xfrm>
        </p:spPr>
        <p:txBody>
          <a:bodyPr/>
          <a:lstStyle/>
          <a:p>
            <a:r>
              <a:rPr lang="uk-UA" b="1" dirty="0" smtClean="0">
                <a:latin typeface="a_BosaNovaDcFr" pitchFamily="82" charset="-52"/>
              </a:rPr>
              <a:t>Одяг</a:t>
            </a:r>
            <a:endParaRPr lang="uk-UA" dirty="0">
              <a:latin typeface="a_BosaNovaDcFr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44168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Чоловічий</a:t>
            </a:r>
            <a:r>
              <a:rPr lang="ru-RU" b="1" dirty="0" smtClean="0">
                <a:solidFill>
                  <a:schemeClr val="bg1"/>
                </a:solidFill>
              </a:rPr>
              <a:t> гардероб став </a:t>
            </a:r>
            <a:r>
              <a:rPr lang="ru-RU" b="1" dirty="0" err="1" smtClean="0">
                <a:solidFill>
                  <a:schemeClr val="bg1"/>
                </a:solidFill>
              </a:rPr>
              <a:t>квінтесенцією</a:t>
            </a:r>
            <a:r>
              <a:rPr lang="ru-RU" b="1" dirty="0" smtClean="0">
                <a:solidFill>
                  <a:schemeClr val="bg1"/>
                </a:solidFill>
              </a:rPr>
              <a:t> протестного </a:t>
            </a:r>
            <a:r>
              <a:rPr lang="ru-RU" b="1" dirty="0" err="1" smtClean="0">
                <a:solidFill>
                  <a:schemeClr val="bg1"/>
                </a:solidFill>
              </a:rPr>
              <a:t>руху</a:t>
            </a:r>
            <a:r>
              <a:rPr lang="ru-RU" b="1" dirty="0" smtClean="0">
                <a:solidFill>
                  <a:schemeClr val="bg1"/>
                </a:solidFill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</a:rPr>
              <a:t>дівчата</a:t>
            </a:r>
            <a:r>
              <a:rPr lang="ru-RU" b="1" dirty="0" smtClean="0">
                <a:solidFill>
                  <a:schemeClr val="bg1"/>
                </a:solidFill>
              </a:rPr>
              <a:t> - стиляги не </a:t>
            </a:r>
            <a:r>
              <a:rPr lang="ru-RU" b="1" dirty="0" err="1" smtClean="0">
                <a:solidFill>
                  <a:schemeClr val="bg1"/>
                </a:solidFill>
              </a:rPr>
              <a:t>мали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власного</a:t>
            </a:r>
            <a:r>
              <a:rPr lang="ru-RU" b="1" dirty="0" smtClean="0">
                <a:solidFill>
                  <a:schemeClr val="bg1"/>
                </a:solidFill>
              </a:rPr>
              <a:t> стилю. Вони </a:t>
            </a:r>
            <a:r>
              <a:rPr lang="ru-RU" b="1" dirty="0" err="1" smtClean="0">
                <a:solidFill>
                  <a:schemeClr val="bg1"/>
                </a:solidFill>
              </a:rPr>
              <a:t>копіювали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фасони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прибалтійських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соціалістичних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модних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журналів</a:t>
            </a:r>
            <a:r>
              <a:rPr lang="ru-RU" b="1" dirty="0" smtClean="0">
                <a:solidFill>
                  <a:schemeClr val="bg1"/>
                </a:solidFill>
              </a:rPr>
              <a:t>: носили </a:t>
            </a:r>
            <a:r>
              <a:rPr lang="ru-RU" b="1" dirty="0" err="1" smtClean="0">
                <a:solidFill>
                  <a:schemeClr val="bg1"/>
                </a:solidFill>
              </a:rPr>
              <a:t>пишні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вузькі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спідниці</a:t>
            </a:r>
            <a:r>
              <a:rPr lang="ru-RU" b="1" dirty="0" smtClean="0">
                <a:solidFill>
                  <a:schemeClr val="bg1"/>
                </a:solidFill>
              </a:rPr>
              <a:t> , брюки , </a:t>
            </a:r>
            <a:r>
              <a:rPr lang="ru-RU" b="1" dirty="0" err="1" smtClean="0">
                <a:solidFill>
                  <a:schemeClr val="bg1"/>
                </a:solidFill>
              </a:rPr>
              <a:t>яскраві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блузи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квітковим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принтом</a:t>
            </a:r>
            <a:r>
              <a:rPr lang="ru-RU" b="1" dirty="0" smtClean="0">
                <a:solidFill>
                  <a:schemeClr val="bg1"/>
                </a:solidFill>
              </a:rPr>
              <a:t> , </a:t>
            </a:r>
            <a:r>
              <a:rPr lang="ru-RU" b="1" dirty="0" err="1" smtClean="0">
                <a:solidFill>
                  <a:schemeClr val="bg1"/>
                </a:solidFill>
              </a:rPr>
              <a:t>туфлі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подовженим</a:t>
            </a:r>
            <a:r>
              <a:rPr lang="ru-RU" b="1" dirty="0" smtClean="0">
                <a:solidFill>
                  <a:schemeClr val="bg1"/>
                </a:solidFill>
              </a:rPr>
              <a:t> носком.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Заможні</a:t>
            </a:r>
            <a:r>
              <a:rPr lang="ru-RU" b="1" dirty="0" smtClean="0">
                <a:solidFill>
                  <a:schemeClr val="bg1"/>
                </a:solidFill>
              </a:rPr>
              <a:t> стиляги </a:t>
            </a:r>
            <a:r>
              <a:rPr lang="ru-RU" b="1" dirty="0" err="1" smtClean="0">
                <a:solidFill>
                  <a:schemeClr val="bg1"/>
                </a:solidFill>
              </a:rPr>
              <a:t>купували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одяг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фарцовщиків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або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приїжджих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іноземців</a:t>
            </a:r>
            <a:r>
              <a:rPr lang="ru-RU" b="1" dirty="0" smtClean="0">
                <a:solidFill>
                  <a:schemeClr val="bg1"/>
                </a:solidFill>
              </a:rPr>
              <a:t> , а </a:t>
            </a:r>
            <a:r>
              <a:rPr lang="ru-RU" b="1" dirty="0" err="1" smtClean="0">
                <a:solidFill>
                  <a:schemeClr val="bg1"/>
                </a:solidFill>
              </a:rPr>
              <a:t>також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замовляли</a:t>
            </a:r>
            <a:r>
              <a:rPr lang="ru-RU" b="1" dirty="0" smtClean="0">
                <a:solidFill>
                  <a:schemeClr val="bg1"/>
                </a:solidFill>
              </a:rPr>
              <a:t> пошив речей </a:t>
            </a:r>
            <a:r>
              <a:rPr lang="ru-RU" b="1" dirty="0" err="1" smtClean="0">
                <a:solidFill>
                  <a:schemeClr val="bg1"/>
                </a:solidFill>
              </a:rPr>
              <a:t>із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західних</a:t>
            </a:r>
            <a:r>
              <a:rPr lang="ru-RU" b="1" dirty="0" smtClean="0">
                <a:solidFill>
                  <a:schemeClr val="bg1"/>
                </a:solidFill>
              </a:rPr>
              <a:t> тканин , </a:t>
            </a:r>
            <a:r>
              <a:rPr lang="ru-RU" b="1" dirty="0" err="1" smtClean="0">
                <a:solidFill>
                  <a:schemeClr val="bg1"/>
                </a:solidFill>
              </a:rPr>
              <a:t>куплених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комісійних</a:t>
            </a:r>
            <a:r>
              <a:rPr lang="ru-RU" b="1" dirty="0" smtClean="0">
                <a:solidFill>
                  <a:schemeClr val="bg1"/>
                </a:solidFill>
              </a:rPr>
              <a:t> магазинах . Стиляги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бідних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сімей</a:t>
            </a:r>
            <a:r>
              <a:rPr lang="ru-RU" b="1" dirty="0" smtClean="0">
                <a:solidFill>
                  <a:schemeClr val="bg1"/>
                </a:solidFill>
              </a:rPr>
              <a:t> часто шили </a:t>
            </a:r>
            <a:r>
              <a:rPr lang="ru-RU" b="1" dirty="0" err="1" smtClean="0">
                <a:solidFill>
                  <a:schemeClr val="bg1"/>
                </a:solidFill>
              </a:rPr>
              <a:t>плащі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брюки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брезенту , </a:t>
            </a:r>
            <a:r>
              <a:rPr lang="ru-RU" b="1" dirty="0" err="1" smtClean="0">
                <a:solidFill>
                  <a:schemeClr val="bg1"/>
                </a:solidFill>
              </a:rPr>
              <a:t>наклеювали</a:t>
            </a:r>
            <a:r>
              <a:rPr lang="ru-RU" b="1" dirty="0" smtClean="0">
                <a:solidFill>
                  <a:schemeClr val="bg1"/>
                </a:solidFill>
              </a:rPr>
              <a:t> на черевики так </a:t>
            </a:r>
            <a:r>
              <a:rPr lang="ru-RU" b="1" dirty="0" err="1" smtClean="0">
                <a:solidFill>
                  <a:schemeClr val="bg1"/>
                </a:solidFill>
              </a:rPr>
              <a:t>звану</a:t>
            </a:r>
            <a:r>
              <a:rPr lang="ru-RU" b="1" dirty="0" smtClean="0">
                <a:solidFill>
                  <a:schemeClr val="bg1"/>
                </a:solidFill>
              </a:rPr>
              <a:t> « манну кашу » - </a:t>
            </a:r>
            <a:r>
              <a:rPr lang="ru-RU" b="1" dirty="0" err="1" smtClean="0">
                <a:solidFill>
                  <a:schemeClr val="bg1"/>
                </a:solidFill>
              </a:rPr>
              <a:t>підошви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каучуку </a:t>
            </a:r>
            <a:r>
              <a:rPr lang="ru-RU" b="1" dirty="0" err="1" smtClean="0">
                <a:solidFill>
                  <a:schemeClr val="bg1"/>
                </a:solidFill>
              </a:rPr>
              <a:t>або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мікропоркі</a:t>
            </a:r>
            <a:r>
              <a:rPr lang="ru-RU" b="1" dirty="0" smtClean="0">
                <a:solidFill>
                  <a:schemeClr val="bg1"/>
                </a:solidFill>
              </a:rPr>
              <a:t> , </a:t>
            </a:r>
            <a:r>
              <a:rPr lang="ru-RU" b="1" dirty="0" err="1" smtClean="0">
                <a:solidFill>
                  <a:schemeClr val="bg1"/>
                </a:solidFill>
              </a:rPr>
              <a:t>які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потім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гофрованих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збоку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пр. ? У </a:t>
            </a:r>
            <a:r>
              <a:rPr lang="ru-RU" b="1" dirty="0" err="1" smtClean="0">
                <a:solidFill>
                  <a:schemeClr val="bg1"/>
                </a:solidFill>
              </a:rPr>
              <a:t>представників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субкультури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були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пошані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особливі</a:t>
            </a:r>
            <a:r>
              <a:rPr lang="ru-RU" b="1" dirty="0" smtClean="0">
                <a:solidFill>
                  <a:schemeClr val="bg1"/>
                </a:solidFill>
              </a:rPr>
              <a:t> «предметы роскоши» - </a:t>
            </a:r>
            <a:r>
              <a:rPr lang="ru-RU" b="1" dirty="0" err="1" smtClean="0">
                <a:solidFill>
                  <a:schemeClr val="bg1"/>
                </a:solidFill>
              </a:rPr>
              <a:t>закордонні</a:t>
            </a:r>
            <a:r>
              <a:rPr lang="ru-RU" b="1" dirty="0" smtClean="0">
                <a:solidFill>
                  <a:schemeClr val="bg1"/>
                </a:solidFill>
              </a:rPr>
              <a:t> авторучки , </a:t>
            </a:r>
            <a:r>
              <a:rPr lang="ru-RU" b="1" dirty="0" err="1" smtClean="0">
                <a:solidFill>
                  <a:schemeClr val="bg1"/>
                </a:solidFill>
              </a:rPr>
              <a:t>портсигари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запальнички</a:t>
            </a:r>
            <a:r>
              <a:rPr lang="ru-RU" b="1" dirty="0" smtClean="0">
                <a:solidFill>
                  <a:schemeClr val="bg1"/>
                </a:solidFill>
              </a:rPr>
              <a:t> , а </a:t>
            </a:r>
            <a:r>
              <a:rPr lang="ru-RU" b="1" dirty="0" err="1" smtClean="0">
                <a:solidFill>
                  <a:schemeClr val="bg1"/>
                </a:solidFill>
              </a:rPr>
              <a:t>також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американські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гральні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карти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дівчатами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стилі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Pin - up 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wiki.wildberries.ru/img/2012/05/gal_71_b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95536" y="260648"/>
            <a:ext cx="2319207" cy="31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://lamcdn.net/lookatme.ru/post_image-image/EmtRphijdiNPacjW18AZyw-article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275856" y="188640"/>
            <a:ext cx="2279542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http://20th.su/wp-content/uploads/2012/08/retro_vimil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084168" y="1340768"/>
            <a:ext cx="2215631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1040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Стиляги</vt:lpstr>
      <vt:lpstr>Перші представники і суть руху</vt:lpstr>
      <vt:lpstr>Поява терміна «стиляга»</vt:lpstr>
      <vt:lpstr>Ставлення суспільства до субкультури</vt:lpstr>
      <vt:lpstr> Крістіан Діор (Christian Dior)  с моделями</vt:lpstr>
      <vt:lpstr>Згасання руху стиляг</vt:lpstr>
      <vt:lpstr>Риси стилю  </vt:lpstr>
      <vt:lpstr>Одяг</vt:lpstr>
      <vt:lpstr>Одяг</vt:lpstr>
      <vt:lpstr>Зачіска і макіяж</vt:lpstr>
      <vt:lpstr>Манери</vt:lpstr>
      <vt:lpstr>Сленг</vt:lpstr>
      <vt:lpstr>Музика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Стиляги</dc:title>
  <dc:creator>Stas</dc:creator>
  <cp:lastModifiedBy>Stas Kashpruk</cp:lastModifiedBy>
  <cp:revision>17</cp:revision>
  <dcterms:created xsi:type="dcterms:W3CDTF">2014-01-16T15:19:16Z</dcterms:created>
  <dcterms:modified xsi:type="dcterms:W3CDTF">2014-01-23T16:22:17Z</dcterms:modified>
</cp:coreProperties>
</file>