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CD437-6C29-4D02-B71A-094F14FB367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C674242-6B38-4B03-A9B7-BCC3061C0AE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endParaRPr lang="uk-UA" dirty="0" smtClean="0"/>
        </a:p>
        <a:p>
          <a:endParaRPr lang="uk-UA" dirty="0"/>
        </a:p>
      </dgm:t>
    </dgm:pt>
    <dgm:pt modelId="{4E5D79B2-8532-4C1B-99BC-AB87C54A31A5}" type="parTrans" cxnId="{428A6B7A-15AF-4B01-946A-E7767BB3B304}">
      <dgm:prSet/>
      <dgm:spPr/>
      <dgm:t>
        <a:bodyPr/>
        <a:lstStyle/>
        <a:p>
          <a:endParaRPr lang="uk-UA"/>
        </a:p>
      </dgm:t>
    </dgm:pt>
    <dgm:pt modelId="{CA83331D-E647-4446-BBA5-DA9D1FA79A5C}" type="sibTrans" cxnId="{428A6B7A-15AF-4B01-946A-E7767BB3B304}">
      <dgm:prSet/>
      <dgm:spPr/>
      <dgm:t>
        <a:bodyPr/>
        <a:lstStyle/>
        <a:p>
          <a:endParaRPr lang="uk-UA"/>
        </a:p>
      </dgm:t>
    </dgm:pt>
    <dgm:pt modelId="{F3FA80E5-11FE-4640-BA0A-90EE94E707C7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 dirty="0" smtClean="0"/>
        </a:p>
        <a:p>
          <a:endParaRPr lang="uk-UA" dirty="0" smtClean="0"/>
        </a:p>
        <a:p>
          <a:endParaRPr lang="uk-UA" dirty="0"/>
        </a:p>
      </dgm:t>
    </dgm:pt>
    <dgm:pt modelId="{2F0F69A1-F542-4D41-AEBF-C89CBD652D8A}" type="parTrans" cxnId="{90246EA8-E930-4ED0-9C69-7D871B11AB3D}">
      <dgm:prSet/>
      <dgm:spPr/>
      <dgm:t>
        <a:bodyPr/>
        <a:lstStyle/>
        <a:p>
          <a:endParaRPr lang="uk-UA"/>
        </a:p>
      </dgm:t>
    </dgm:pt>
    <dgm:pt modelId="{2231AC6A-6A9C-4BEF-978B-19A15A02EFE2}" type="sibTrans" cxnId="{90246EA8-E930-4ED0-9C69-7D871B11AB3D}">
      <dgm:prSet/>
      <dgm:spPr/>
      <dgm:t>
        <a:bodyPr/>
        <a:lstStyle/>
        <a:p>
          <a:endParaRPr lang="uk-UA"/>
        </a:p>
      </dgm:t>
    </dgm:pt>
    <dgm:pt modelId="{1DDD8E0C-D446-415E-98DB-6AA595EEB1E5}">
      <dgm:prSet phldrT="[Текст]" custT="1"/>
      <dgm:spPr/>
      <dgm:t>
        <a:bodyPr/>
        <a:lstStyle/>
        <a:p>
          <a:r>
            <a:rPr lang="uk-UA" sz="1800" b="1" dirty="0" smtClean="0"/>
            <a:t>Важливу роль в становленні творчої особистості Підмогильного відіграв літературознавець Петро Єфремов, брат Сергія Єфремова. Чималий вплив на Підмогильного мала особистість Дмитра Яворницького. Своїм духовним наставником у відчутті слова Підмогильний вважав Михайла Коцюбинського.</a:t>
          </a:r>
          <a:endParaRPr lang="uk-UA" sz="1800" b="1" dirty="0"/>
        </a:p>
      </dgm:t>
    </dgm:pt>
    <dgm:pt modelId="{03B250AE-EDC8-494A-8DBB-188AAE61C236}" type="sibTrans" cxnId="{0B8138C2-A254-4309-8947-A6F18046BDD7}">
      <dgm:prSet/>
      <dgm:spPr/>
      <dgm:t>
        <a:bodyPr/>
        <a:lstStyle/>
        <a:p>
          <a:endParaRPr lang="uk-UA"/>
        </a:p>
      </dgm:t>
    </dgm:pt>
    <dgm:pt modelId="{04101E3A-B103-4F0E-896F-C596BE07DE2C}" type="parTrans" cxnId="{0B8138C2-A254-4309-8947-A6F18046BDD7}">
      <dgm:prSet/>
      <dgm:spPr/>
      <dgm:t>
        <a:bodyPr/>
        <a:lstStyle/>
        <a:p>
          <a:endParaRPr lang="uk-UA"/>
        </a:p>
      </dgm:t>
    </dgm:pt>
    <dgm:pt modelId="{7ECCA284-E7DE-4844-9E20-778FF764F07D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uk-UA" sz="1800" b="1" dirty="0" smtClean="0">
              <a:solidFill>
                <a:srgbClr val="FFFF00"/>
              </a:solidFill>
            </a:rPr>
            <a:t>Вплив на творчість Підмогильного</a:t>
          </a:r>
          <a:endParaRPr lang="uk-UA" sz="1800" b="1" dirty="0">
            <a:solidFill>
              <a:srgbClr val="FFFF00"/>
            </a:solidFill>
          </a:endParaRPr>
        </a:p>
      </dgm:t>
    </dgm:pt>
    <dgm:pt modelId="{DE180660-ADE3-4AE3-AD33-B6870813AB73}" type="sibTrans" cxnId="{F3E5F4CC-01DF-42BE-A8A6-82D53855BF79}">
      <dgm:prSet/>
      <dgm:spPr/>
      <dgm:t>
        <a:bodyPr/>
        <a:lstStyle/>
        <a:p>
          <a:endParaRPr lang="uk-UA"/>
        </a:p>
      </dgm:t>
    </dgm:pt>
    <dgm:pt modelId="{25FC2B48-990A-44CE-A920-AD8843196A8F}" type="parTrans" cxnId="{F3E5F4CC-01DF-42BE-A8A6-82D53855BF79}">
      <dgm:prSet/>
      <dgm:spPr/>
      <dgm:t>
        <a:bodyPr/>
        <a:lstStyle/>
        <a:p>
          <a:endParaRPr lang="uk-UA"/>
        </a:p>
      </dgm:t>
    </dgm:pt>
    <dgm:pt modelId="{79989685-7EE7-4509-9F8E-BD0657F5ED11}" type="pres">
      <dgm:prSet presAssocID="{94ACD437-6C29-4D02-B71A-094F14FB367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6B65686-F23A-498E-92C0-1308E79EF8AE}" type="pres">
      <dgm:prSet presAssocID="{94ACD437-6C29-4D02-B71A-094F14FB367F}" presName="matrix" presStyleCnt="0"/>
      <dgm:spPr/>
    </dgm:pt>
    <dgm:pt modelId="{382A2D15-89E5-4838-82C9-95D6CF01F1FE}" type="pres">
      <dgm:prSet presAssocID="{94ACD437-6C29-4D02-B71A-094F14FB367F}" presName="tile1" presStyleLbl="node1" presStyleIdx="0" presStyleCnt="4" custScaleX="51304" custLinFactNeighborX="24348" custLinFactNeighborY="388"/>
      <dgm:spPr/>
      <dgm:t>
        <a:bodyPr/>
        <a:lstStyle/>
        <a:p>
          <a:endParaRPr lang="uk-UA"/>
        </a:p>
      </dgm:t>
    </dgm:pt>
    <dgm:pt modelId="{3722D457-E2C6-4043-B585-550BE5154053}" type="pres">
      <dgm:prSet presAssocID="{94ACD437-6C29-4D02-B71A-094F14FB36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4961BC-255B-4DB1-BC84-C90D7004FCAA}" type="pres">
      <dgm:prSet presAssocID="{94ACD437-6C29-4D02-B71A-094F14FB367F}" presName="tile2" presStyleLbl="node1" presStyleIdx="1" presStyleCnt="4" custScaleX="53043" custLinFactNeighborX="-24348" custLinFactNeighborY="388"/>
      <dgm:spPr/>
      <dgm:t>
        <a:bodyPr/>
        <a:lstStyle/>
        <a:p>
          <a:endParaRPr lang="uk-UA"/>
        </a:p>
      </dgm:t>
    </dgm:pt>
    <dgm:pt modelId="{2AFAFA88-0A71-4A1C-A97E-C356BA477227}" type="pres">
      <dgm:prSet presAssocID="{94ACD437-6C29-4D02-B71A-094F14FB36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76891D-522B-428E-AC25-B6943105A1AD}" type="pres">
      <dgm:prSet presAssocID="{94ACD437-6C29-4D02-B71A-094F14FB367F}" presName="tile3" presStyleLbl="node1" presStyleIdx="2" presStyleCnt="4" custScaleY="101552" custLinFactNeighborY="-1109"/>
      <dgm:spPr/>
      <dgm:t>
        <a:bodyPr/>
        <a:lstStyle/>
        <a:p>
          <a:endParaRPr lang="uk-UA"/>
        </a:p>
      </dgm:t>
    </dgm:pt>
    <dgm:pt modelId="{0A9F47E0-F8E6-4A87-A731-B0747357BFFF}" type="pres">
      <dgm:prSet presAssocID="{94ACD437-6C29-4D02-B71A-094F14FB36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8ACD5E-FC0C-4C5B-8B1D-076F75015FF2}" type="pres">
      <dgm:prSet presAssocID="{94ACD437-6C29-4D02-B71A-094F14FB367F}" presName="tile4" presStyleLbl="node1" presStyleIdx="3" presStyleCnt="4" custScaleX="53914" custLinFactNeighborX="-24999" custLinFactNeighborY="3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1A78A969-4965-46D7-AA48-2F577C435A30}" type="pres">
      <dgm:prSet presAssocID="{94ACD437-6C29-4D02-B71A-094F14FB36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27079D-F9A1-41A0-892E-2455E03C2031}" type="pres">
      <dgm:prSet presAssocID="{94ACD437-6C29-4D02-B71A-094F14FB367F}" presName="centerTile" presStyleLbl="fgShp" presStyleIdx="0" presStyleCnt="1" custScaleX="83177" custScaleY="50575" custLinFactNeighborX="-2898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uk-UA"/>
        </a:p>
      </dgm:t>
    </dgm:pt>
  </dgm:ptLst>
  <dgm:cxnLst>
    <dgm:cxn modelId="{2EC2966C-4C3B-4097-B1B9-5BCA1AF116AB}" type="presOf" srcId="{5C674242-6B38-4B03-A9B7-BCC3061C0AED}" destId="{382A2D15-89E5-4838-82C9-95D6CF01F1FE}" srcOrd="0" destOrd="0" presId="urn:microsoft.com/office/officeart/2005/8/layout/matrix1"/>
    <dgm:cxn modelId="{CF7A48EF-E54F-4A25-BC9C-D2DC958F72B0}" type="presOf" srcId="{5C674242-6B38-4B03-A9B7-BCC3061C0AED}" destId="{3722D457-E2C6-4043-B585-550BE5154053}" srcOrd="1" destOrd="0" presId="urn:microsoft.com/office/officeart/2005/8/layout/matrix1"/>
    <dgm:cxn modelId="{27228F51-5981-438A-B787-DA90CBA24051}" type="presOf" srcId="{1DDD8E0C-D446-415E-98DB-6AA595EEB1E5}" destId="{7B76891D-522B-428E-AC25-B6943105A1AD}" srcOrd="0" destOrd="0" presId="urn:microsoft.com/office/officeart/2005/8/layout/matrix1"/>
    <dgm:cxn modelId="{90246EA8-E930-4ED0-9C69-7D871B11AB3D}" srcId="{7ECCA284-E7DE-4844-9E20-778FF764F07D}" destId="{F3FA80E5-11FE-4640-BA0A-90EE94E707C7}" srcOrd="1" destOrd="0" parTransId="{2F0F69A1-F542-4D41-AEBF-C89CBD652D8A}" sibTransId="{2231AC6A-6A9C-4BEF-978B-19A15A02EFE2}"/>
    <dgm:cxn modelId="{428A6B7A-15AF-4B01-946A-E7767BB3B304}" srcId="{7ECCA284-E7DE-4844-9E20-778FF764F07D}" destId="{5C674242-6B38-4B03-A9B7-BCC3061C0AED}" srcOrd="0" destOrd="0" parTransId="{4E5D79B2-8532-4C1B-99BC-AB87C54A31A5}" sibTransId="{CA83331D-E647-4446-BBA5-DA9D1FA79A5C}"/>
    <dgm:cxn modelId="{A9CAE118-5CCB-4E92-95C1-79580A31E0C8}" type="presOf" srcId="{F3FA80E5-11FE-4640-BA0A-90EE94E707C7}" destId="{2AFAFA88-0A71-4A1C-A97E-C356BA477227}" srcOrd="1" destOrd="0" presId="urn:microsoft.com/office/officeart/2005/8/layout/matrix1"/>
    <dgm:cxn modelId="{F3E5F4CC-01DF-42BE-A8A6-82D53855BF79}" srcId="{94ACD437-6C29-4D02-B71A-094F14FB367F}" destId="{7ECCA284-E7DE-4844-9E20-778FF764F07D}" srcOrd="0" destOrd="0" parTransId="{25FC2B48-990A-44CE-A920-AD8843196A8F}" sibTransId="{DE180660-ADE3-4AE3-AD33-B6870813AB73}"/>
    <dgm:cxn modelId="{EE0CC67C-B1B2-4834-8FDE-E670B507ED6E}" type="presOf" srcId="{1DDD8E0C-D446-415E-98DB-6AA595EEB1E5}" destId="{0A9F47E0-F8E6-4A87-A731-B0747357BFFF}" srcOrd="1" destOrd="0" presId="urn:microsoft.com/office/officeart/2005/8/layout/matrix1"/>
    <dgm:cxn modelId="{C2948B12-8EE6-4DD0-914A-B313499FC114}" type="presOf" srcId="{F3FA80E5-11FE-4640-BA0A-90EE94E707C7}" destId="{B74961BC-255B-4DB1-BC84-C90D7004FCAA}" srcOrd="0" destOrd="0" presId="urn:microsoft.com/office/officeart/2005/8/layout/matrix1"/>
    <dgm:cxn modelId="{A9903052-27AA-4BCF-869C-CE96878BA7B9}" type="presOf" srcId="{94ACD437-6C29-4D02-B71A-094F14FB367F}" destId="{79989685-7EE7-4509-9F8E-BD0657F5ED11}" srcOrd="0" destOrd="0" presId="urn:microsoft.com/office/officeart/2005/8/layout/matrix1"/>
    <dgm:cxn modelId="{746C36A2-4C52-4A3D-ABCE-8E72A094167E}" type="presOf" srcId="{7ECCA284-E7DE-4844-9E20-778FF764F07D}" destId="{7827079D-F9A1-41A0-892E-2455E03C2031}" srcOrd="0" destOrd="0" presId="urn:microsoft.com/office/officeart/2005/8/layout/matrix1"/>
    <dgm:cxn modelId="{0B8138C2-A254-4309-8947-A6F18046BDD7}" srcId="{7ECCA284-E7DE-4844-9E20-778FF764F07D}" destId="{1DDD8E0C-D446-415E-98DB-6AA595EEB1E5}" srcOrd="2" destOrd="0" parTransId="{04101E3A-B103-4F0E-896F-C596BE07DE2C}" sibTransId="{03B250AE-EDC8-494A-8DBB-188AAE61C236}"/>
    <dgm:cxn modelId="{44A4F3EF-50DF-4B01-8EE7-8F39B1889C26}" type="presParOf" srcId="{79989685-7EE7-4509-9F8E-BD0657F5ED11}" destId="{A6B65686-F23A-498E-92C0-1308E79EF8AE}" srcOrd="0" destOrd="0" presId="urn:microsoft.com/office/officeart/2005/8/layout/matrix1"/>
    <dgm:cxn modelId="{C0E6557A-663E-4F87-911B-15A0AA6D39B0}" type="presParOf" srcId="{A6B65686-F23A-498E-92C0-1308E79EF8AE}" destId="{382A2D15-89E5-4838-82C9-95D6CF01F1FE}" srcOrd="0" destOrd="0" presId="urn:microsoft.com/office/officeart/2005/8/layout/matrix1"/>
    <dgm:cxn modelId="{00959D6D-CE94-40A0-B906-3D92DD632CDD}" type="presParOf" srcId="{A6B65686-F23A-498E-92C0-1308E79EF8AE}" destId="{3722D457-E2C6-4043-B585-550BE5154053}" srcOrd="1" destOrd="0" presId="urn:microsoft.com/office/officeart/2005/8/layout/matrix1"/>
    <dgm:cxn modelId="{898FD0E4-FF0F-4677-9A86-72DB2D58B6BC}" type="presParOf" srcId="{A6B65686-F23A-498E-92C0-1308E79EF8AE}" destId="{B74961BC-255B-4DB1-BC84-C90D7004FCAA}" srcOrd="2" destOrd="0" presId="urn:microsoft.com/office/officeart/2005/8/layout/matrix1"/>
    <dgm:cxn modelId="{4B892769-1E96-429F-9031-095F48303A71}" type="presParOf" srcId="{A6B65686-F23A-498E-92C0-1308E79EF8AE}" destId="{2AFAFA88-0A71-4A1C-A97E-C356BA477227}" srcOrd="3" destOrd="0" presId="urn:microsoft.com/office/officeart/2005/8/layout/matrix1"/>
    <dgm:cxn modelId="{E6CEA183-58E5-4DE8-84F8-820A2C1ACD7F}" type="presParOf" srcId="{A6B65686-F23A-498E-92C0-1308E79EF8AE}" destId="{7B76891D-522B-428E-AC25-B6943105A1AD}" srcOrd="4" destOrd="0" presId="urn:microsoft.com/office/officeart/2005/8/layout/matrix1"/>
    <dgm:cxn modelId="{5AC34E90-E96C-484B-97BE-47623C5352A6}" type="presParOf" srcId="{A6B65686-F23A-498E-92C0-1308E79EF8AE}" destId="{0A9F47E0-F8E6-4A87-A731-B0747357BFFF}" srcOrd="5" destOrd="0" presId="urn:microsoft.com/office/officeart/2005/8/layout/matrix1"/>
    <dgm:cxn modelId="{55E8DC1E-DBDF-4B5C-A488-3DD80AF9F6A0}" type="presParOf" srcId="{A6B65686-F23A-498E-92C0-1308E79EF8AE}" destId="{778ACD5E-FC0C-4C5B-8B1D-076F75015FF2}" srcOrd="6" destOrd="0" presId="urn:microsoft.com/office/officeart/2005/8/layout/matrix1"/>
    <dgm:cxn modelId="{D1594F10-5F21-45A8-B231-368E15F0E0BD}" type="presParOf" srcId="{A6B65686-F23A-498E-92C0-1308E79EF8AE}" destId="{1A78A969-4965-46D7-AA48-2F577C435A30}" srcOrd="7" destOrd="0" presId="urn:microsoft.com/office/officeart/2005/8/layout/matrix1"/>
    <dgm:cxn modelId="{708B3E5D-95C5-4833-8DE3-DA6CD09EA3EA}" type="presParOf" srcId="{79989685-7EE7-4509-9F8E-BD0657F5ED11}" destId="{7827079D-F9A1-41A0-892E-2455E03C20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A2D15-89E5-4838-82C9-95D6CF01F1FE}">
      <dsp:nvSpPr>
        <dsp:cNvPr id="0" name=""/>
        <dsp:cNvSpPr/>
      </dsp:nvSpPr>
      <dsp:spPr>
        <a:xfrm rot="16200000">
          <a:off x="1431870" y="531770"/>
          <a:ext cx="3132347" cy="2068807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 rot="5400000">
        <a:off x="1963640" y="-1"/>
        <a:ext cx="2068807" cy="2349261"/>
      </dsp:txXfrm>
    </dsp:sp>
    <dsp:sp modelId="{B74961BC-255B-4DB1-BC84-C90D7004FCAA}">
      <dsp:nvSpPr>
        <dsp:cNvPr id="0" name=""/>
        <dsp:cNvSpPr/>
      </dsp:nvSpPr>
      <dsp:spPr>
        <a:xfrm>
          <a:off x="3997385" y="0"/>
          <a:ext cx="2138931" cy="3132347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>
        <a:off x="3997385" y="0"/>
        <a:ext cx="2138931" cy="2349261"/>
      </dsp:txXfrm>
    </dsp:sp>
    <dsp:sp modelId="{7B76891D-522B-428E-AC25-B6943105A1AD}">
      <dsp:nvSpPr>
        <dsp:cNvPr id="0" name=""/>
        <dsp:cNvSpPr/>
      </dsp:nvSpPr>
      <dsp:spPr>
        <a:xfrm rot="10800000">
          <a:off x="0" y="3061149"/>
          <a:ext cx="4032448" cy="318096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Важливу роль в становленні творчої особистості Підмогильного відіграв літературознавець Петро Єфремов, брат Сергія Єфремова. Чималий вплив на Підмогильного мала особистість Дмитра Яворницького. Своїм духовним наставником у відчутті слова Підмогильний вважав Михайла Коцюбинського.</a:t>
          </a:r>
          <a:endParaRPr lang="uk-UA" sz="1800" b="1" kern="1200" dirty="0"/>
        </a:p>
      </dsp:txBody>
      <dsp:txXfrm rot="10800000">
        <a:off x="0" y="3856390"/>
        <a:ext cx="4032448" cy="2385721"/>
      </dsp:txXfrm>
    </dsp:sp>
    <dsp:sp modelId="{778ACD5E-FC0C-4C5B-8B1D-076F75015FF2}">
      <dsp:nvSpPr>
        <dsp:cNvPr id="0" name=""/>
        <dsp:cNvSpPr/>
      </dsp:nvSpPr>
      <dsp:spPr>
        <a:xfrm rot="5400000">
          <a:off x="3474426" y="3611494"/>
          <a:ext cx="3132347" cy="2174054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7079D-F9A1-41A0-892E-2455E03C2031}">
      <dsp:nvSpPr>
        <dsp:cNvPr id="0" name=""/>
        <dsp:cNvSpPr/>
      </dsp:nvSpPr>
      <dsp:spPr>
        <a:xfrm>
          <a:off x="2956111" y="2736301"/>
          <a:ext cx="2012441" cy="79209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FF00"/>
              </a:solidFill>
            </a:rPr>
            <a:t>Вплив на творчість Підмогильного</a:t>
          </a:r>
          <a:endParaRPr lang="uk-UA" sz="1800" b="1" kern="1200" dirty="0">
            <a:solidFill>
              <a:srgbClr val="FFFF00"/>
            </a:solidFill>
          </a:endParaRPr>
        </a:p>
      </dsp:txBody>
      <dsp:txXfrm>
        <a:off x="2994778" y="2774968"/>
        <a:ext cx="1935107" cy="71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F588F-A9F6-4687-B2BF-6214A56EB434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DA4E5-91D1-4143-A2CB-4D5C6512EB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7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6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9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75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06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9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888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090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423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64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30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2493-3ECF-491B-9F22-916033533220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B8BE-0CDF-41E2-942B-1AE970E653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924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Viktorr\Desktop\Картинки\motto.net.ua-19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1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1268760"/>
            <a:ext cx="7056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dirty="0" smtClean="0">
                <a:latin typeface="Segoe Print" pitchFamily="2" charset="0"/>
              </a:rPr>
              <a:t>Ранні роки Валер′яна Підмогильного</a:t>
            </a:r>
            <a:endParaRPr lang="uk-UA" sz="72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5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32" name="Picture 8" descr="http://migalaite.blog.tut.by/files/2012/10/04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823936"/>
            <a:ext cx="11530696" cy="86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5" y="188640"/>
            <a:ext cx="36358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 err="1" smtClean="0">
                <a:effectLst/>
                <a:latin typeface="Segoe Print" pitchFamily="2" charset="0"/>
              </a:rPr>
              <a:t>Валер’ян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Підмогильний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народився</a:t>
            </a:r>
            <a:r>
              <a:rPr lang="ru-RU" sz="2400" b="1" i="0" dirty="0" smtClean="0">
                <a:effectLst/>
                <a:latin typeface="Segoe Print" pitchFamily="2" charset="0"/>
              </a:rPr>
              <a:t> 2 лютого 1901 року в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селі</a:t>
            </a:r>
            <a:r>
              <a:rPr lang="ru-RU" sz="2400" b="1" i="0" dirty="0" smtClean="0">
                <a:effectLst/>
                <a:latin typeface="Segoe Print" pitchFamily="2" charset="0"/>
              </a:rPr>
              <a:t> 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ПисарівкаПавлоградського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повіту</a:t>
            </a:r>
            <a:r>
              <a:rPr lang="ru-RU" sz="2400" b="1" i="0" dirty="0" smtClean="0">
                <a:effectLst/>
                <a:latin typeface="Segoe Print" pitchFamily="2" charset="0"/>
              </a:rPr>
              <a:t> (зараз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Синельниківський</a:t>
            </a:r>
            <a:r>
              <a:rPr lang="ru-RU" sz="2400" b="1" i="0" dirty="0" smtClean="0">
                <a:effectLst/>
                <a:latin typeface="Segoe Print" pitchFamily="2" charset="0"/>
              </a:rPr>
              <a:t> район) на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Катеринославщині</a:t>
            </a:r>
            <a:r>
              <a:rPr lang="ru-RU" sz="2400" b="1" i="0" dirty="0" smtClean="0">
                <a:effectLst/>
                <a:latin typeface="Segoe Print" pitchFamily="2" charset="0"/>
              </a:rPr>
              <a:t> в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бідній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селянській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родині</a:t>
            </a:r>
            <a:r>
              <a:rPr lang="ru-RU" sz="2400" b="1" i="0" dirty="0" smtClean="0">
                <a:effectLst/>
                <a:latin typeface="Segoe Print" pitchFamily="2" charset="0"/>
              </a:rPr>
              <a:t>. </a:t>
            </a:r>
          </a:p>
          <a:p>
            <a:pPr algn="ctr"/>
            <a:r>
              <a:rPr lang="ru-RU" sz="2400" b="1" i="0" dirty="0" smtClean="0">
                <a:effectLst/>
                <a:latin typeface="Segoe Print" pitchFamily="2" charset="0"/>
              </a:rPr>
              <a:t>Коли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йому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було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близько</a:t>
            </a:r>
            <a:r>
              <a:rPr lang="ru-RU" sz="2400" b="1" i="0" dirty="0" smtClean="0">
                <a:effectLst/>
                <a:latin typeface="Segoe Print" pitchFamily="2" charset="0"/>
              </a:rPr>
              <a:t> 14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років</a:t>
            </a:r>
            <a:r>
              <a:rPr lang="ru-RU" sz="2400" b="1" i="0" dirty="0" smtClean="0">
                <a:effectLst/>
                <a:latin typeface="Segoe Print" pitchFamily="2" charset="0"/>
              </a:rPr>
              <a:t>, батьки переселились до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панської</a:t>
            </a:r>
            <a:r>
              <a:rPr lang="ru-RU" sz="2400" b="1" i="0" dirty="0" smtClean="0">
                <a:effectLst/>
                <a:latin typeface="Segoe Print" pitchFamily="2" charset="0"/>
              </a:rPr>
              <a:t>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економії</a:t>
            </a:r>
            <a:r>
              <a:rPr lang="ru-RU" sz="2400" b="1" i="0" dirty="0" smtClean="0">
                <a:effectLst/>
                <a:latin typeface="Segoe Print" pitchFamily="2" charset="0"/>
              </a:rPr>
              <a:t> в 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селі</a:t>
            </a:r>
            <a:r>
              <a:rPr lang="ru-RU" sz="2400" b="1" i="0" dirty="0" smtClean="0">
                <a:effectLst/>
                <a:latin typeface="Segoe Print" pitchFamily="2" charset="0"/>
              </a:rPr>
              <a:t> </a:t>
            </a:r>
            <a:r>
              <a:rPr lang="ru-RU" sz="2400" b="1" i="0" dirty="0" err="1" smtClean="0">
                <a:effectLst/>
                <a:latin typeface="Segoe Print" pitchFamily="2" charset="0"/>
              </a:rPr>
              <a:t>Чаплі</a:t>
            </a:r>
            <a:r>
              <a:rPr lang="ru-RU" sz="2400" b="1" i="0" dirty="0" smtClean="0">
                <a:effectLst/>
                <a:latin typeface="Segoe Print" pitchFamily="2" charset="0"/>
              </a:rPr>
              <a:t>.</a:t>
            </a:r>
            <a:endParaRPr lang="uk-UA" sz="2400" b="1" dirty="0">
              <a:latin typeface="Segoe Print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-2580" r="17421" b="2579"/>
          <a:stretch/>
        </p:blipFill>
        <p:spPr bwMode="auto">
          <a:xfrm>
            <a:off x="-2052736" y="-4419872"/>
            <a:ext cx="7738460" cy="74888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351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C:\Users\Viktorr\Desktop\Картинки\motto.net.ua-19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66" y="-303284"/>
            <a:ext cx="4488759" cy="701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50409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Segoe Print" pitchFamily="2" charset="0"/>
              </a:rPr>
              <a:t>Батьки працювали в економії місцевого графа Івана </a:t>
            </a:r>
            <a:r>
              <a:rPr lang="uk-UA" sz="2000" b="1" dirty="0" err="1" smtClean="0">
                <a:latin typeface="Segoe Print" pitchFamily="2" charset="0"/>
              </a:rPr>
              <a:t>Ілларіоновича</a:t>
            </a:r>
            <a:r>
              <a:rPr lang="uk-UA" sz="2000" b="1" dirty="0" smtClean="0">
                <a:latin typeface="Segoe Print" pitchFamily="2" charset="0"/>
              </a:rPr>
              <a:t> </a:t>
            </a:r>
            <a:r>
              <a:rPr lang="uk-UA" sz="2000" b="1" dirty="0" err="1" smtClean="0">
                <a:latin typeface="Segoe Print" pitchFamily="2" charset="0"/>
              </a:rPr>
              <a:t>Воронцова-Дашко</a:t>
            </a:r>
            <a:r>
              <a:rPr lang="uk-UA" sz="2000" b="1" dirty="0" smtClean="0">
                <a:latin typeface="Segoe Print" pitchFamily="2" charset="0"/>
              </a:rPr>
              <a:t>, були заможними, тому мали можливість навчати обох своїх дітей. Спеціально для Валер′яна та його сестри Нати наймати вчителя французької мови.</a:t>
            </a:r>
            <a:endParaRPr lang="uk-UA" sz="2000" b="1" dirty="0">
              <a:latin typeface="Segoe Print" pitchFamily="2" charset="0"/>
            </a:endParaRPr>
          </a:p>
        </p:txBody>
      </p:sp>
      <p:pic>
        <p:nvPicPr>
          <p:cNvPr id="2053" name="Picture 5" descr="http://www.calendarium.com.ua/ua/im/9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704955"/>
            <a:ext cx="4152198" cy="310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1" y="5805264"/>
            <a:ext cx="417646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uk-UA" b="1" i="1" dirty="0" smtClean="0"/>
          </a:p>
          <a:p>
            <a:pPr algn="ctr"/>
            <a:r>
              <a:rPr lang="uk-UA" b="1" i="1" dirty="0" err="1" smtClean="0"/>
              <a:t>Валерян</a:t>
            </a:r>
            <a:r>
              <a:rPr lang="uk-UA" b="1" i="1" dirty="0" smtClean="0"/>
              <a:t> Підмогильний початок 1920-х років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74387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Viktorr\Desktop\Картинки\motto.net.ua-19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rnilov.name/wp-content/uploads/Ekaterinoslavskoe-realnoe-uchilish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4464496" cy="326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iktorr\Desktop\Картинки\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6632"/>
            <a:ext cx="415770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5" y="3380044"/>
            <a:ext cx="4608512" cy="328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0" dirty="0" smtClean="0">
                <a:effectLst/>
                <a:latin typeface="Segoe Print" pitchFamily="2" charset="0"/>
              </a:rPr>
              <a:t>1910–1918 роки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навчався</a:t>
            </a:r>
            <a:r>
              <a:rPr lang="ru-RU" sz="2000" b="1" i="0" dirty="0" smtClean="0">
                <a:effectLst/>
                <a:latin typeface="Segoe Print" pitchFamily="2" charset="0"/>
              </a:rPr>
              <a:t> в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Першому</a:t>
            </a:r>
            <a:r>
              <a:rPr lang="ru-RU" sz="2000" b="1" i="0" dirty="0" smtClean="0">
                <a:effectLst/>
                <a:latin typeface="Segoe Print" pitchFamily="2" charset="0"/>
              </a:rPr>
              <a:t>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катеринославському</a:t>
            </a:r>
            <a:r>
              <a:rPr lang="ru-RU" sz="2000" b="1" i="0" dirty="0" smtClean="0">
                <a:effectLst/>
                <a:latin typeface="Segoe Print" pitchFamily="2" charset="0"/>
              </a:rPr>
              <a:t> реальному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училищі</a:t>
            </a:r>
            <a:r>
              <a:rPr lang="ru-RU" sz="2000" b="1" i="0" dirty="0" smtClean="0">
                <a:effectLst/>
                <a:latin typeface="Segoe Print" pitchFamily="2" charset="0"/>
              </a:rPr>
              <a:t>, яке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закінчив</a:t>
            </a:r>
            <a:r>
              <a:rPr lang="ru-RU" sz="2000" b="1" i="0" dirty="0" smtClean="0">
                <a:effectLst/>
                <a:latin typeface="Segoe Print" pitchFamily="2" charset="0"/>
              </a:rPr>
              <a:t> з «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відзнакою</a:t>
            </a:r>
            <a:r>
              <a:rPr lang="ru-RU" sz="2000" b="1" i="0" dirty="0" smtClean="0">
                <a:effectLst/>
                <a:latin typeface="Segoe Print" pitchFamily="2" charset="0"/>
              </a:rPr>
              <a:t>».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Потім</a:t>
            </a:r>
            <a:r>
              <a:rPr lang="ru-RU" sz="2000" b="1" i="0" dirty="0" smtClean="0">
                <a:effectLst/>
                <a:latin typeface="Segoe Print" pitchFamily="2" charset="0"/>
              </a:rPr>
              <a:t>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навчався</a:t>
            </a:r>
            <a:r>
              <a:rPr lang="ru-RU" sz="2000" b="1" i="0" dirty="0" smtClean="0">
                <a:effectLst/>
                <a:latin typeface="Segoe Print" pitchFamily="2" charset="0"/>
              </a:rPr>
              <a:t> з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перервами</a:t>
            </a:r>
            <a:r>
              <a:rPr lang="ru-RU" sz="2000" b="1" i="0" dirty="0" smtClean="0">
                <a:effectLst/>
                <a:latin typeface="Segoe Print" pitchFamily="2" charset="0"/>
              </a:rPr>
              <a:t>, через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матеріальну</a:t>
            </a:r>
            <a:r>
              <a:rPr lang="ru-RU" sz="2000" b="1" i="0" dirty="0" smtClean="0">
                <a:effectLst/>
                <a:latin typeface="Segoe Print" pitchFamily="2" charset="0"/>
              </a:rPr>
              <a:t>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скруту</a:t>
            </a:r>
            <a:r>
              <a:rPr lang="ru-RU" sz="2000" b="1" i="0" dirty="0" smtClean="0">
                <a:effectLst/>
                <a:latin typeface="Segoe Print" pitchFamily="2" charset="0"/>
              </a:rPr>
              <a:t>, на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математичному</a:t>
            </a:r>
            <a:r>
              <a:rPr lang="ru-RU" sz="2000" b="1" i="0" dirty="0" smtClean="0">
                <a:effectLst/>
                <a:latin typeface="Segoe Print" pitchFamily="2" charset="0"/>
              </a:rPr>
              <a:t> та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юридичному</a:t>
            </a:r>
            <a:r>
              <a:rPr lang="ru-RU" sz="2000" b="1" i="0" dirty="0" smtClean="0">
                <a:effectLst/>
                <a:latin typeface="Segoe Print" pitchFamily="2" charset="0"/>
              </a:rPr>
              <a:t> факультетах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Катеринославського</a:t>
            </a:r>
            <a:r>
              <a:rPr lang="ru-RU" sz="2000" b="1" i="0" dirty="0" smtClean="0">
                <a:effectLst/>
                <a:latin typeface="Segoe Print" pitchFamily="2" charset="0"/>
              </a:rPr>
              <a:t>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університету</a:t>
            </a:r>
            <a:r>
              <a:rPr lang="ru-RU" sz="2000" b="1" i="0" dirty="0" smtClean="0">
                <a:effectLst/>
                <a:latin typeface="Segoe Print" pitchFamily="2" charset="0"/>
              </a:rPr>
              <a:t>,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який</a:t>
            </a:r>
            <a:r>
              <a:rPr lang="ru-RU" sz="2000" b="1" i="0" dirty="0" smtClean="0">
                <a:effectLst/>
                <a:latin typeface="Segoe Print" pitchFamily="2" charset="0"/>
              </a:rPr>
              <a:t> так і не </a:t>
            </a:r>
            <a:r>
              <a:rPr lang="ru-RU" sz="2000" b="1" i="0" dirty="0" err="1" smtClean="0">
                <a:effectLst/>
                <a:latin typeface="Segoe Print" pitchFamily="2" charset="0"/>
              </a:rPr>
              <a:t>закінчив</a:t>
            </a:r>
            <a:r>
              <a:rPr lang="ru-RU" sz="2000" b="1" i="0" dirty="0" smtClean="0">
                <a:effectLst/>
                <a:latin typeface="Segoe Print" pitchFamily="2" charset="0"/>
              </a:rPr>
              <a:t>.</a:t>
            </a:r>
            <a:endParaRPr lang="uk-UA" sz="2000" b="1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Viktorr\Desktop\Картинки\motto.net.ua-19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8" y="476672"/>
            <a:ext cx="9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0000"/>
                </a:solidFill>
                <a:latin typeface="Arial"/>
              </a:rPr>
              <a:t> </a:t>
            </a:r>
            <a:r>
              <a:rPr lang="uk-UA" sz="4000" b="1" dirty="0">
                <a:solidFill>
                  <a:srgbClr val="000000"/>
                </a:solidFill>
                <a:latin typeface="Monotype Corsiva" pitchFamily="66" charset="0"/>
              </a:rPr>
              <a:t>"</a:t>
            </a:r>
            <a:r>
              <a:rPr lang="uk-UA" sz="4000" b="1" dirty="0" smtClean="0">
                <a:solidFill>
                  <a:srgbClr val="000000"/>
                </a:solidFill>
                <a:latin typeface="Monotype Corsiva" pitchFamily="66" charset="0"/>
              </a:rPr>
              <a:t>Валер′ян </a:t>
            </a:r>
            <a:r>
              <a:rPr lang="uk-UA" sz="4000" b="1" dirty="0">
                <a:solidFill>
                  <a:srgbClr val="000000"/>
                </a:solidFill>
                <a:latin typeface="Monotype Corsiva" pitchFamily="66" charset="0"/>
              </a:rPr>
              <a:t>був надзвичайно здібним хлопцем. Було, послухає уважно урок і вже вдома не повторює. А натомість набере в учителів і знайомих стоси книг і просиджує над ними цілу ніч. Він дружив з моїм братом Степаном. Був тихий, сором'язливий. Любив ходити на сінокіс, на рибалку до Дніпра. І вже тоді мій брат хвалився, що Валеріан пише вірші і оповідання".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2686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Viktorr\Desktop\Картинки\motto.net.ua-19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8520" y="188640"/>
            <a:ext cx="4464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/>
              </a:rPr>
              <a:t>Письменник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захоплюється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вивченням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іноземних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мов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Пізніше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настільки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удосконалить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свої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стане одним з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найталановитіших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перекладачів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зарубіжної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літератури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 20-30-х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років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 </a:t>
            </a:r>
            <a:endParaRPr lang="uk-UA" dirty="0"/>
          </a:p>
        </p:txBody>
      </p:sp>
      <p:pic>
        <p:nvPicPr>
          <p:cNvPr id="1028" name="Picture 4" descr="http://dok.znaimo.com.ua/pars_docs/refs/30/29501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477" y="-603448"/>
            <a:ext cx="10380307" cy="778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4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Viktorr\Desktop\Картинки\motto.net.ua-197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8679800"/>
              </p:ext>
            </p:extLst>
          </p:nvPr>
        </p:nvGraphicFramePr>
        <p:xfrm>
          <a:off x="683568" y="188640"/>
          <a:ext cx="806489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126876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Петро Єфремов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1314927"/>
            <a:ext cx="2483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Дмитро Яворницький</a:t>
            </a:r>
            <a:endParaRPr lang="uk-UA" sz="2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3795137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1"/>
                </a:solidFill>
              </a:rPr>
              <a:t>Михайло Коцюбинський</a:t>
            </a:r>
            <a:endParaRPr lang="uk-UA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2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628800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i="1" dirty="0" smtClean="0"/>
              <a:t>Дякую за увагу!</a:t>
            </a:r>
            <a:endParaRPr lang="uk-UA" sz="8800" b="1" i="1" dirty="0"/>
          </a:p>
        </p:txBody>
      </p:sp>
    </p:spTree>
    <p:extLst>
      <p:ext uri="{BB962C8B-B14F-4D97-AF65-F5344CB8AC3E}">
        <p14:creationId xmlns:p14="http://schemas.microsoft.com/office/powerpoint/2010/main" val="10720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10</cp:revision>
  <dcterms:created xsi:type="dcterms:W3CDTF">2014-11-03T15:22:15Z</dcterms:created>
  <dcterms:modified xsi:type="dcterms:W3CDTF">2015-01-30T17:47:27Z</dcterms:modified>
</cp:coreProperties>
</file>