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71" r:id="rId7"/>
    <p:sldId id="272"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D3346-780D-4185-AF7F-5EBFCB808BEA}" type="datetimeFigureOut">
              <a:rPr lang="ru-RU" smtClean="0"/>
              <a:t>03.08.2015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9D817-DBD2-43FC-963B-7A999DB4FE3E}" type="slidenum">
              <a:rPr lang="ru-RU" smtClean="0"/>
              <a:t>‹#›</a:t>
            </a:fld>
            <a:endParaRPr lang="ru-RU"/>
          </a:p>
        </p:txBody>
      </p:sp>
    </p:spTree>
    <p:extLst>
      <p:ext uri="{BB962C8B-B14F-4D97-AF65-F5344CB8AC3E}">
        <p14:creationId xmlns:p14="http://schemas.microsoft.com/office/powerpoint/2010/main" val="165920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99D817-DBD2-43FC-963B-7A999DB4FE3E}" type="slidenum">
              <a:rPr lang="ru-RU" smtClean="0"/>
              <a:t>12</a:t>
            </a:fld>
            <a:endParaRPr lang="ru-RU"/>
          </a:p>
        </p:txBody>
      </p:sp>
    </p:spTree>
    <p:extLst>
      <p:ext uri="{BB962C8B-B14F-4D97-AF65-F5344CB8AC3E}">
        <p14:creationId xmlns:p14="http://schemas.microsoft.com/office/powerpoint/2010/main" val="402856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7D2E3D-99CA-49B3-AF67-398E5DE9B8DB}" type="datetimeFigureOut">
              <a:rPr lang="ru-RU" smtClean="0"/>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227848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7D2E3D-99CA-49B3-AF67-398E5DE9B8DB}" type="datetimeFigureOut">
              <a:rPr lang="ru-RU" smtClean="0"/>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16088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7D2E3D-99CA-49B3-AF67-398E5DE9B8DB}" type="datetimeFigureOut">
              <a:rPr lang="ru-RU" smtClean="0"/>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295033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7D2E3D-99CA-49B3-AF67-398E5DE9B8DB}" type="datetimeFigureOut">
              <a:rPr lang="ru-RU" smtClean="0"/>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325295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7D2E3D-99CA-49B3-AF67-398E5DE9B8DB}" type="datetimeFigureOut">
              <a:rPr lang="ru-RU" smtClean="0"/>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407598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7D2E3D-99CA-49B3-AF67-398E5DE9B8DB}" type="datetimeFigureOut">
              <a:rPr lang="ru-RU" smtClean="0"/>
              <a:t>03.08.2015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232505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7D2E3D-99CA-49B3-AF67-398E5DE9B8DB}" type="datetimeFigureOut">
              <a:rPr lang="ru-RU" smtClean="0"/>
              <a:t>03.08.2015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166419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7D2E3D-99CA-49B3-AF67-398E5DE9B8DB}" type="datetimeFigureOut">
              <a:rPr lang="ru-RU" smtClean="0"/>
              <a:t>03.08.2015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38605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7D2E3D-99CA-49B3-AF67-398E5DE9B8DB}" type="datetimeFigureOut">
              <a:rPr lang="ru-RU" smtClean="0"/>
              <a:t>03.08.2015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72049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7D2E3D-99CA-49B3-AF67-398E5DE9B8DB}" type="datetimeFigureOut">
              <a:rPr lang="ru-RU" smtClean="0"/>
              <a:t>03.08.2015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105052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7D2E3D-99CA-49B3-AF67-398E5DE9B8DB}" type="datetimeFigureOut">
              <a:rPr lang="ru-RU" smtClean="0"/>
              <a:t>03.08.2015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FC3D63-3FC5-42FC-87AE-887E739D6C07}" type="slidenum">
              <a:rPr lang="ru-RU" smtClean="0"/>
              <a:t>‹#›</a:t>
            </a:fld>
            <a:endParaRPr lang="ru-RU"/>
          </a:p>
        </p:txBody>
      </p:sp>
    </p:spTree>
    <p:extLst>
      <p:ext uri="{BB962C8B-B14F-4D97-AF65-F5344CB8AC3E}">
        <p14:creationId xmlns:p14="http://schemas.microsoft.com/office/powerpoint/2010/main" val="22877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D2E3D-99CA-49B3-AF67-398E5DE9B8DB}" type="datetimeFigureOut">
              <a:rPr lang="ru-RU" smtClean="0"/>
              <a:t>03.08.2015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C3D63-3FC5-42FC-87AE-887E739D6C07}" type="slidenum">
              <a:rPr lang="ru-RU" smtClean="0"/>
              <a:t>‹#›</a:t>
            </a:fld>
            <a:endParaRPr lang="ru-RU"/>
          </a:p>
        </p:txBody>
      </p:sp>
    </p:spTree>
    <p:extLst>
      <p:ext uri="{BB962C8B-B14F-4D97-AF65-F5344CB8AC3E}">
        <p14:creationId xmlns:p14="http://schemas.microsoft.com/office/powerpoint/2010/main" val="66622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130425"/>
            <a:ext cx="8712968" cy="1470025"/>
          </a:xfrm>
        </p:spPr>
        <p:txBody>
          <a:bodyPr>
            <a:noAutofit/>
          </a:bodyPr>
          <a:lstStyle/>
          <a:p>
            <a:r>
              <a:rPr lang="ru-RU" sz="5400" b="1" dirty="0" smtClean="0">
                <a:solidFill>
                  <a:schemeClr val="bg1"/>
                </a:solidFill>
                <a:effectLst>
                  <a:outerShdw blurRad="38100" dist="38100" dir="2700000" algn="tl">
                    <a:srgbClr val="000000">
                      <a:alpha val="43137"/>
                    </a:srgbClr>
                  </a:outerShdw>
                </a:effectLst>
                <a:latin typeface="Bookman Old Style" panose="02050604050505020204" pitchFamily="18" charset="0"/>
              </a:rPr>
              <a:t>Безработица. Виды безработицы</a:t>
            </a:r>
            <a:endParaRPr lang="ru-RU" sz="54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
        <p:nvSpPr>
          <p:cNvPr id="3" name="Подзаголовок 2"/>
          <p:cNvSpPr>
            <a:spLocks noGrp="1"/>
          </p:cNvSpPr>
          <p:nvPr>
            <p:ph type="subTitle" idx="1"/>
          </p:nvPr>
        </p:nvSpPr>
        <p:spPr>
          <a:xfrm>
            <a:off x="4382375" y="4149080"/>
            <a:ext cx="4752528" cy="2088232"/>
          </a:xfrm>
        </p:spPr>
        <p:txBody>
          <a:bodyPr>
            <a:noAutofit/>
          </a:bodyPr>
          <a:lstStyle/>
          <a:p>
            <a:r>
              <a:rPr lang="ru-RU" sz="2800" b="1" u="sng" dirty="0" smtClean="0">
                <a:solidFill>
                  <a:schemeClr val="bg1">
                    <a:lumMod val="75000"/>
                  </a:schemeClr>
                </a:solidFill>
                <a:effectLst>
                  <a:outerShdw blurRad="38100" dist="38100" dir="2700000" algn="tl">
                    <a:srgbClr val="000000">
                      <a:alpha val="43137"/>
                    </a:srgbClr>
                  </a:outerShdw>
                </a:effectLst>
                <a:latin typeface="Bookman Old Style" panose="02050604050505020204" pitchFamily="18" charset="0"/>
              </a:rPr>
              <a:t>Подготовила:</a:t>
            </a:r>
          </a:p>
          <a:p>
            <a:r>
              <a:rPr lang="ru-RU" sz="2400" b="1" i="1" dirty="0" smtClean="0">
                <a:solidFill>
                  <a:schemeClr val="bg1">
                    <a:lumMod val="75000"/>
                  </a:schemeClr>
                </a:solidFill>
                <a:effectLst>
                  <a:outerShdw blurRad="38100" dist="38100" dir="2700000" algn="tl">
                    <a:srgbClr val="000000">
                      <a:alpha val="43137"/>
                    </a:srgbClr>
                  </a:outerShdw>
                </a:effectLst>
                <a:latin typeface="Bookman Old Style" panose="02050604050505020204" pitchFamily="18" charset="0"/>
              </a:rPr>
              <a:t>Ученица 11 класса</a:t>
            </a:r>
          </a:p>
          <a:p>
            <a:r>
              <a:rPr lang="ru-RU" sz="2400" b="1" i="1" dirty="0" smtClean="0">
                <a:solidFill>
                  <a:schemeClr val="bg1">
                    <a:lumMod val="75000"/>
                  </a:schemeClr>
                </a:solidFill>
                <a:effectLst>
                  <a:outerShdw blurRad="38100" dist="38100" dir="2700000" algn="tl">
                    <a:srgbClr val="000000">
                      <a:alpha val="43137"/>
                    </a:srgbClr>
                  </a:outerShdw>
                </a:effectLst>
                <a:latin typeface="Bookman Old Style" panose="02050604050505020204" pitchFamily="18" charset="0"/>
              </a:rPr>
              <a:t>СОШ№6</a:t>
            </a:r>
          </a:p>
          <a:p>
            <a:r>
              <a:rPr lang="ru-RU" sz="2400" b="1" i="1" dirty="0" smtClean="0">
                <a:solidFill>
                  <a:schemeClr val="bg1">
                    <a:lumMod val="75000"/>
                  </a:schemeClr>
                </a:solidFill>
                <a:effectLst>
                  <a:outerShdw blurRad="38100" dist="38100" dir="2700000" algn="tl">
                    <a:srgbClr val="000000">
                      <a:alpha val="43137"/>
                    </a:srgbClr>
                  </a:outerShdw>
                </a:effectLst>
                <a:latin typeface="Bookman Old Style" panose="02050604050505020204" pitchFamily="18" charset="0"/>
              </a:rPr>
              <a:t>Уткина Катерина</a:t>
            </a:r>
            <a:endParaRPr lang="ru-RU" sz="2400" b="1" i="1" dirty="0">
              <a:solidFill>
                <a:schemeClr val="bg1">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2627367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2"/>
            <a:ext cx="8568952" cy="5616624"/>
          </a:xfrm>
          <a:solidFill>
            <a:schemeClr val="bg1">
              <a:alpha val="42000"/>
            </a:schemeClr>
          </a:solidFill>
          <a:effectLst>
            <a:softEdge rad="241300"/>
          </a:effectLst>
        </p:spPr>
        <p:txBody>
          <a:bodyPr anchor="ctr">
            <a:noAutofit/>
          </a:bodyPr>
          <a:lstStyle/>
          <a:p>
            <a:pPr marL="0" indent="0">
              <a:buNone/>
            </a:pPr>
            <a:r>
              <a:rPr lang="ru-RU" sz="2200" spc="600" dirty="0" smtClean="0">
                <a:effectLst>
                  <a:outerShdw blurRad="38100" dist="38100" dir="2700000" algn="tl">
                    <a:srgbClr val="000000">
                      <a:alpha val="43137"/>
                    </a:srgbClr>
                  </a:outerShdw>
                </a:effectLst>
                <a:latin typeface="Bookman Old Style" panose="02050604050505020204" pitchFamily="18" charset="0"/>
              </a:rPr>
              <a:t>Добровольная</a:t>
            </a:r>
            <a:r>
              <a:rPr lang="ru-RU" sz="2200" dirty="0" smtClean="0">
                <a:latin typeface="Bookman Old Style" panose="02050604050505020204" pitchFamily="18" charset="0"/>
              </a:rPr>
              <a:t> — связана с нежеланием людей работать, например, в условиях понижения заработной платы. Добровольная безработица усиливается во время экономического бума и снижается при спаде; её масштабы и продолжительность различны у лиц разных профессий, уровня квалификации, а также у различных социально-демографических групп населения. Также, в экономике существует понятие «капкан безработицы», когда доходы человека, вне зависимости от того, трудится он или нет, разнятся незначительно (вследствие лишения прав, при поступлении на работу, на соотв. компенсации, доп. выплаты, начала выплат значительных взносов страхования), что снижает интерес человека к началу трудовой деятельности.</a:t>
            </a:r>
            <a:endParaRPr lang="ru-RU" sz="2200" dirty="0">
              <a:latin typeface="Bookman Old Style" panose="02050604050505020204" pitchFamily="18" charset="0"/>
            </a:endParaRPr>
          </a:p>
        </p:txBody>
      </p:sp>
    </p:spTree>
    <p:extLst>
      <p:ext uri="{BB962C8B-B14F-4D97-AF65-F5344CB8AC3E}">
        <p14:creationId xmlns:p14="http://schemas.microsoft.com/office/powerpoint/2010/main" val="259070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3561448" cy="29144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04079" y="1634537"/>
            <a:ext cx="8712968" cy="4896544"/>
          </a:xfrm>
          <a:solidFill>
            <a:schemeClr val="bg1">
              <a:alpha val="61000"/>
            </a:schemeClr>
          </a:solidFill>
          <a:effectLst>
            <a:softEdge rad="254000"/>
          </a:effectLst>
        </p:spPr>
        <p:txBody>
          <a:bodyPr anchor="ctr">
            <a:noAutofit/>
          </a:bodyPr>
          <a:lstStyle/>
          <a:p>
            <a:pPr marL="0" indent="0">
              <a:buNone/>
            </a:pPr>
            <a:r>
              <a:rPr lang="ru-RU" sz="2200" spc="600" dirty="0" smtClean="0">
                <a:effectLst>
                  <a:outerShdw blurRad="38100" dist="38100" dir="2700000" algn="tl">
                    <a:srgbClr val="000000">
                      <a:alpha val="43137"/>
                    </a:srgbClr>
                  </a:outerShdw>
                </a:effectLst>
                <a:latin typeface="Bookman Old Style" panose="02050604050505020204" pitchFamily="18" charset="0"/>
              </a:rPr>
              <a:t>Структурная </a:t>
            </a:r>
            <a:r>
              <a:rPr lang="ru-RU" sz="2200" dirty="0" smtClean="0">
                <a:latin typeface="Bookman Old Style" panose="02050604050505020204" pitchFamily="18" charset="0"/>
              </a:rPr>
              <a:t>— обусловлена изменениями в структуре спроса на труд, когда образуется структурное несовпадение между квалификацией безработных и требованием свободных рабочих мест. Структурная безработица обуславливается масштабной перестройкой экономики, изменениями в структуре спроса на потребительские товары и в технологии производства, ликвидацией устаревших отраслей и профессий, причём существует 2 типа структурной безработицы: стимулирующая и деструктивная.</a:t>
            </a:r>
            <a:endParaRPr lang="ru-RU" sz="2200" dirty="0">
              <a:latin typeface="Bookman Old Style" panose="02050604050505020204" pitchFamily="18" charset="0"/>
            </a:endParaRPr>
          </a:p>
        </p:txBody>
      </p:sp>
    </p:spTree>
    <p:extLst>
      <p:ext uri="{BB962C8B-B14F-4D97-AF65-F5344CB8AC3E}">
        <p14:creationId xmlns:p14="http://schemas.microsoft.com/office/powerpoint/2010/main" val="1037439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21" presetClass="entr" presetSubtype="8"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8)">
                                      <p:cBhvr>
                                        <p:cTn id="14"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46" r="17942"/>
          <a:stretch/>
        </p:blipFill>
        <p:spPr bwMode="auto">
          <a:xfrm>
            <a:off x="5220072" y="2780928"/>
            <a:ext cx="3645308" cy="39654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23528" y="581988"/>
            <a:ext cx="8229600" cy="3777283"/>
          </a:xfrm>
          <a:solidFill>
            <a:schemeClr val="bg1">
              <a:alpha val="55000"/>
            </a:schemeClr>
          </a:solidFill>
          <a:effectLst>
            <a:softEdge rad="444500"/>
          </a:effectLst>
        </p:spPr>
        <p:txBody>
          <a:bodyPr anchor="ctr">
            <a:normAutofit/>
          </a:bodyPr>
          <a:lstStyle/>
          <a:p>
            <a:pPr marL="0" indent="0">
              <a:buNone/>
            </a:pPr>
            <a:r>
              <a:rPr lang="ru-RU" sz="2400" spc="600" dirty="0" smtClean="0">
                <a:effectLst>
                  <a:outerShdw blurRad="38100" dist="38100" dir="2700000" algn="tl">
                    <a:srgbClr val="000000">
                      <a:alpha val="43137"/>
                    </a:srgbClr>
                  </a:outerShdw>
                </a:effectLst>
                <a:latin typeface="Bookman Old Style" panose="02050604050505020204" pitchFamily="18" charset="0"/>
              </a:rPr>
              <a:t>Институциональная</a:t>
            </a:r>
            <a:r>
              <a:rPr lang="ru-RU" sz="2400" dirty="0" smtClean="0">
                <a:latin typeface="Bookman Old Style" panose="02050604050505020204" pitchFamily="18" charset="0"/>
              </a:rPr>
              <a:t> — безработица, возникающая в случае вмешательства государства или профсоюзов в установление размеров ставок заработной платы, отличных от тех, которые могли бы сформироваться в естественном рыночном хозяйстве.</a:t>
            </a:r>
            <a:endParaRPr lang="ru-RU" sz="2400" dirty="0">
              <a:latin typeface="Bookman Old Style" panose="02050604050505020204" pitchFamily="18" charset="0"/>
            </a:endParaRPr>
          </a:p>
        </p:txBody>
      </p:sp>
    </p:spTree>
    <p:extLst>
      <p:ext uri="{BB962C8B-B14F-4D97-AF65-F5344CB8AC3E}">
        <p14:creationId xmlns:p14="http://schemas.microsoft.com/office/powerpoint/2010/main" val="683708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1000"/>
                                        <p:tgtEl>
                                          <p:spTgt spid="9218"/>
                                        </p:tgtEl>
                                      </p:cBhvr>
                                    </p:animEffect>
                                    <p:anim calcmode="lin" valueType="num">
                                      <p:cBhvr>
                                        <p:cTn id="16" dur="1000" fill="hold"/>
                                        <p:tgtEl>
                                          <p:spTgt spid="9218"/>
                                        </p:tgtEl>
                                        <p:attrNameLst>
                                          <p:attrName>ppt_x</p:attrName>
                                        </p:attrNameLst>
                                      </p:cBhvr>
                                      <p:tavLst>
                                        <p:tav tm="0">
                                          <p:val>
                                            <p:strVal val="#ppt_x"/>
                                          </p:val>
                                        </p:tav>
                                        <p:tav tm="100000">
                                          <p:val>
                                            <p:strVal val="#ppt_x"/>
                                          </p:val>
                                        </p:tav>
                                      </p:tavLst>
                                    </p:anim>
                                    <p:anim calcmode="lin" valueType="num">
                                      <p:cBhvr>
                                        <p:cTn id="17"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779" y="221254"/>
            <a:ext cx="4036588"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643979" y="2564904"/>
            <a:ext cx="8229600" cy="3129211"/>
          </a:xfrm>
          <a:solidFill>
            <a:schemeClr val="bg1">
              <a:alpha val="52000"/>
            </a:schemeClr>
          </a:solidFill>
          <a:effectLst>
            <a:softEdge rad="419100"/>
          </a:effectLst>
        </p:spPr>
        <p:txBody>
          <a:bodyPr anchor="ctr">
            <a:normAutofit/>
          </a:bodyPr>
          <a:lstStyle/>
          <a:p>
            <a:pPr marL="0" indent="0">
              <a:buNone/>
            </a:pPr>
            <a:r>
              <a:rPr lang="ru-RU" sz="2400" spc="600" dirty="0" smtClean="0">
                <a:effectLst>
                  <a:outerShdw blurRad="38100" dist="38100" dir="2700000" algn="tl">
                    <a:srgbClr val="000000">
                      <a:alpha val="43137"/>
                    </a:srgbClr>
                  </a:outerShdw>
                </a:effectLst>
                <a:latin typeface="Bookman Old Style" panose="02050604050505020204" pitchFamily="18" charset="0"/>
              </a:rPr>
              <a:t>Неустойчивая</a:t>
            </a:r>
            <a:r>
              <a:rPr lang="ru-RU" sz="2400" dirty="0" smtClean="0">
                <a:latin typeface="Bookman Old Style" panose="02050604050505020204" pitchFamily="18" charset="0"/>
              </a:rPr>
              <a:t> — вызывается временными причинами (например, при добровольной смене работниками мест работы или увольнении в сезонных отраслях промышленности).</a:t>
            </a:r>
            <a:endParaRPr lang="ru-RU" sz="2400" dirty="0">
              <a:latin typeface="Bookman Old Style" panose="02050604050505020204" pitchFamily="18" charset="0"/>
            </a:endParaRPr>
          </a:p>
        </p:txBody>
      </p:sp>
    </p:spTree>
    <p:extLst>
      <p:ext uri="{BB962C8B-B14F-4D97-AF65-F5344CB8AC3E}">
        <p14:creationId xmlns:p14="http://schemas.microsoft.com/office/powerpoint/2010/main" val="40210857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8" fill="hold" nodeType="after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heel(8)">
                                      <p:cBhvr>
                                        <p:cTn id="1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094734"/>
            <a:ext cx="3993675" cy="33347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57200" y="476672"/>
            <a:ext cx="8229600" cy="3561259"/>
          </a:xfrm>
          <a:solidFill>
            <a:schemeClr val="bg1">
              <a:alpha val="57000"/>
            </a:schemeClr>
          </a:solidFill>
          <a:effectLst>
            <a:softEdge rad="457200"/>
          </a:effectLst>
        </p:spPr>
        <p:txBody>
          <a:bodyPr anchor="ctr">
            <a:normAutofit/>
          </a:bodyPr>
          <a:lstStyle/>
          <a:p>
            <a:pPr marL="0" indent="0">
              <a:buNone/>
            </a:pPr>
            <a:r>
              <a:rPr lang="ru-RU" sz="2400" spc="600" dirty="0" smtClean="0">
                <a:effectLst>
                  <a:outerShdw blurRad="38100" dist="38100" dir="2700000" algn="tl">
                    <a:srgbClr val="000000">
                      <a:alpha val="43137"/>
                    </a:srgbClr>
                  </a:outerShdw>
                </a:effectLst>
                <a:latin typeface="Bookman Old Style" panose="02050604050505020204" pitchFamily="18" charset="0"/>
              </a:rPr>
              <a:t>Фрикционная</a:t>
            </a:r>
            <a:r>
              <a:rPr lang="ru-RU" sz="2400" dirty="0" smtClean="0">
                <a:latin typeface="Bookman Old Style" panose="02050604050505020204" pitchFamily="18" charset="0"/>
              </a:rPr>
              <a:t> — во время добровольного поиска работником нового места работы, которое устраивает его в большей степени, нежели прежнее рабочее место.</a:t>
            </a:r>
            <a:endParaRPr lang="ru-RU" sz="2400" dirty="0">
              <a:latin typeface="Bookman Old Style" panose="02050604050505020204" pitchFamily="18" charset="0"/>
            </a:endParaRPr>
          </a:p>
        </p:txBody>
      </p:sp>
    </p:spTree>
    <p:extLst>
      <p:ext uri="{BB962C8B-B14F-4D97-AF65-F5344CB8AC3E}">
        <p14:creationId xmlns:p14="http://schemas.microsoft.com/office/powerpoint/2010/main" val="1442858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barn(outHorizontal)">
                                      <p:cBhvr>
                                        <p:cTn id="1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40768"/>
            <a:ext cx="3283843" cy="44541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0" y="404664"/>
            <a:ext cx="5796136" cy="5760640"/>
          </a:xfrm>
          <a:solidFill>
            <a:schemeClr val="bg1">
              <a:alpha val="74000"/>
            </a:schemeClr>
          </a:solidFill>
          <a:effectLst>
            <a:softEdge rad="482600"/>
          </a:effectLst>
        </p:spPr>
        <p:txBody>
          <a:bodyPr anchor="ctr">
            <a:normAutofit/>
          </a:bodyPr>
          <a:lstStyle/>
          <a:p>
            <a:pPr marL="0" indent="0">
              <a:buNone/>
            </a:pPr>
            <a:r>
              <a:rPr lang="ru-RU" sz="2400" spc="600" dirty="0" smtClean="0">
                <a:effectLst>
                  <a:outerShdw blurRad="38100" dist="38100" dir="2700000" algn="tl">
                    <a:srgbClr val="000000">
                      <a:alpha val="43137"/>
                    </a:srgbClr>
                  </a:outerShdw>
                </a:effectLst>
                <a:latin typeface="Bookman Old Style" panose="02050604050505020204" pitchFamily="18" charset="0"/>
              </a:rPr>
              <a:t>Маргинальная</a:t>
            </a:r>
            <a:r>
              <a:rPr lang="ru-RU" sz="2400" dirty="0" smtClean="0">
                <a:latin typeface="Bookman Old Style" panose="02050604050505020204" pitchFamily="18" charset="0"/>
              </a:rPr>
              <a:t> — безработица слабо защищённых слоёв населения (молодёжи, женщин, инвалидов) и социальных низов.</a:t>
            </a:r>
          </a:p>
          <a:p>
            <a:pPr lvl="2">
              <a:buFont typeface="Wingdings" panose="05000000000000000000" pitchFamily="2" charset="2"/>
              <a:buChar char="Ø"/>
            </a:pPr>
            <a:r>
              <a:rPr lang="ru-RU" spc="600" dirty="0" smtClean="0">
                <a:effectLst>
                  <a:outerShdw blurRad="38100" dist="38100" dir="2700000" algn="tl">
                    <a:srgbClr val="000000">
                      <a:alpha val="43137"/>
                    </a:srgbClr>
                  </a:outerShdw>
                </a:effectLst>
                <a:latin typeface="Bookman Old Style" panose="02050604050505020204" pitchFamily="18" charset="0"/>
              </a:rPr>
              <a:t>Молодёжная безработица </a:t>
            </a:r>
            <a:r>
              <a:rPr lang="ru-RU" dirty="0" smtClean="0">
                <a:latin typeface="Bookman Old Style" panose="02050604050505020204" pitchFamily="18" charset="0"/>
              </a:rPr>
              <a:t>— среди группы лиц 18-25 лет.</a:t>
            </a:r>
            <a:endParaRPr lang="ru-RU" dirty="0">
              <a:latin typeface="Bookman Old Style" panose="02050604050505020204" pitchFamily="18" charset="0"/>
            </a:endParaRPr>
          </a:p>
        </p:txBody>
      </p:sp>
    </p:spTree>
    <p:extLst>
      <p:ext uri="{BB962C8B-B14F-4D97-AF65-F5344CB8AC3E}">
        <p14:creationId xmlns:p14="http://schemas.microsoft.com/office/powerpoint/2010/main" val="21164899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additive="base">
                                        <p:cTn id="21" dur="500" fill="hold"/>
                                        <p:tgtEl>
                                          <p:spTgt spid="12290"/>
                                        </p:tgtEl>
                                        <p:attrNameLst>
                                          <p:attrName>ppt_x</p:attrName>
                                        </p:attrNameLst>
                                      </p:cBhvr>
                                      <p:tavLst>
                                        <p:tav tm="0">
                                          <p:val>
                                            <p:strVal val="1+#ppt_w/2"/>
                                          </p:val>
                                        </p:tav>
                                        <p:tav tm="100000">
                                          <p:val>
                                            <p:strVal val="#ppt_x"/>
                                          </p:val>
                                        </p:tav>
                                      </p:tavLst>
                                    </p:anim>
                                    <p:anim calcmode="lin" valueType="num">
                                      <p:cBhvr additive="base">
                                        <p:cTn id="22"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89040"/>
            <a:ext cx="4931618" cy="28284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67544" y="188640"/>
            <a:ext cx="8229600" cy="4896544"/>
          </a:xfrm>
          <a:solidFill>
            <a:schemeClr val="bg1">
              <a:alpha val="47000"/>
            </a:schemeClr>
          </a:solidFill>
          <a:effectLst>
            <a:softEdge rad="266700"/>
          </a:effectLst>
        </p:spPr>
        <p:txBody>
          <a:bodyPr anchor="ctr">
            <a:normAutofit lnSpcReduction="10000"/>
          </a:bodyPr>
          <a:lstStyle/>
          <a:p>
            <a:pPr marL="0" indent="0">
              <a:buNone/>
            </a:pPr>
            <a:r>
              <a:rPr lang="ru-RU" sz="2400" spc="600" dirty="0" smtClean="0">
                <a:effectLst>
                  <a:outerShdw blurRad="38100" dist="38100" dir="2700000" algn="tl">
                    <a:srgbClr val="000000">
                      <a:alpha val="43137"/>
                    </a:srgbClr>
                  </a:outerShdw>
                </a:effectLst>
                <a:latin typeface="Bookman Old Style" panose="02050604050505020204" pitchFamily="18" charset="0"/>
              </a:rPr>
              <a:t>Зарегистрированная</a:t>
            </a:r>
            <a:r>
              <a:rPr lang="ru-RU" sz="2400" dirty="0" smtClean="0">
                <a:latin typeface="Bookman Old Style" panose="02050604050505020204" pitchFamily="18" charset="0"/>
              </a:rPr>
              <a:t> — незанятое население, занимающееся поиском работы и официально взятое на учёт.</a:t>
            </a:r>
          </a:p>
          <a:p>
            <a:pPr marL="0" indent="0">
              <a:buNone/>
            </a:pPr>
            <a:r>
              <a:rPr lang="ru-RU" sz="2400" spc="600" dirty="0" smtClean="0">
                <a:effectLst>
                  <a:outerShdw blurRad="38100" dist="38100" dir="2700000" algn="tl">
                    <a:srgbClr val="000000">
                      <a:alpha val="43137"/>
                    </a:srgbClr>
                  </a:outerShdw>
                </a:effectLst>
                <a:latin typeface="Bookman Old Style" panose="02050604050505020204" pitchFamily="18" charset="0"/>
              </a:rPr>
              <a:t>Скрытая:</a:t>
            </a:r>
          </a:p>
          <a:p>
            <a:pPr lvl="3">
              <a:buFont typeface="Wingdings" panose="05000000000000000000" pitchFamily="2" charset="2"/>
              <a:buChar char="v"/>
            </a:pPr>
            <a:r>
              <a:rPr lang="ru-RU" sz="2400" dirty="0" smtClean="0">
                <a:latin typeface="Bookman Old Style" panose="02050604050505020204" pitchFamily="18" charset="0"/>
              </a:rPr>
              <a:t>формально занятые, но фактически безработные лица; в результате спада производства рабочая сила используется не полностью, но и не увольняется.</a:t>
            </a:r>
          </a:p>
          <a:p>
            <a:pPr lvl="3">
              <a:buFont typeface="Wingdings" panose="05000000000000000000" pitchFamily="2" charset="2"/>
              <a:buChar char="v"/>
            </a:pPr>
            <a:r>
              <a:rPr lang="ru-RU" sz="2400" dirty="0" smtClean="0">
                <a:latin typeface="Bookman Old Style" panose="02050604050505020204" pitchFamily="18" charset="0"/>
              </a:rPr>
              <a:t>наличие лиц, желающих работать, но не зарегистрированных в качестве безработных. Отчасти скрытая безработица представлена людьми, переставшими искать работу.</a:t>
            </a:r>
            <a:endParaRPr lang="ru-RU" sz="2400" dirty="0">
              <a:latin typeface="Bookman Old Style" panose="02050604050505020204" pitchFamily="18" charset="0"/>
            </a:endParaRPr>
          </a:p>
        </p:txBody>
      </p:sp>
    </p:spTree>
    <p:extLst>
      <p:ext uri="{BB962C8B-B14F-4D97-AF65-F5344CB8AC3E}">
        <p14:creationId xmlns:p14="http://schemas.microsoft.com/office/powerpoint/2010/main" val="1030161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8" presetClass="entr" presetSubtype="32"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diamond(out)">
                                      <p:cBhvr>
                                        <p:cTn id="13"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2562">
            <a:off x="4427984" y="3780482"/>
            <a:ext cx="4345829" cy="3077518"/>
          </a:xfrm>
          <a:prstGeom prst="rect">
            <a:avLst/>
          </a:prstGeom>
        </p:spPr>
      </p:pic>
      <p:sp>
        <p:nvSpPr>
          <p:cNvPr id="3" name="Объект 2"/>
          <p:cNvSpPr>
            <a:spLocks noGrp="1"/>
          </p:cNvSpPr>
          <p:nvPr>
            <p:ph idx="1"/>
          </p:nvPr>
        </p:nvSpPr>
        <p:spPr>
          <a:xfrm>
            <a:off x="251520" y="260648"/>
            <a:ext cx="8656997" cy="4392488"/>
          </a:xfrm>
          <a:solidFill>
            <a:srgbClr val="0070C0">
              <a:alpha val="44000"/>
            </a:srgbClr>
          </a:solidFill>
        </p:spPr>
        <p:txBody>
          <a:bodyPr anchor="ctr">
            <a:normAutofit fontScale="62500" lnSpcReduction="20000"/>
          </a:bodyPr>
          <a:lstStyle/>
          <a:p>
            <a:pPr marL="0" indent="0" algn="ctr">
              <a:buNone/>
            </a:pPr>
            <a:r>
              <a:rPr lang="ru-RU" sz="5100" spc="300" dirty="0" smtClean="0">
                <a:effectLst>
                  <a:outerShdw blurRad="38100" dist="38100" dir="2700000" algn="tl">
                    <a:srgbClr val="000000">
                      <a:alpha val="43137"/>
                    </a:srgbClr>
                  </a:outerShdw>
                </a:effectLst>
                <a:latin typeface="Bookman Old Style" panose="02050604050505020204" pitchFamily="18" charset="0"/>
              </a:rPr>
              <a:t>ИЗДЕРЖКИ БЕЗРАБОТИЦЫ:</a:t>
            </a:r>
          </a:p>
          <a:p>
            <a:pPr>
              <a:buFont typeface="Wingdings" panose="05000000000000000000" pitchFamily="2" charset="2"/>
              <a:buChar char="q"/>
            </a:pPr>
            <a:r>
              <a:rPr lang="ru-RU" i="1" dirty="0" smtClean="0">
                <a:solidFill>
                  <a:schemeClr val="bg1"/>
                </a:solidFill>
                <a:latin typeface="Bookman Old Style" panose="02050604050505020204" pitchFamily="18" charset="0"/>
              </a:rPr>
              <a:t>недополученный выпуск продукции — отклонение фактического ВВП от потенциального в результате неполного использования совокупной рабочей силы (чем выше уровень безработицы, тем больше отставание ВВП);</a:t>
            </a:r>
          </a:p>
          <a:p>
            <a:pPr>
              <a:buFont typeface="Wingdings" panose="05000000000000000000" pitchFamily="2" charset="2"/>
              <a:buChar char="q"/>
            </a:pPr>
            <a:r>
              <a:rPr lang="ru-RU" i="1" dirty="0" smtClean="0">
                <a:solidFill>
                  <a:schemeClr val="bg1"/>
                </a:solidFill>
                <a:latin typeface="Bookman Old Style" panose="02050604050505020204" pitchFamily="18" charset="0"/>
              </a:rPr>
              <a:t>сокращение доходной части бюджета в результате уменьшения налоговых поступлений и снижения выручки от реализации благ;</a:t>
            </a:r>
          </a:p>
          <a:p>
            <a:pPr>
              <a:buFont typeface="Wingdings" panose="05000000000000000000" pitchFamily="2" charset="2"/>
              <a:buChar char="q"/>
            </a:pPr>
            <a:r>
              <a:rPr lang="ru-RU" i="1" dirty="0" smtClean="0">
                <a:solidFill>
                  <a:schemeClr val="bg1"/>
                </a:solidFill>
                <a:latin typeface="Bookman Old Style" panose="02050604050505020204" pitchFamily="18" charset="0"/>
              </a:rPr>
              <a:t>прямые потери в личных располагаемых доходах и снижение уровня жизни лиц, ставших безработными, и членов их семей;</a:t>
            </a:r>
          </a:p>
          <a:p>
            <a:pPr>
              <a:buFont typeface="Wingdings" panose="05000000000000000000" pitchFamily="2" charset="2"/>
              <a:buChar char="q"/>
            </a:pPr>
            <a:r>
              <a:rPr lang="ru-RU" i="1" dirty="0" smtClean="0">
                <a:solidFill>
                  <a:schemeClr val="bg1"/>
                </a:solidFill>
                <a:latin typeface="Bookman Old Style" panose="02050604050505020204" pitchFamily="18" charset="0"/>
              </a:rPr>
              <a:t>рост затрат общества на защиту работников от потерь, вызванных безработицей: выплату пособий, реализацию программ по стимулированию роста занятости, профессиональную переподготовку и трудоустройство безработных и т. д.</a:t>
            </a:r>
            <a:endParaRPr lang="ru-RU" i="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6812739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3314" y="548680"/>
            <a:ext cx="8665451" cy="3096345"/>
          </a:xfrm>
          <a:solidFill>
            <a:schemeClr val="bg1">
              <a:alpha val="48000"/>
            </a:schemeClr>
          </a:solidFill>
          <a:effectLst>
            <a:softEdge rad="254000"/>
          </a:effectLst>
        </p:spPr>
        <p:txBody>
          <a:bodyPr anchor="ctr">
            <a:normAutofit/>
          </a:bodyPr>
          <a:lstStyle/>
          <a:p>
            <a:pPr marL="0" indent="0">
              <a:buNone/>
            </a:pPr>
            <a:r>
              <a:rPr lang="ru-RU" sz="2800" i="1" u="sng" spc="600" dirty="0" smtClean="0">
                <a:effectLst>
                  <a:outerShdw blurRad="38100" dist="38100" dir="2700000" algn="tl">
                    <a:srgbClr val="000000">
                      <a:alpha val="43137"/>
                    </a:srgbClr>
                  </a:outerShdw>
                </a:effectLst>
                <a:latin typeface="Bookman Old Style" panose="02050604050505020204" pitchFamily="18" charset="0"/>
              </a:rPr>
              <a:t>Безработица</a:t>
            </a:r>
            <a:r>
              <a:rPr lang="ru-RU" sz="2800" dirty="0" smtClean="0">
                <a:latin typeface="Bookman Old Style" panose="02050604050505020204" pitchFamily="18" charset="0"/>
              </a:rPr>
              <a:t> — наличие в стране людей, составляющих часть экономически активного населения, которые способны и желают трудиться по найму, но не могут найти работу.</a:t>
            </a:r>
            <a:endParaRPr lang="ru-RU" sz="2800" dirty="0">
              <a:latin typeface="Bookman Old Style" panose="0205060405050502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573016"/>
            <a:ext cx="3840915" cy="28679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73016"/>
            <a:ext cx="3888432" cy="28679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186011"/>
            <a:ext cx="3604917" cy="27262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7501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31" presetClass="entr" presetSubtype="0"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 calcmode="lin" valueType="num">
                                      <p:cBhvr>
                                        <p:cTn id="41" dur="1000" fill="hold"/>
                                        <p:tgtEl>
                                          <p:spTgt spid="1027"/>
                                        </p:tgtEl>
                                        <p:attrNameLst>
                                          <p:attrName>ppt_w</p:attrName>
                                        </p:attrNameLst>
                                      </p:cBhvr>
                                      <p:tavLst>
                                        <p:tav tm="0">
                                          <p:val>
                                            <p:fltVal val="0"/>
                                          </p:val>
                                        </p:tav>
                                        <p:tav tm="100000">
                                          <p:val>
                                            <p:strVal val="#ppt_w"/>
                                          </p:val>
                                        </p:tav>
                                      </p:tavLst>
                                    </p:anim>
                                    <p:anim calcmode="lin" valueType="num">
                                      <p:cBhvr>
                                        <p:cTn id="42" dur="1000" fill="hold"/>
                                        <p:tgtEl>
                                          <p:spTgt spid="1027"/>
                                        </p:tgtEl>
                                        <p:attrNameLst>
                                          <p:attrName>ppt_h</p:attrName>
                                        </p:attrNameLst>
                                      </p:cBhvr>
                                      <p:tavLst>
                                        <p:tav tm="0">
                                          <p:val>
                                            <p:fltVal val="0"/>
                                          </p:val>
                                        </p:tav>
                                        <p:tav tm="100000">
                                          <p:val>
                                            <p:strVal val="#ppt_h"/>
                                          </p:val>
                                        </p:tav>
                                      </p:tavLst>
                                    </p:anim>
                                    <p:anim calcmode="lin" valueType="num">
                                      <p:cBhvr>
                                        <p:cTn id="43" dur="1000" fill="hold"/>
                                        <p:tgtEl>
                                          <p:spTgt spid="1027"/>
                                        </p:tgtEl>
                                        <p:attrNameLst>
                                          <p:attrName>style.rotation</p:attrName>
                                        </p:attrNameLst>
                                      </p:cBhvr>
                                      <p:tavLst>
                                        <p:tav tm="0">
                                          <p:val>
                                            <p:fltVal val="90"/>
                                          </p:val>
                                        </p:tav>
                                        <p:tav tm="100000">
                                          <p:val>
                                            <p:fltVal val="0"/>
                                          </p:val>
                                        </p:tav>
                                      </p:tavLst>
                                    </p:anim>
                                    <p:animEffect transition="in" filter="fade">
                                      <p:cBhvr>
                                        <p:cTn id="44" dur="1000"/>
                                        <p:tgtEl>
                                          <p:spTgt spid="1027"/>
                                        </p:tgtEl>
                                      </p:cBhvr>
                                    </p:animEffect>
                                  </p:childTnLst>
                                </p:cTn>
                              </p:par>
                              <p:par>
                                <p:cTn id="45" presetID="31"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1000" fill="hold"/>
                                        <p:tgtEl>
                                          <p:spTgt spid="1026"/>
                                        </p:tgtEl>
                                        <p:attrNameLst>
                                          <p:attrName>ppt_w</p:attrName>
                                        </p:attrNameLst>
                                      </p:cBhvr>
                                      <p:tavLst>
                                        <p:tav tm="0">
                                          <p:val>
                                            <p:fltVal val="0"/>
                                          </p:val>
                                        </p:tav>
                                        <p:tav tm="100000">
                                          <p:val>
                                            <p:strVal val="#ppt_w"/>
                                          </p:val>
                                        </p:tav>
                                      </p:tavLst>
                                    </p:anim>
                                    <p:anim calcmode="lin" valueType="num">
                                      <p:cBhvr>
                                        <p:cTn id="48" dur="1000" fill="hold"/>
                                        <p:tgtEl>
                                          <p:spTgt spid="1026"/>
                                        </p:tgtEl>
                                        <p:attrNameLst>
                                          <p:attrName>ppt_h</p:attrName>
                                        </p:attrNameLst>
                                      </p:cBhvr>
                                      <p:tavLst>
                                        <p:tav tm="0">
                                          <p:val>
                                            <p:fltVal val="0"/>
                                          </p:val>
                                        </p:tav>
                                        <p:tav tm="100000">
                                          <p:val>
                                            <p:strVal val="#ppt_h"/>
                                          </p:val>
                                        </p:tav>
                                      </p:tavLst>
                                    </p:anim>
                                    <p:anim calcmode="lin" valueType="num">
                                      <p:cBhvr>
                                        <p:cTn id="49" dur="1000" fill="hold"/>
                                        <p:tgtEl>
                                          <p:spTgt spid="1026"/>
                                        </p:tgtEl>
                                        <p:attrNameLst>
                                          <p:attrName>style.rotation</p:attrName>
                                        </p:attrNameLst>
                                      </p:cBhvr>
                                      <p:tavLst>
                                        <p:tav tm="0">
                                          <p:val>
                                            <p:fltVal val="90"/>
                                          </p:val>
                                        </p:tav>
                                        <p:tav tm="100000">
                                          <p:val>
                                            <p:fltVal val="0"/>
                                          </p:val>
                                        </p:tav>
                                      </p:tavLst>
                                    </p:anim>
                                    <p:animEffect transition="in" filter="fade">
                                      <p:cBhvr>
                                        <p:cTn id="50" dur="1000"/>
                                        <p:tgtEl>
                                          <p:spTgt spid="1026"/>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028"/>
                                        </p:tgtEl>
                                        <p:attrNameLst>
                                          <p:attrName>style.visibility</p:attrName>
                                        </p:attrNameLst>
                                      </p:cBhvr>
                                      <p:to>
                                        <p:strVal val="visible"/>
                                      </p:to>
                                    </p:set>
                                    <p:anim calcmode="lin" valueType="num">
                                      <p:cBhvr>
                                        <p:cTn id="54" dur="500" fill="hold"/>
                                        <p:tgtEl>
                                          <p:spTgt spid="1028"/>
                                        </p:tgtEl>
                                        <p:attrNameLst>
                                          <p:attrName>ppt_w</p:attrName>
                                        </p:attrNameLst>
                                      </p:cBhvr>
                                      <p:tavLst>
                                        <p:tav tm="0">
                                          <p:val>
                                            <p:fltVal val="0"/>
                                          </p:val>
                                        </p:tav>
                                        <p:tav tm="100000">
                                          <p:val>
                                            <p:strVal val="#ppt_w"/>
                                          </p:val>
                                        </p:tav>
                                      </p:tavLst>
                                    </p:anim>
                                    <p:anim calcmode="lin" valueType="num">
                                      <p:cBhvr>
                                        <p:cTn id="55" dur="500" fill="hold"/>
                                        <p:tgtEl>
                                          <p:spTgt spid="1028"/>
                                        </p:tgtEl>
                                        <p:attrNameLst>
                                          <p:attrName>ppt_h</p:attrName>
                                        </p:attrNameLst>
                                      </p:cBhvr>
                                      <p:tavLst>
                                        <p:tav tm="0">
                                          <p:val>
                                            <p:fltVal val="0"/>
                                          </p:val>
                                        </p:tav>
                                        <p:tav tm="100000">
                                          <p:val>
                                            <p:strVal val="#ppt_h"/>
                                          </p:val>
                                        </p:tav>
                                      </p:tavLst>
                                    </p:anim>
                                    <p:animEffect transition="in" filter="fade">
                                      <p:cBhvr>
                                        <p:cTn id="5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4785395"/>
          </a:xfrm>
          <a:solidFill>
            <a:schemeClr val="accent1">
              <a:lumMod val="60000"/>
              <a:lumOff val="40000"/>
              <a:alpha val="58000"/>
            </a:schemeClr>
          </a:solidFill>
        </p:spPr>
        <p:txBody>
          <a:bodyPr anchor="ctr">
            <a:normAutofit fontScale="92500" lnSpcReduction="10000"/>
          </a:bodyPr>
          <a:lstStyle/>
          <a:p>
            <a:pPr marL="0" indent="0" algn="ctr">
              <a:buNone/>
            </a:pPr>
            <a:r>
              <a:rPr lang="ru-RU" dirty="0" smtClean="0">
                <a:solidFill>
                  <a:schemeClr val="bg1"/>
                </a:solidFill>
                <a:latin typeface="Bookman Old Style" panose="02050604050505020204" pitchFamily="18" charset="0"/>
              </a:rPr>
              <a:t>Уровень безработицы — количественный показатель, позволяющий сравнить безработицу для разной численности населения (для разных стран или для разных периодов одной и той же страны). Уровень безработицы рассчитывается как отношение числа безработных к общей численности экономически активного населения или к численности интересующей группы населения. </a:t>
            </a:r>
            <a:endParaRPr lang="ru-RU"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66286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2000"/>
                                        <p:tgtEl>
                                          <p:spTgt spid="3">
                                            <p:bg/>
                                          </p:spTgt>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4" y="404664"/>
            <a:ext cx="9144000" cy="6309320"/>
          </a:xfrm>
        </p:spPr>
      </p:pic>
      <p:sp>
        <p:nvSpPr>
          <p:cNvPr id="2" name="Заголовок 1"/>
          <p:cNvSpPr>
            <a:spLocks noGrp="1"/>
          </p:cNvSpPr>
          <p:nvPr>
            <p:ph type="title"/>
          </p:nvPr>
        </p:nvSpPr>
        <p:spPr>
          <a:xfrm>
            <a:off x="467544" y="5589240"/>
            <a:ext cx="8229600" cy="936104"/>
          </a:xfrm>
        </p:spPr>
        <p:txBody>
          <a:bodyPr>
            <a:normAutofit/>
          </a:bodyPr>
          <a:lstStyle/>
          <a:p>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anose="02050604050505020204" pitchFamily="18" charset="0"/>
              </a:rPr>
              <a:t>Уровень безработицы в мире</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anose="02050604050505020204" pitchFamily="18" charset="0"/>
            </a:endParaRPr>
          </a:p>
        </p:txBody>
      </p:sp>
    </p:spTree>
    <p:extLst>
      <p:ext uri="{BB962C8B-B14F-4D97-AF65-F5344CB8AC3E}">
        <p14:creationId xmlns:p14="http://schemas.microsoft.com/office/powerpoint/2010/main" val="10293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afterEffect">
                                  <p:stCondLst>
                                    <p:cond delay="0"/>
                                  </p:stCondLst>
                                  <p:childTnLst>
                                    <p:animMotion origin="layout" path="M 0 0 L 0.125 0 C 0.181 0 0.25 0.069 0.25 0.125 L 0.25 0.25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66220"/>
            <a:ext cx="3528392" cy="2975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2656"/>
            <a:ext cx="3433564"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67544" y="764704"/>
            <a:ext cx="8229600" cy="5184576"/>
          </a:xfrm>
          <a:solidFill>
            <a:srgbClr val="0070C0">
              <a:alpha val="57000"/>
            </a:srgbClr>
          </a:solidFill>
          <a:effectLst>
            <a:softEdge rad="444500"/>
          </a:effectLst>
        </p:spPr>
        <p:txBody>
          <a:bodyPr anchor="ctr">
            <a:noAutofit/>
          </a:bodyPr>
          <a:lstStyle/>
          <a:p>
            <a:pPr marL="0" indent="0" algn="ctr">
              <a:buNone/>
            </a:pPr>
            <a:r>
              <a:rPr lang="ru-RU" sz="2400" dirty="0" smtClean="0">
                <a:latin typeface="Bookman Old Style" panose="02050604050505020204" pitchFamily="18" charset="0"/>
              </a:rPr>
              <a:t>Безработица представляет собой одну из важнейших форм проявления макроэкономической нестабильности, поскольку имеет не только сугубо экономический, но и социальный оттенок. Проблема безработицы в той или иной степени затрагивала и продолжает затрагивать практически все развитые страны, а вопросы возможного регулирования безработицы остаются важнейшими вопросами макроэкономической политики государства.</a:t>
            </a:r>
            <a:endParaRPr lang="ru-RU" sz="2400" dirty="0">
              <a:latin typeface="Bookman Old Style" panose="02050604050505020204" pitchFamily="18" charset="0"/>
            </a:endParaRPr>
          </a:p>
        </p:txBody>
      </p:sp>
    </p:spTree>
    <p:extLst>
      <p:ext uri="{BB962C8B-B14F-4D97-AF65-F5344CB8AC3E}">
        <p14:creationId xmlns:p14="http://schemas.microsoft.com/office/powerpoint/2010/main" val="157999131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5998336" cy="3744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57200" y="548680"/>
            <a:ext cx="8229600" cy="5904656"/>
          </a:xfrm>
          <a:solidFill>
            <a:schemeClr val="accent5">
              <a:lumMod val="60000"/>
              <a:lumOff val="40000"/>
              <a:alpha val="45000"/>
            </a:schemeClr>
          </a:solidFill>
          <a:effectLst>
            <a:softEdge rad="266700"/>
          </a:effectLst>
        </p:spPr>
        <p:txBody>
          <a:bodyPr>
            <a:normAutofit/>
          </a:bodyPr>
          <a:lstStyle/>
          <a:p>
            <a:pPr marL="0" indent="0">
              <a:buNone/>
            </a:pPr>
            <a:r>
              <a:rPr lang="ru-RU" sz="4500" dirty="0" smtClean="0">
                <a:effectLst>
                  <a:outerShdw blurRad="38100" dist="38100" dir="2700000" algn="tl">
                    <a:srgbClr val="000000">
                      <a:alpha val="43137"/>
                    </a:srgbClr>
                  </a:outerShdw>
                </a:effectLst>
                <a:latin typeface="Bookman Old Style" panose="02050604050505020204" pitchFamily="18" charset="0"/>
              </a:rPr>
              <a:t>ОСНОВНЫЕ ПРИЧИНЫ БЕЗРАБОТИЦЫ:</a:t>
            </a:r>
            <a:endParaRPr lang="ru-RU" dirty="0" smtClean="0">
              <a:effectLst>
                <a:outerShdw blurRad="38100" dist="38100" dir="2700000" algn="tl">
                  <a:srgbClr val="000000">
                    <a:alpha val="43137"/>
                  </a:srgbClr>
                </a:outerShdw>
              </a:effectLst>
              <a:latin typeface="Bookman Old Style" panose="02050604050505020204" pitchFamily="18" charset="0"/>
            </a:endParaRPr>
          </a:p>
          <a:p>
            <a:pPr>
              <a:buBlip>
                <a:blip r:embed="rId3"/>
              </a:buBlip>
            </a:pPr>
            <a:r>
              <a:rPr lang="ru-RU" sz="2600" i="1" dirty="0" smtClean="0">
                <a:latin typeface="Bookman Old Style" panose="02050604050505020204" pitchFamily="18" charset="0"/>
              </a:rPr>
              <a:t>избыток населения</a:t>
            </a:r>
          </a:p>
          <a:p>
            <a:pPr>
              <a:buBlip>
                <a:blip r:embed="rId3"/>
              </a:buBlip>
            </a:pPr>
            <a:r>
              <a:rPr lang="ru-RU" sz="2600" i="1" dirty="0" smtClean="0">
                <a:latin typeface="Bookman Old Style" panose="02050604050505020204" pitchFamily="18" charset="0"/>
              </a:rPr>
              <a:t>установление ставок заработной платы выше равновесного уровня под давлением действий профсоюзов и социально-экономической активности населения</a:t>
            </a:r>
          </a:p>
          <a:p>
            <a:pPr>
              <a:buBlip>
                <a:blip r:embed="rId3"/>
              </a:buBlip>
            </a:pPr>
            <a:r>
              <a:rPr lang="ru-RU" sz="2600" i="1" dirty="0" smtClean="0">
                <a:latin typeface="Bookman Old Style" panose="02050604050505020204" pitchFamily="18" charset="0"/>
              </a:rPr>
              <a:t>вытеснение труда капиталом в эпоху научно-технической революции</a:t>
            </a:r>
          </a:p>
          <a:p>
            <a:pPr>
              <a:buBlip>
                <a:blip r:embed="rId3"/>
              </a:buBlip>
            </a:pPr>
            <a:r>
              <a:rPr lang="ru-RU" sz="2600" i="1" dirty="0" smtClean="0">
                <a:latin typeface="Bookman Old Style" panose="02050604050505020204" pitchFamily="18" charset="0"/>
              </a:rPr>
              <a:t>наличие монопсонии на рынке труда</a:t>
            </a:r>
          </a:p>
          <a:p>
            <a:pPr>
              <a:buBlip>
                <a:blip r:embed="rId3"/>
              </a:buBlip>
            </a:pPr>
            <a:r>
              <a:rPr lang="ru-RU" sz="2600" i="1" dirty="0" smtClean="0">
                <a:latin typeface="Bookman Old Style" panose="02050604050505020204" pitchFamily="18" charset="0"/>
              </a:rPr>
              <a:t>низкий платежеспособный спрос</a:t>
            </a:r>
            <a:endParaRPr lang="ru-RU" sz="2600" i="1" dirty="0">
              <a:latin typeface="Bookman Old Style" panose="02050604050505020204" pitchFamily="18" charset="0"/>
            </a:endParaRPr>
          </a:p>
        </p:txBody>
      </p:sp>
    </p:spTree>
    <p:extLst>
      <p:ext uri="{BB962C8B-B14F-4D97-AF65-F5344CB8AC3E}">
        <p14:creationId xmlns:p14="http://schemas.microsoft.com/office/powerpoint/2010/main" val="2875492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par>
                          <p:cTn id="32" fill="hold">
                            <p:stCondLst>
                              <p:cond delay="3500"/>
                            </p:stCondLst>
                            <p:childTnLst>
                              <p:par>
                                <p:cTn id="33" presetID="31" presetClass="entr" presetSubtype="0" fill="hold" nodeType="after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p:cTn id="35" dur="1000" fill="hold"/>
                                        <p:tgtEl>
                                          <p:spTgt spid="5122"/>
                                        </p:tgtEl>
                                        <p:attrNameLst>
                                          <p:attrName>ppt_w</p:attrName>
                                        </p:attrNameLst>
                                      </p:cBhvr>
                                      <p:tavLst>
                                        <p:tav tm="0">
                                          <p:val>
                                            <p:fltVal val="0"/>
                                          </p:val>
                                        </p:tav>
                                        <p:tav tm="100000">
                                          <p:val>
                                            <p:strVal val="#ppt_w"/>
                                          </p:val>
                                        </p:tav>
                                      </p:tavLst>
                                    </p:anim>
                                    <p:anim calcmode="lin" valueType="num">
                                      <p:cBhvr>
                                        <p:cTn id="36" dur="1000" fill="hold"/>
                                        <p:tgtEl>
                                          <p:spTgt spid="5122"/>
                                        </p:tgtEl>
                                        <p:attrNameLst>
                                          <p:attrName>ppt_h</p:attrName>
                                        </p:attrNameLst>
                                      </p:cBhvr>
                                      <p:tavLst>
                                        <p:tav tm="0">
                                          <p:val>
                                            <p:fltVal val="0"/>
                                          </p:val>
                                        </p:tav>
                                        <p:tav tm="100000">
                                          <p:val>
                                            <p:strVal val="#ppt_h"/>
                                          </p:val>
                                        </p:tav>
                                      </p:tavLst>
                                    </p:anim>
                                    <p:anim calcmode="lin" valueType="num">
                                      <p:cBhvr>
                                        <p:cTn id="37" dur="1000" fill="hold"/>
                                        <p:tgtEl>
                                          <p:spTgt spid="5122"/>
                                        </p:tgtEl>
                                        <p:attrNameLst>
                                          <p:attrName>style.rotation</p:attrName>
                                        </p:attrNameLst>
                                      </p:cBhvr>
                                      <p:tavLst>
                                        <p:tav tm="0">
                                          <p:val>
                                            <p:fltVal val="90"/>
                                          </p:val>
                                        </p:tav>
                                        <p:tav tm="100000">
                                          <p:val>
                                            <p:fltVal val="0"/>
                                          </p:val>
                                        </p:tav>
                                      </p:tavLst>
                                    </p:anim>
                                    <p:animEffect transition="in" filter="fade">
                                      <p:cBhvr>
                                        <p:cTn id="3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5616624" cy="39604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57200" y="1268760"/>
            <a:ext cx="8229600" cy="5112568"/>
          </a:xfrm>
          <a:solidFill>
            <a:srgbClr val="0070C0">
              <a:alpha val="54000"/>
            </a:srgbClr>
          </a:solidFill>
          <a:effectLst>
            <a:softEdge rad="266700"/>
          </a:effectLst>
        </p:spPr>
        <p:txBody>
          <a:bodyPr anchor="ctr">
            <a:normAutofit/>
          </a:bodyPr>
          <a:lstStyle/>
          <a:p>
            <a:pPr marL="0" indent="0">
              <a:buNone/>
            </a:pPr>
            <a:r>
              <a:rPr lang="ru-RU" sz="3500" dirty="0" smtClean="0">
                <a:effectLst>
                  <a:outerShdw blurRad="38100" dist="38100" dir="2700000" algn="tl">
                    <a:srgbClr val="000000">
                      <a:alpha val="43137"/>
                    </a:srgbClr>
                  </a:outerShdw>
                </a:effectLst>
                <a:latin typeface="Bookman Old Style" panose="02050604050505020204" pitchFamily="18" charset="0"/>
              </a:rPr>
              <a:t>ПОСЛЕДСТВИЯ БЕЗРАБОТИЦЫ:</a:t>
            </a:r>
          </a:p>
          <a:p>
            <a:pPr>
              <a:buBlip>
                <a:blip r:embed="rId3"/>
              </a:buBlip>
            </a:pPr>
            <a:r>
              <a:rPr lang="ru-RU" sz="2600" i="1" dirty="0" smtClean="0">
                <a:latin typeface="Bookman Old Style" panose="02050604050505020204" pitchFamily="18" charset="0"/>
              </a:rPr>
              <a:t>Снижение доходов</a:t>
            </a:r>
          </a:p>
          <a:p>
            <a:pPr>
              <a:buBlip>
                <a:blip r:embed="rId3"/>
              </a:buBlip>
            </a:pPr>
            <a:r>
              <a:rPr lang="ru-RU" sz="2600" i="1" dirty="0" smtClean="0">
                <a:latin typeface="Bookman Old Style" panose="02050604050505020204" pitchFamily="18" charset="0"/>
              </a:rPr>
              <a:t>Потеря квалификации</a:t>
            </a:r>
          </a:p>
          <a:p>
            <a:pPr>
              <a:buBlip>
                <a:blip r:embed="rId3"/>
              </a:buBlip>
            </a:pPr>
            <a:r>
              <a:rPr lang="ru-RU" sz="2600" i="1" dirty="0" smtClean="0">
                <a:latin typeface="Bookman Old Style" panose="02050604050505020204" pitchFamily="18" charset="0"/>
              </a:rPr>
              <a:t>Экономические последствия (потеря ВВП)</a:t>
            </a:r>
          </a:p>
          <a:p>
            <a:pPr>
              <a:buBlip>
                <a:blip r:embed="rId3"/>
              </a:buBlip>
            </a:pPr>
            <a:r>
              <a:rPr lang="ru-RU" sz="2600" i="1" dirty="0" smtClean="0">
                <a:latin typeface="Bookman Old Style" panose="02050604050505020204" pitchFamily="18" charset="0"/>
              </a:rPr>
              <a:t>Ухудшение криминогенной ситуации</a:t>
            </a:r>
          </a:p>
          <a:p>
            <a:pPr>
              <a:buBlip>
                <a:blip r:embed="rId3"/>
              </a:buBlip>
            </a:pPr>
            <a:r>
              <a:rPr lang="ru-RU" sz="2600" i="1" dirty="0" smtClean="0">
                <a:latin typeface="Bookman Old Style" panose="02050604050505020204" pitchFamily="18" charset="0"/>
              </a:rPr>
              <a:t>Ухудшение динамики роста интереса населения к труду</a:t>
            </a:r>
          </a:p>
          <a:p>
            <a:pPr>
              <a:buBlip>
                <a:blip r:embed="rId3"/>
              </a:buBlip>
            </a:pPr>
            <a:r>
              <a:rPr lang="ru-RU" sz="2600" i="1" dirty="0" smtClean="0">
                <a:latin typeface="Bookman Old Style" panose="02050604050505020204" pitchFamily="18" charset="0"/>
              </a:rPr>
              <a:t>Снижение уровня обеспеченности домохозяйств</a:t>
            </a:r>
            <a:endParaRPr lang="ru-RU" sz="2600" i="1" dirty="0">
              <a:latin typeface="Bookman Old Style" panose="02050604050505020204" pitchFamily="18" charset="0"/>
            </a:endParaRPr>
          </a:p>
        </p:txBody>
      </p:sp>
    </p:spTree>
    <p:extLst>
      <p:ext uri="{BB962C8B-B14F-4D97-AF65-F5344CB8AC3E}">
        <p14:creationId xmlns:p14="http://schemas.microsoft.com/office/powerpoint/2010/main" val="239100154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147"/>
                                        </p:tgtEl>
                                        <p:attrNameLst>
                                          <p:attrName>style.visibility</p:attrName>
                                        </p:attrNameLst>
                                      </p:cBhvr>
                                      <p:to>
                                        <p:strVal val="visible"/>
                                      </p:to>
                                    </p:set>
                                    <p:anim calcmode="lin" valueType="num">
                                      <p:cBhvr>
                                        <p:cTn id="47" dur="500" fill="hold"/>
                                        <p:tgtEl>
                                          <p:spTgt spid="6147"/>
                                        </p:tgtEl>
                                        <p:attrNameLst>
                                          <p:attrName>ppt_w</p:attrName>
                                        </p:attrNameLst>
                                      </p:cBhvr>
                                      <p:tavLst>
                                        <p:tav tm="0">
                                          <p:val>
                                            <p:fltVal val="0"/>
                                          </p:val>
                                        </p:tav>
                                        <p:tav tm="100000">
                                          <p:val>
                                            <p:strVal val="#ppt_w"/>
                                          </p:val>
                                        </p:tav>
                                      </p:tavLst>
                                    </p:anim>
                                    <p:anim calcmode="lin" valueType="num">
                                      <p:cBhvr>
                                        <p:cTn id="48" dur="500" fill="hold"/>
                                        <p:tgtEl>
                                          <p:spTgt spid="6147"/>
                                        </p:tgtEl>
                                        <p:attrNameLst>
                                          <p:attrName>ppt_h</p:attrName>
                                        </p:attrNameLst>
                                      </p:cBhvr>
                                      <p:tavLst>
                                        <p:tav tm="0">
                                          <p:val>
                                            <p:fltVal val="0"/>
                                          </p:val>
                                        </p:tav>
                                        <p:tav tm="100000">
                                          <p:val>
                                            <p:strVal val="#ppt_h"/>
                                          </p:val>
                                        </p:tav>
                                      </p:tavLst>
                                    </p:anim>
                                    <p:animEffect transition="in" filter="fade">
                                      <p:cBhvr>
                                        <p:cTn id="4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444280" cy="5976664"/>
          </a:xfrm>
          <a:gradFill>
            <a:gsLst>
              <a:gs pos="0">
                <a:schemeClr val="accent1">
                  <a:tint val="66000"/>
                  <a:satMod val="160000"/>
                  <a:lumMod val="77000"/>
                  <a:alpha val="51000"/>
                </a:schemeClr>
              </a:gs>
              <a:gs pos="50000">
                <a:schemeClr val="accent1">
                  <a:tint val="44500"/>
                  <a:satMod val="160000"/>
                  <a:alpha val="76000"/>
                </a:schemeClr>
              </a:gs>
              <a:gs pos="100000">
                <a:schemeClr val="accent1">
                  <a:tint val="23500"/>
                  <a:satMod val="160000"/>
                  <a:alpha val="71000"/>
                  <a:lumMod val="87000"/>
                </a:schemeClr>
              </a:gs>
            </a:gsLst>
            <a:lin ang="5400000" scaled="0"/>
          </a:gradFill>
        </p:spPr>
        <p:txBody>
          <a:bodyPr>
            <a:normAutofit fontScale="25000" lnSpcReduction="20000"/>
          </a:bodyPr>
          <a:lstStyle/>
          <a:p>
            <a:pPr marL="0" indent="0">
              <a:buNone/>
            </a:pPr>
            <a:r>
              <a:rPr lang="ru-RU" sz="11200" i="1" u="sng" spc="300" dirty="0" smtClean="0">
                <a:effectLst>
                  <a:outerShdw blurRad="38100" dist="38100" dir="2700000" algn="tl">
                    <a:srgbClr val="000000">
                      <a:alpha val="43137"/>
                    </a:srgbClr>
                  </a:outerShdw>
                </a:effectLst>
                <a:latin typeface="Bookman Old Style" panose="02050604050505020204" pitchFamily="18" charset="0"/>
              </a:rPr>
              <a:t>ВЫДЕЛЯЮТ СЛЕДУЮЩИЕ ВИДЫ БЕЗРАБОТИЦЫ:</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Вынужденная:</a:t>
            </a:r>
          </a:p>
          <a:p>
            <a:pPr lvl="4">
              <a:buFont typeface="Wingdings" panose="05000000000000000000" pitchFamily="2" charset="2"/>
              <a:buChar char="Ø"/>
            </a:pPr>
            <a:r>
              <a:rPr lang="ru-RU" sz="8400" i="1" dirty="0" smtClean="0">
                <a:solidFill>
                  <a:srgbClr val="7030A0"/>
                </a:solidFill>
                <a:effectLst>
                  <a:outerShdw blurRad="38100" dist="38100" dir="2700000" algn="tl">
                    <a:srgbClr val="000000">
                      <a:alpha val="43137"/>
                    </a:srgbClr>
                  </a:outerShdw>
                </a:effectLst>
                <a:latin typeface="Bookman Old Style" panose="02050604050505020204" pitchFamily="18" charset="0"/>
              </a:rPr>
              <a:t>циклическая </a:t>
            </a:r>
          </a:p>
          <a:p>
            <a:pPr lvl="4">
              <a:buFont typeface="Wingdings" panose="05000000000000000000" pitchFamily="2" charset="2"/>
              <a:buChar char="Ø"/>
            </a:pPr>
            <a:r>
              <a:rPr lang="ru-RU" sz="8400" i="1" dirty="0" smtClean="0">
                <a:solidFill>
                  <a:srgbClr val="7030A0"/>
                </a:solidFill>
                <a:effectLst>
                  <a:outerShdw blurRad="38100" dist="38100" dir="2700000" algn="tl">
                    <a:srgbClr val="000000">
                      <a:alpha val="43137"/>
                    </a:srgbClr>
                  </a:outerShdw>
                </a:effectLst>
                <a:latin typeface="Bookman Old Style" panose="02050604050505020204" pitchFamily="18" charset="0"/>
              </a:rPr>
              <a:t>сезонная </a:t>
            </a:r>
          </a:p>
          <a:p>
            <a:pPr lvl="4">
              <a:buFont typeface="Wingdings" panose="05000000000000000000" pitchFamily="2" charset="2"/>
              <a:buChar char="Ø"/>
            </a:pPr>
            <a:r>
              <a:rPr lang="ru-RU" sz="8400" i="1" dirty="0" smtClean="0">
                <a:solidFill>
                  <a:srgbClr val="7030A0"/>
                </a:solidFill>
                <a:effectLst>
                  <a:outerShdw blurRad="38100" dist="38100" dir="2700000" algn="tl">
                    <a:srgbClr val="000000">
                      <a:alpha val="43137"/>
                    </a:srgbClr>
                  </a:outerShdw>
                </a:effectLst>
                <a:latin typeface="Bookman Old Style" panose="02050604050505020204" pitchFamily="18" charset="0"/>
              </a:rPr>
              <a:t>технологическая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Добровольная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Структурная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Институциональная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Неустойчивая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Фрикционная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Маргинальная: </a:t>
            </a:r>
          </a:p>
          <a:p>
            <a:pPr lvl="4">
              <a:buFont typeface="Wingdings" panose="05000000000000000000" pitchFamily="2" charset="2"/>
              <a:buChar char="Ø"/>
            </a:pPr>
            <a:r>
              <a:rPr lang="ru-RU" sz="8400" i="1" dirty="0" smtClean="0">
                <a:solidFill>
                  <a:srgbClr val="7030A0"/>
                </a:solidFill>
                <a:effectLst>
                  <a:outerShdw blurRad="38100" dist="38100" dir="2700000" algn="tl">
                    <a:srgbClr val="000000">
                      <a:alpha val="43137"/>
                    </a:srgbClr>
                  </a:outerShdw>
                </a:effectLst>
                <a:latin typeface="Bookman Old Style" panose="02050604050505020204" pitchFamily="18" charset="0"/>
              </a:rPr>
              <a:t>молодёжная безработица</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Зарегистрированная </a:t>
            </a:r>
          </a:p>
          <a:p>
            <a:pPr>
              <a:buBlip>
                <a:blip r:embed="rId2"/>
              </a:buBlip>
            </a:pPr>
            <a:r>
              <a:rPr lang="ru-RU" sz="11200" i="1" dirty="0" smtClean="0">
                <a:effectLst>
                  <a:outerShdw blurRad="38100" dist="38100" dir="2700000" algn="tl">
                    <a:srgbClr val="000000">
                      <a:alpha val="43137"/>
                    </a:srgbClr>
                  </a:outerShdw>
                </a:effectLst>
                <a:latin typeface="Bookman Old Style" panose="02050604050505020204" pitchFamily="18" charset="0"/>
              </a:rPr>
              <a:t>Скрытая</a:t>
            </a:r>
          </a:p>
          <a:p>
            <a:pPr marL="0" indent="0">
              <a:buNone/>
            </a:pPr>
            <a:endParaRPr lang="ru-RU" i="1" dirty="0">
              <a:effectLst>
                <a:outerShdw blurRad="38100" dist="38100" dir="2700000" algn="tl">
                  <a:srgbClr val="000000">
                    <a:alpha val="43137"/>
                  </a:srgbClr>
                </a:outerShdw>
              </a:effectLst>
              <a:latin typeface="Bookman Old Style" panose="02050604050505020204" pitchFamily="18"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526" r="12206"/>
          <a:stretch/>
        </p:blipFill>
        <p:spPr bwMode="auto">
          <a:xfrm>
            <a:off x="5436096" y="1556792"/>
            <a:ext cx="3241963" cy="34739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9092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Effect transition="in" filter="fade">
                                      <p:cBhvr>
                                        <p:cTn id="85" dur="1000"/>
                                        <p:tgtEl>
                                          <p:spTgt spid="3">
                                            <p:txEl>
                                              <p:pRg st="12" end="12"/>
                                            </p:txEl>
                                          </p:spTgt>
                                        </p:tgtEl>
                                      </p:cBhvr>
                                    </p:animEffect>
                                    <p:anim calcmode="lin" valueType="num">
                                      <p:cBhvr>
                                        <p:cTn id="8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099"/>
                                        </p:tgtEl>
                                        <p:attrNameLst>
                                          <p:attrName>style.visibility</p:attrName>
                                        </p:attrNameLst>
                                      </p:cBhvr>
                                      <p:to>
                                        <p:strVal val="visible"/>
                                      </p:to>
                                    </p:set>
                                    <p:animEffect transition="in" filter="fade">
                                      <p:cBhvr>
                                        <p:cTn id="96" dur="1000"/>
                                        <p:tgtEl>
                                          <p:spTgt spid="4099"/>
                                        </p:tgtEl>
                                      </p:cBhvr>
                                    </p:animEffect>
                                    <p:anim calcmode="lin" valueType="num">
                                      <p:cBhvr>
                                        <p:cTn id="97" dur="1000" fill="hold"/>
                                        <p:tgtEl>
                                          <p:spTgt spid="4099"/>
                                        </p:tgtEl>
                                        <p:attrNameLst>
                                          <p:attrName>ppt_x</p:attrName>
                                        </p:attrNameLst>
                                      </p:cBhvr>
                                      <p:tavLst>
                                        <p:tav tm="0">
                                          <p:val>
                                            <p:strVal val="#ppt_x"/>
                                          </p:val>
                                        </p:tav>
                                        <p:tav tm="100000">
                                          <p:val>
                                            <p:strVal val="#ppt_x"/>
                                          </p:val>
                                        </p:tav>
                                      </p:tavLst>
                                    </p:anim>
                                    <p:anim calcmode="lin" valueType="num">
                                      <p:cBhvr>
                                        <p:cTn id="98"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933056"/>
            <a:ext cx="3888432" cy="27757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251520" y="175492"/>
            <a:ext cx="8712968" cy="5145435"/>
          </a:xfrm>
          <a:solidFill>
            <a:schemeClr val="bg1">
              <a:alpha val="60000"/>
            </a:schemeClr>
          </a:solidFill>
          <a:effectLst>
            <a:softEdge rad="279400"/>
          </a:effectLst>
        </p:spPr>
        <p:txBody>
          <a:bodyPr anchor="ctr">
            <a:normAutofit fontScale="70000" lnSpcReduction="20000"/>
          </a:bodyPr>
          <a:lstStyle/>
          <a:p>
            <a:pPr marL="0" indent="0">
              <a:buNone/>
            </a:pPr>
            <a:r>
              <a:rPr lang="ru-RU" spc="600" dirty="0" smtClean="0">
                <a:effectLst>
                  <a:outerShdw blurRad="38100" dist="38100" dir="2700000" algn="tl">
                    <a:srgbClr val="000000">
                      <a:alpha val="43137"/>
                    </a:srgbClr>
                  </a:outerShdw>
                </a:effectLst>
                <a:latin typeface="Bookman Old Style" panose="02050604050505020204" pitchFamily="18" charset="0"/>
              </a:rPr>
              <a:t>Вынужденная (безработица ожидания) </a:t>
            </a:r>
            <a:r>
              <a:rPr lang="ru-RU" dirty="0" smtClean="0">
                <a:latin typeface="Bookman Old Style" panose="02050604050505020204" pitchFamily="18" charset="0"/>
              </a:rPr>
              <a:t>— возникает, когда работник может и хочет работать при данном уровне заработной платы, но не может найти работу. Причиной является нарушение равновесия на рынке труда из-за негибкости заработной платы (вследствие законов о минимуме заработной платы, работы профсоюзов, поднятие заработной платы для улучшения качества труда и т. п.). Когда реальная зарплата находится выше уровня, соответствующего равновесию спроса и предложения, предложение на рынке труда превышает спрос на него. Количество претендентов на ограниченное число рабочих мест увеличивается, а вероятность реального трудоустройства уменьшается, что повышает уровень безработицы</a:t>
            </a:r>
          </a:p>
        </p:txBody>
      </p:sp>
    </p:spTree>
    <p:extLst>
      <p:ext uri="{BB962C8B-B14F-4D97-AF65-F5344CB8AC3E}">
        <p14:creationId xmlns:p14="http://schemas.microsoft.com/office/powerpoint/2010/main" val="202207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left)">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759</Words>
  <Application>Microsoft Office PowerPoint</Application>
  <PresentationFormat>Экран (4:3)</PresentationFormat>
  <Paragraphs>54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Безработица. Виды безработицы</vt:lpstr>
      <vt:lpstr>Презентация PowerPoint</vt:lpstr>
      <vt:lpstr>Презентация PowerPoint</vt:lpstr>
      <vt:lpstr>Уровень безработицы в мире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БЕЗРАБОТИЦА. ВИДЫ БЕЗРАБОТИЦЫ</dc:title>
  <dc:creator>Катя</dc:creator>
  <cp:lastModifiedBy>ВЛАД</cp:lastModifiedBy>
  <cp:revision>10</cp:revision>
  <dcterms:created xsi:type="dcterms:W3CDTF">2015-04-14T11:54:37Z</dcterms:created>
  <dcterms:modified xsi:type="dcterms:W3CDTF">2015-08-03T17:22:09Z</dcterms:modified>
</cp:coreProperties>
</file>