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21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65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101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641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2717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0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903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456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21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771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81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87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2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060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493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57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43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1A7B-BC23-4B22-B25D-4C62260F0CA1}" type="datetimeFigureOut">
              <a:rPr lang="uk-UA" smtClean="0"/>
              <a:t>16.03.2014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28FA6-1A82-4771-91E5-159EC5D3B8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386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/>
          <a:lstStyle/>
          <a:p>
            <a:r>
              <a:rPr lang="uk-UA" dirty="0" smtClean="0"/>
              <a:t>Банківська система Франції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74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45555"/>
            <a:ext cx="10433153" cy="2295088"/>
          </a:xfrm>
          <a:solidFill>
            <a:schemeClr val="accent1">
              <a:alpha val="7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Організаційна</a:t>
            </a:r>
            <a:r>
              <a:rPr lang="ru-RU" dirty="0"/>
              <a:t> структура Банка </a:t>
            </a:r>
            <a:r>
              <a:rPr lang="ru-RU" dirty="0" err="1"/>
              <a:t>Франції</a:t>
            </a:r>
            <a:r>
              <a:rPr lang="ru-RU" dirty="0"/>
              <a:t> представлена </a:t>
            </a:r>
            <a:r>
              <a:rPr lang="ru-RU" dirty="0" err="1"/>
              <a:t>центральними</a:t>
            </a:r>
            <a:r>
              <a:rPr lang="ru-RU" dirty="0"/>
              <a:t> </a:t>
            </a:r>
            <a:r>
              <a:rPr lang="ru-RU" dirty="0" err="1"/>
              <a:t>підрозділами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 і </a:t>
            </a:r>
            <a:r>
              <a:rPr lang="ru-RU" dirty="0" err="1"/>
              <a:t>розгалуженою</a:t>
            </a:r>
            <a:r>
              <a:rPr lang="ru-RU" dirty="0"/>
              <a:t> </a:t>
            </a:r>
            <a:r>
              <a:rPr lang="ru-RU" dirty="0" err="1"/>
              <a:t>мережою</a:t>
            </a:r>
            <a:r>
              <a:rPr lang="ru-RU" dirty="0"/>
              <a:t> </a:t>
            </a:r>
            <a:r>
              <a:rPr lang="ru-RU" dirty="0" err="1" smtClean="0"/>
              <a:t>філій</a:t>
            </a:r>
            <a:r>
              <a:rPr lang="ru-RU" dirty="0" smtClean="0"/>
              <a:t> </a:t>
            </a:r>
            <a:r>
              <a:rPr lang="ru-RU" dirty="0" err="1"/>
              <a:t>розташованих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  <a:r>
              <a:rPr lang="ru-RU" dirty="0" err="1"/>
              <a:t>Кожну</a:t>
            </a:r>
            <a:r>
              <a:rPr lang="ru-RU" dirty="0"/>
              <a:t> </a:t>
            </a:r>
            <a:r>
              <a:rPr lang="ru-RU" dirty="0" err="1"/>
              <a:t>філію</a:t>
            </a:r>
            <a:r>
              <a:rPr lang="ru-RU" dirty="0"/>
              <a:t> </a:t>
            </a:r>
            <a:r>
              <a:rPr lang="ru-RU" dirty="0" err="1"/>
              <a:t>очолює</a:t>
            </a:r>
            <a:r>
              <a:rPr lang="ru-RU" dirty="0"/>
              <a:t> директор,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призначається</a:t>
            </a:r>
            <a:r>
              <a:rPr lang="ru-RU" dirty="0"/>
              <a:t> </a:t>
            </a:r>
            <a:r>
              <a:rPr lang="ru-RU" dirty="0" err="1"/>
              <a:t>Міністром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і </a:t>
            </a:r>
            <a:r>
              <a:rPr lang="ru-RU" dirty="0" err="1" smtClean="0"/>
              <a:t>фінансів</a:t>
            </a:r>
            <a:r>
              <a:rPr lang="ru-RU" dirty="0" smtClean="0"/>
              <a:t>. </a:t>
            </a:r>
            <a:r>
              <a:rPr lang="ru-RU" dirty="0"/>
              <a:t>При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філії</a:t>
            </a:r>
            <a:r>
              <a:rPr lang="ru-RU" dirty="0"/>
              <a:t> є </a:t>
            </a:r>
            <a:r>
              <a:rPr lang="ru-RU" dirty="0" err="1"/>
              <a:t>консультаційний</a:t>
            </a:r>
            <a:r>
              <a:rPr lang="ru-RU" dirty="0"/>
              <a:t> орган - рада,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радників</a:t>
            </a:r>
            <a:r>
              <a:rPr lang="ru-RU" dirty="0"/>
              <a:t>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6 до 17 </a:t>
            </a:r>
            <a:r>
              <a:rPr lang="ru-RU" dirty="0" err="1"/>
              <a:t>чоловік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філії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813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90329"/>
            <a:ext cx="10448143" cy="1860373"/>
          </a:xfrm>
          <a:solidFill>
            <a:schemeClr val="accent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радників</a:t>
            </a:r>
            <a:r>
              <a:rPr lang="ru-RU" dirty="0"/>
              <a:t> </a:t>
            </a:r>
            <a:r>
              <a:rPr lang="ru-RU" dirty="0" err="1"/>
              <a:t>строком</a:t>
            </a:r>
            <a:r>
              <a:rPr lang="ru-RU" dirty="0"/>
              <a:t> на 3 роки </a:t>
            </a:r>
            <a:r>
              <a:rPr lang="ru-RU" dirty="0" err="1"/>
              <a:t>виконує</a:t>
            </a:r>
            <a:r>
              <a:rPr lang="ru-RU" dirty="0"/>
              <a:t> </a:t>
            </a:r>
            <a:r>
              <a:rPr lang="ru-RU" dirty="0" err="1"/>
              <a:t>Генеральна</a:t>
            </a:r>
            <a:r>
              <a:rPr lang="ru-RU" dirty="0"/>
              <a:t> Рада за </a:t>
            </a:r>
            <a:r>
              <a:rPr lang="ru-RU" dirty="0" err="1"/>
              <a:t>рекомендацією</a:t>
            </a:r>
            <a:r>
              <a:rPr lang="ru-RU" dirty="0"/>
              <a:t> </a:t>
            </a:r>
            <a:r>
              <a:rPr lang="ru-RU" dirty="0" err="1"/>
              <a:t>керуючого</a:t>
            </a:r>
            <a:r>
              <a:rPr lang="ru-RU" dirty="0"/>
              <a:t> Банком </a:t>
            </a:r>
            <a:r>
              <a:rPr lang="ru-RU" dirty="0" err="1"/>
              <a:t>Франції</a:t>
            </a:r>
            <a:r>
              <a:rPr lang="ru-RU" dirty="0"/>
              <a:t>. </a:t>
            </a:r>
            <a:r>
              <a:rPr lang="ru-RU" dirty="0" err="1"/>
              <a:t>Радники</a:t>
            </a:r>
            <a:r>
              <a:rPr lang="ru-RU" dirty="0"/>
              <a:t> </a:t>
            </a:r>
            <a:r>
              <a:rPr lang="ru-RU" dirty="0" err="1"/>
              <a:t>зобов’язані</a:t>
            </a:r>
            <a:r>
              <a:rPr lang="ru-RU" dirty="0"/>
              <a:t> </a:t>
            </a:r>
            <a:r>
              <a:rPr lang="ru-RU" dirty="0" err="1"/>
              <a:t>надавати</a:t>
            </a:r>
            <a:r>
              <a:rPr lang="ru-RU" dirty="0"/>
              <a:t> директору </a:t>
            </a:r>
            <a:r>
              <a:rPr lang="ru-RU" dirty="0" err="1"/>
              <a:t>філії</a:t>
            </a:r>
            <a:r>
              <a:rPr lang="ru-RU" dirty="0"/>
              <a:t> </a:t>
            </a:r>
            <a:r>
              <a:rPr lang="ru-RU" dirty="0" err="1"/>
              <a:t>інфрмацію</a:t>
            </a:r>
            <a:r>
              <a:rPr lang="ru-RU" dirty="0"/>
              <a:t> про стан та </a:t>
            </a:r>
            <a:r>
              <a:rPr lang="ru-RU" dirty="0" err="1"/>
              <a:t>перспективи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в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 smtClean="0"/>
              <a:t>регіоні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561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52079"/>
            <a:ext cx="10448143" cy="2023756"/>
          </a:xfrm>
          <a:solidFill>
            <a:schemeClr val="accent1">
              <a:alpha val="57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філій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: </a:t>
            </a:r>
            <a:r>
              <a:rPr lang="ru-RU" dirty="0" err="1"/>
              <a:t>випуск</a:t>
            </a:r>
            <a:r>
              <a:rPr lang="ru-RU" dirty="0"/>
              <a:t> банкнот в </a:t>
            </a:r>
            <a:r>
              <a:rPr lang="ru-RU" dirty="0" err="1"/>
              <a:t>обіг</a:t>
            </a:r>
            <a:r>
              <a:rPr lang="ru-RU" dirty="0"/>
              <a:t>;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 smtClean="0"/>
              <a:t>клієнтури</a:t>
            </a:r>
            <a:r>
              <a:rPr lang="ru-RU" dirty="0" smtClean="0"/>
              <a:t>; </a:t>
            </a:r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клірингових</a:t>
            </a:r>
            <a:r>
              <a:rPr lang="ru-RU" dirty="0"/>
              <a:t> </a:t>
            </a:r>
            <a:r>
              <a:rPr lang="ru-RU" dirty="0" err="1"/>
              <a:t>розрахунків</a:t>
            </a:r>
            <a:r>
              <a:rPr lang="ru-RU" dirty="0"/>
              <a:t> через </a:t>
            </a:r>
            <a:r>
              <a:rPr lang="ru-RU" dirty="0" err="1"/>
              <a:t>розрахункові</a:t>
            </a:r>
            <a:r>
              <a:rPr lang="ru-RU" dirty="0"/>
              <a:t> </a:t>
            </a:r>
            <a:r>
              <a:rPr lang="ru-RU" dirty="0" err="1"/>
              <a:t>палати</a:t>
            </a:r>
            <a:r>
              <a:rPr lang="ru-RU" dirty="0"/>
              <a:t>; сбор </a:t>
            </a:r>
            <a:r>
              <a:rPr lang="ru-RU" dirty="0" err="1"/>
              <a:t>інформації</a:t>
            </a:r>
            <a:r>
              <a:rPr lang="ru-RU" dirty="0"/>
              <a:t> про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кредитних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;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банківських</a:t>
            </a:r>
            <a:r>
              <a:rPr lang="ru-RU" dirty="0"/>
              <a:t> </a:t>
            </a:r>
            <a:r>
              <a:rPr lang="ru-RU" dirty="0" err="1"/>
              <a:t>ризиків</a:t>
            </a:r>
            <a:r>
              <a:rPr lang="ru-RU" dirty="0"/>
              <a:t>; </a:t>
            </a:r>
            <a:r>
              <a:rPr lang="ru-RU" dirty="0" err="1"/>
              <a:t>консультування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за </a:t>
            </a:r>
            <a:r>
              <a:rPr lang="ru-RU" dirty="0" err="1"/>
              <a:t>питаннями</a:t>
            </a:r>
            <a:r>
              <a:rPr lang="ru-RU" dirty="0"/>
              <a:t> </a:t>
            </a:r>
            <a:r>
              <a:rPr lang="ru-RU" dirty="0" err="1"/>
              <a:t>фінансового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 і </a:t>
            </a:r>
            <a:r>
              <a:rPr lang="ru-RU" dirty="0" err="1"/>
              <a:t>експертизи</a:t>
            </a:r>
            <a:r>
              <a:rPr lang="ru-RU" dirty="0"/>
              <a:t>; сбор і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і </a:t>
            </a:r>
            <a:r>
              <a:rPr lang="ru-RU" dirty="0" err="1"/>
              <a:t>фінансової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на </a:t>
            </a:r>
            <a:r>
              <a:rPr lang="ru-RU" dirty="0" err="1"/>
              <a:t>регіональному</a:t>
            </a:r>
            <a:r>
              <a:rPr lang="ru-RU" dirty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861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56813"/>
            <a:ext cx="10478124" cy="1663992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Таким чином, </a:t>
            </a:r>
            <a:r>
              <a:rPr lang="ru-RU" dirty="0" err="1"/>
              <a:t>організаційна</a:t>
            </a:r>
            <a:r>
              <a:rPr lang="ru-RU" dirty="0"/>
              <a:t> структура,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склалася</a:t>
            </a:r>
            <a:r>
              <a:rPr lang="ru-RU" dirty="0"/>
              <a:t> в Банку </a:t>
            </a:r>
            <a:r>
              <a:rPr lang="ru-RU" dirty="0" err="1"/>
              <a:t>Франції</a:t>
            </a:r>
            <a:r>
              <a:rPr lang="ru-RU" dirty="0"/>
              <a:t>,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покладених</a:t>
            </a:r>
            <a:r>
              <a:rPr lang="ru-RU" dirty="0"/>
              <a:t> на </a:t>
            </a:r>
            <a:r>
              <a:rPr lang="ru-RU" dirty="0" err="1"/>
              <a:t>нього</a:t>
            </a:r>
            <a:r>
              <a:rPr lang="ru-RU" dirty="0"/>
              <a:t> задач.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 центрального банка, </a:t>
            </a:r>
            <a:r>
              <a:rPr lang="ru-RU" dirty="0" err="1"/>
              <a:t>досягнуте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прийнятому</a:t>
            </a:r>
            <a:r>
              <a:rPr lang="ru-RU" dirty="0"/>
              <a:t> в 1993 </a:t>
            </a:r>
            <a:r>
              <a:rPr lang="ru-RU" dirty="0" err="1"/>
              <a:t>році</a:t>
            </a:r>
            <a:r>
              <a:rPr lang="ru-RU" dirty="0"/>
              <a:t> Закону про </a:t>
            </a:r>
            <a:r>
              <a:rPr lang="ru-RU" dirty="0" smtClean="0"/>
              <a:t>Устав </a:t>
            </a:r>
            <a:r>
              <a:rPr lang="ru-RU" dirty="0"/>
              <a:t>Банка </a:t>
            </a:r>
            <a:r>
              <a:rPr lang="ru-RU" dirty="0" err="1"/>
              <a:t>Франції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083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8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336874"/>
            <a:ext cx="10448144" cy="1800412"/>
          </a:xfrm>
          <a:solidFill>
            <a:schemeClr val="accent1">
              <a:alpha val="28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Банк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заснований</a:t>
            </a:r>
            <a:r>
              <a:rPr lang="ru-RU" dirty="0"/>
              <a:t> в 1880 </a:t>
            </a:r>
            <a:r>
              <a:rPr lang="ru-RU" dirty="0" err="1"/>
              <a:t>році</a:t>
            </a:r>
            <a:r>
              <a:rPr lang="ru-RU" dirty="0"/>
              <a:t> за </a:t>
            </a:r>
            <a:r>
              <a:rPr lang="ru-RU" dirty="0" err="1"/>
              <a:t>ініціативою</a:t>
            </a:r>
            <a:r>
              <a:rPr lang="ru-RU" dirty="0"/>
              <a:t> Наполеона І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першочергово</a:t>
            </a:r>
            <a:r>
              <a:rPr lang="ru-RU" dirty="0"/>
              <a:t> </a:t>
            </a:r>
            <a:r>
              <a:rPr lang="ru-RU" dirty="0" err="1"/>
              <a:t>функціонував</a:t>
            </a:r>
            <a:r>
              <a:rPr lang="ru-RU" dirty="0"/>
              <a:t> як </a:t>
            </a:r>
            <a:r>
              <a:rPr lang="ru-RU" dirty="0" err="1"/>
              <a:t>приватне</a:t>
            </a:r>
            <a:r>
              <a:rPr lang="ru-RU" dirty="0"/>
              <a:t> </a:t>
            </a:r>
            <a:r>
              <a:rPr lang="ru-RU" dirty="0" err="1"/>
              <a:t>акціонерне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.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центрального банку, в </a:t>
            </a:r>
            <a:r>
              <a:rPr lang="ru-RU" dirty="0" err="1"/>
              <a:t>часності</a:t>
            </a:r>
            <a:r>
              <a:rPr lang="ru-RU" dirty="0"/>
              <a:t> </a:t>
            </a:r>
            <a:r>
              <a:rPr lang="ru-RU" dirty="0" err="1"/>
              <a:t>емісійну</a:t>
            </a:r>
            <a:r>
              <a:rPr lang="ru-RU" dirty="0"/>
              <a:t>, а в 1848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перетворився</a:t>
            </a:r>
            <a:r>
              <a:rPr lang="ru-RU" dirty="0"/>
              <a:t> в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емісійний</a:t>
            </a:r>
            <a:r>
              <a:rPr lang="ru-RU" dirty="0"/>
              <a:t> центр </a:t>
            </a:r>
            <a:r>
              <a:rPr lang="ru-RU" dirty="0" err="1"/>
              <a:t>держави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76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4995081"/>
            <a:ext cx="10238282" cy="1525640"/>
          </a:xfrm>
          <a:solidFill>
            <a:schemeClr val="accent1">
              <a:alpha val="3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Лише в 1936 </a:t>
            </a:r>
            <a:r>
              <a:rPr lang="ru-RU" dirty="0" err="1"/>
              <a:t>році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з </a:t>
            </a:r>
            <a:r>
              <a:rPr lang="ru-RU" dirty="0" err="1"/>
              <a:t>прийнятим</a:t>
            </a:r>
            <a:r>
              <a:rPr lang="ru-RU" dirty="0"/>
              <a:t> законом Банк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перейшов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контроль уряду,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виконавчі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повноваження</a:t>
            </a:r>
            <a:r>
              <a:rPr lang="ru-RU" dirty="0"/>
              <a:t> </a:t>
            </a:r>
            <a:r>
              <a:rPr lang="ru-RU" dirty="0" err="1"/>
              <a:t>назначати</a:t>
            </a:r>
            <a:r>
              <a:rPr lang="ru-RU" dirty="0"/>
              <a:t> </a:t>
            </a:r>
            <a:r>
              <a:rPr lang="ru-RU" dirty="0" err="1"/>
              <a:t>керівників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/>
              <a:t> Банку. В 1945 </a:t>
            </a:r>
            <a:r>
              <a:rPr lang="ru-RU" dirty="0" err="1"/>
              <a:t>році</a:t>
            </a:r>
            <a:r>
              <a:rPr lang="ru-RU" dirty="0"/>
              <a:t> Банк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націоналізован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09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80073"/>
            <a:ext cx="10294182" cy="1515599"/>
          </a:xfrm>
          <a:solidFill>
            <a:schemeClr val="accent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В 1993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прийнят</a:t>
            </a:r>
            <a:r>
              <a:rPr lang="ru-RU" dirty="0"/>
              <a:t> Закон про Устав Банка </a:t>
            </a:r>
            <a:r>
              <a:rPr lang="ru-RU" dirty="0" err="1"/>
              <a:t>Франції</a:t>
            </a:r>
            <a:r>
              <a:rPr lang="ru-RU" dirty="0"/>
              <a:t>. У </a:t>
            </a:r>
            <a:r>
              <a:rPr lang="ru-RU" dirty="0" err="1"/>
              <a:t>відповідності</a:t>
            </a:r>
            <a:r>
              <a:rPr lang="ru-RU" dirty="0"/>
              <a:t> з ним Банк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розробляє</a:t>
            </a:r>
            <a:r>
              <a:rPr lang="ru-RU" dirty="0"/>
              <a:t> і проводить </a:t>
            </a:r>
            <a:r>
              <a:rPr lang="ru-RU" dirty="0" err="1"/>
              <a:t>грошово-кредитну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 в </a:t>
            </a:r>
            <a:r>
              <a:rPr lang="ru-RU" dirty="0" err="1"/>
              <a:t>цілях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стабільності</a:t>
            </a:r>
            <a:r>
              <a:rPr lang="ru-RU" dirty="0"/>
              <a:t> </a:t>
            </a:r>
            <a:r>
              <a:rPr lang="ru-RU" dirty="0" err="1"/>
              <a:t>цін</a:t>
            </a:r>
            <a:r>
              <a:rPr lang="ru-RU" dirty="0"/>
              <a:t> і </a:t>
            </a:r>
            <a:r>
              <a:rPr lang="ru-RU" dirty="0" err="1"/>
              <a:t>виконує</a:t>
            </a:r>
            <a:r>
              <a:rPr lang="ru-RU" dirty="0"/>
              <a:t> свою </a:t>
            </a:r>
            <a:r>
              <a:rPr lang="ru-RU" dirty="0" err="1"/>
              <a:t>місію</a:t>
            </a:r>
            <a:r>
              <a:rPr lang="ru-RU" dirty="0"/>
              <a:t> в межах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уряду.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68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Керуючий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36873"/>
            <a:ext cx="10418163" cy="2325068"/>
          </a:xfrm>
          <a:solidFill>
            <a:schemeClr val="accent1">
              <a:alpha val="38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Керуючий</a:t>
            </a:r>
            <a:r>
              <a:rPr lang="ru-RU" dirty="0" smtClean="0"/>
              <a:t> і </a:t>
            </a:r>
            <a:r>
              <a:rPr lang="ru-RU" dirty="0" err="1"/>
              <a:t>обидва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замісника</a:t>
            </a:r>
            <a:r>
              <a:rPr lang="ru-RU" dirty="0"/>
              <a:t> </a:t>
            </a:r>
            <a:r>
              <a:rPr lang="ru-RU" dirty="0" err="1"/>
              <a:t>призначаються</a:t>
            </a:r>
            <a:r>
              <a:rPr lang="ru-RU" dirty="0"/>
              <a:t> директором Ради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строком</a:t>
            </a:r>
            <a:r>
              <a:rPr lang="ru-RU" dirty="0"/>
              <a:t> на 6 </a:t>
            </a:r>
            <a:r>
              <a:rPr lang="ru-RU" dirty="0" err="1"/>
              <a:t>років</a:t>
            </a:r>
            <a:r>
              <a:rPr lang="ru-RU" dirty="0"/>
              <a:t> без права </a:t>
            </a:r>
            <a:r>
              <a:rPr lang="ru-RU" dirty="0" err="1"/>
              <a:t>відгуку</a:t>
            </a:r>
            <a:r>
              <a:rPr lang="ru-RU" dirty="0"/>
              <a:t> і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займати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посади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 smtClean="0"/>
              <a:t>строків</a:t>
            </a:r>
            <a:r>
              <a:rPr lang="ru-RU" dirty="0" smtClean="0"/>
              <a:t>,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не повинен </a:t>
            </a:r>
            <a:r>
              <a:rPr lang="ru-RU" dirty="0" err="1"/>
              <a:t>перевищувати</a:t>
            </a:r>
            <a:r>
              <a:rPr lang="ru-RU" dirty="0"/>
              <a:t> 65 </a:t>
            </a:r>
            <a:r>
              <a:rPr lang="ru-RU" dirty="0" err="1"/>
              <a:t>років</a:t>
            </a:r>
            <a:r>
              <a:rPr lang="ru-RU" dirty="0"/>
              <a:t> приносить присягу президенту </a:t>
            </a:r>
            <a:r>
              <a:rPr lang="ru-RU" dirty="0" err="1"/>
              <a:t>республіки</a:t>
            </a:r>
            <a:r>
              <a:rPr lang="ru-RU" dirty="0" smtClean="0"/>
              <a:t>. </a:t>
            </a:r>
            <a:r>
              <a:rPr lang="ru-RU" dirty="0" err="1"/>
              <a:t>Такий</a:t>
            </a:r>
            <a:r>
              <a:rPr lang="ru-RU" dirty="0"/>
              <a:t> порядок </a:t>
            </a:r>
            <a:r>
              <a:rPr lang="ru-RU" dirty="0" err="1"/>
              <a:t>призначення</a:t>
            </a:r>
            <a:r>
              <a:rPr lang="ru-RU" dirty="0"/>
              <a:t> - </a:t>
            </a:r>
            <a:r>
              <a:rPr lang="ru-RU" dirty="0" err="1"/>
              <a:t>свого</a:t>
            </a:r>
            <a:r>
              <a:rPr lang="ru-RU" dirty="0"/>
              <a:t> роду </a:t>
            </a:r>
            <a:r>
              <a:rPr lang="ru-RU" dirty="0" err="1"/>
              <a:t>гарантія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 центрального банку.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587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19915"/>
            <a:ext cx="10433153" cy="1230786"/>
          </a:xfrm>
          <a:solidFill>
            <a:schemeClr val="accent1">
              <a:alpha val="3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замісників</a:t>
            </a:r>
            <a:r>
              <a:rPr lang="ru-RU" dirty="0"/>
              <a:t> </a:t>
            </a:r>
            <a:r>
              <a:rPr lang="ru-RU" dirty="0" err="1"/>
              <a:t>керуючого</a:t>
            </a:r>
            <a:r>
              <a:rPr lang="ru-RU" dirty="0"/>
              <a:t> Банком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розмежені</a:t>
            </a:r>
            <a:r>
              <a:rPr lang="ru-RU" dirty="0"/>
              <a:t>: один з них </a:t>
            </a:r>
            <a:r>
              <a:rPr lang="ru-RU" dirty="0" err="1"/>
              <a:t>відповідають</a:t>
            </a:r>
            <a:r>
              <a:rPr lang="ru-RU" dirty="0"/>
              <a:t> за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грошової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</a:t>
            </a:r>
            <a:r>
              <a:rPr lang="ru-RU" dirty="0" err="1"/>
              <a:t>другий</a:t>
            </a:r>
            <a:r>
              <a:rPr lang="ru-RU" dirty="0"/>
              <a:t> - за </a:t>
            </a:r>
            <a:r>
              <a:rPr lang="ru-RU" dirty="0" err="1"/>
              <a:t>адміністративні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336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19915"/>
            <a:ext cx="10403173" cy="1170825"/>
          </a:xfrm>
          <a:solidFill>
            <a:schemeClr val="accent1">
              <a:alpha val="4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Керує</a:t>
            </a:r>
            <a:r>
              <a:rPr lang="ru-RU" dirty="0"/>
              <a:t> Банком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Генеральна</a:t>
            </a:r>
            <a:r>
              <a:rPr lang="ru-RU" dirty="0"/>
              <a:t> Рада, до складу </a:t>
            </a:r>
            <a:r>
              <a:rPr lang="ru-RU" dirty="0" err="1"/>
              <a:t>якого</a:t>
            </a:r>
            <a:r>
              <a:rPr lang="ru-RU" dirty="0"/>
              <a:t> входить Рада по </a:t>
            </a:r>
            <a:r>
              <a:rPr lang="ru-RU" dirty="0" err="1"/>
              <a:t>грошовій</a:t>
            </a:r>
            <a:r>
              <a:rPr lang="ru-RU" dirty="0"/>
              <a:t> </a:t>
            </a:r>
            <a:r>
              <a:rPr lang="ru-RU" dirty="0" err="1"/>
              <a:t>політиці</a:t>
            </a:r>
            <a:r>
              <a:rPr lang="ru-RU" dirty="0"/>
              <a:t>, створена в 1993 </a:t>
            </a:r>
            <a:r>
              <a:rPr lang="ru-RU" dirty="0" err="1"/>
              <a:t>році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з Законом про Устав Банка </a:t>
            </a:r>
            <a:r>
              <a:rPr lang="ru-RU" dirty="0" err="1"/>
              <a:t>Франції</a:t>
            </a:r>
            <a:r>
              <a:rPr lang="ru-RU" dirty="0"/>
              <a:t>.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175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5280"/>
            <a:ext cx="10433153" cy="1860373"/>
          </a:xfrm>
          <a:solidFill>
            <a:schemeClr val="accent1">
              <a:alpha val="2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Рада з </a:t>
            </a:r>
            <a:r>
              <a:rPr lang="ru-RU" dirty="0" err="1"/>
              <a:t>грошової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скликається</a:t>
            </a:r>
            <a:r>
              <a:rPr lang="ru-RU" dirty="0"/>
              <a:t> за </a:t>
            </a:r>
            <a:r>
              <a:rPr lang="ru-RU" dirty="0" err="1"/>
              <a:t>ініціативою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/>
              <a:t>меньше одного раза в </a:t>
            </a:r>
            <a:r>
              <a:rPr lang="ru-RU" dirty="0" err="1"/>
              <a:t>місяць</a:t>
            </a:r>
            <a:r>
              <a:rPr lang="ru-RU" dirty="0"/>
              <a:t>. </a:t>
            </a:r>
            <a:r>
              <a:rPr lang="ru-RU" dirty="0" err="1"/>
              <a:t>Рішення</a:t>
            </a:r>
            <a:r>
              <a:rPr lang="ru-RU" dirty="0"/>
              <a:t> Ради </a:t>
            </a:r>
            <a:r>
              <a:rPr lang="ru-RU" dirty="0" err="1"/>
              <a:t>мають</a:t>
            </a:r>
            <a:r>
              <a:rPr lang="ru-RU" dirty="0"/>
              <a:t> силу закону при </a:t>
            </a:r>
            <a:r>
              <a:rPr lang="ru-RU" dirty="0" err="1"/>
              <a:t>наявності</a:t>
            </a:r>
            <a:r>
              <a:rPr lang="ru-RU" dirty="0"/>
              <a:t> 2/3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. При </a:t>
            </a:r>
            <a:r>
              <a:rPr lang="ru-RU" dirty="0" err="1"/>
              <a:t>відсутності</a:t>
            </a:r>
            <a:r>
              <a:rPr lang="ru-RU" dirty="0"/>
              <a:t> кворума Рада з </a:t>
            </a:r>
            <a:r>
              <a:rPr lang="ru-RU" dirty="0" err="1"/>
              <a:t>грошової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скликається</a:t>
            </a:r>
            <a:r>
              <a:rPr lang="ru-RU" dirty="0"/>
              <a:t> повторно, і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 smtClean="0"/>
              <a:t>більшістю</a:t>
            </a:r>
            <a:r>
              <a:rPr lang="ru-RU" dirty="0" smtClean="0"/>
              <a:t> </a:t>
            </a:r>
            <a:r>
              <a:rPr lang="ru-RU" dirty="0" err="1"/>
              <a:t>голосів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405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25043"/>
            <a:ext cx="10448143" cy="1485619"/>
          </a:xfrm>
          <a:solidFill>
            <a:schemeClr val="accent1">
              <a:alpha val="4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Специфічним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Генеральної</a:t>
            </a:r>
            <a:r>
              <a:rPr lang="ru-RU" dirty="0"/>
              <a:t> Ради є та </a:t>
            </a:r>
            <a:r>
              <a:rPr lang="ru-RU" dirty="0" err="1"/>
              <a:t>обставина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здійснює</a:t>
            </a:r>
            <a:r>
              <a:rPr lang="ru-RU" dirty="0"/>
              <a:t> великий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фінансовий</a:t>
            </a:r>
            <a:r>
              <a:rPr lang="ru-RU" dirty="0"/>
              <a:t> </a:t>
            </a:r>
            <a:r>
              <a:rPr lang="ru-RU" dirty="0" err="1"/>
              <a:t>інспектор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призначається</a:t>
            </a:r>
            <a:r>
              <a:rPr lang="ru-RU" dirty="0"/>
              <a:t> </a:t>
            </a:r>
            <a:r>
              <a:rPr lang="ru-RU" dirty="0" err="1"/>
              <a:t>Міністром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і </a:t>
            </a:r>
            <a:r>
              <a:rPr lang="ru-RU" dirty="0" err="1"/>
              <a:t>фінансів</a:t>
            </a:r>
            <a:r>
              <a:rPr lang="ru-RU" dirty="0"/>
              <a:t> і </a:t>
            </a:r>
            <a:r>
              <a:rPr lang="ru-RU" dirty="0" err="1"/>
              <a:t>представляє</a:t>
            </a:r>
            <a:r>
              <a:rPr lang="ru-RU" dirty="0"/>
              <a:t> в </a:t>
            </a:r>
            <a:r>
              <a:rPr lang="ru-RU" dirty="0" smtClean="0"/>
              <a:t>Банк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73440054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388</TotalTime>
  <Words>479</Words>
  <Application>Microsoft Office PowerPoint</Application>
  <PresentationFormat>Широкоэкранный</PresentationFormat>
  <Paragraphs>15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Берлин</vt:lpstr>
      <vt:lpstr>Банківська система Франції</vt:lpstr>
      <vt:lpstr>Історія</vt:lpstr>
      <vt:lpstr>Презентация PowerPoint</vt:lpstr>
      <vt:lpstr>Презентация PowerPoint</vt:lpstr>
      <vt:lpstr>Керуючий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Банківська система Франції</dc:title>
  <dc:creator>Пользователь Windows</dc:creator>
  <cp:lastModifiedBy>Пользователь Windows</cp:lastModifiedBy>
  <cp:revision>11</cp:revision>
  <dcterms:created xsi:type="dcterms:W3CDTF">2014-03-11T18:58:17Z</dcterms:created>
  <dcterms:modified xsi:type="dcterms:W3CDTF">2014-03-16T12:57:49Z</dcterms:modified>
</cp:coreProperties>
</file>