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70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F012CFA-1C63-48EF-A064-F51C721740A2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665FACD-92B2-48D3-BB36-31741135CA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012CFA-1C63-48EF-A064-F51C721740A2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5FACD-92B2-48D3-BB36-31741135CA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012CFA-1C63-48EF-A064-F51C721740A2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5FACD-92B2-48D3-BB36-31741135CA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012CFA-1C63-48EF-A064-F51C721740A2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5FACD-92B2-48D3-BB36-31741135CA8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012CFA-1C63-48EF-A064-F51C721740A2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5FACD-92B2-48D3-BB36-31741135CA8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012CFA-1C63-48EF-A064-F51C721740A2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5FACD-92B2-48D3-BB36-31741135CA8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012CFA-1C63-48EF-A064-F51C721740A2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5FACD-92B2-48D3-BB36-31741135CA8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012CFA-1C63-48EF-A064-F51C721740A2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5FACD-92B2-48D3-BB36-31741135CA87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012CFA-1C63-48EF-A064-F51C721740A2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5FACD-92B2-48D3-BB36-31741135CA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F012CFA-1C63-48EF-A064-F51C721740A2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5FACD-92B2-48D3-BB36-31741135CA8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F012CFA-1C63-48EF-A064-F51C721740A2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665FACD-92B2-48D3-BB36-31741135CA8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F012CFA-1C63-48EF-A064-F51C721740A2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665FACD-92B2-48D3-BB36-31741135CA8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Мексика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</a:t>
            </a:r>
            <a:r>
              <a:rPr lang="uk-UA" dirty="0" err="1" smtClean="0"/>
              <a:t>ідготувала</a:t>
            </a:r>
            <a:r>
              <a:rPr lang="uk-UA" dirty="0" smtClean="0"/>
              <a:t> учениця 10-Ф класу, Семененко Анна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" y="326441"/>
            <a:ext cx="3563888" cy="35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84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5242594"/>
          </a:xfrm>
        </p:spPr>
        <p:txBody>
          <a:bodyPr>
            <a:noAutofit/>
          </a:bodyPr>
          <a:lstStyle/>
          <a:p>
            <a:r>
              <a:rPr lang="ru-RU" sz="1600" dirty="0" err="1"/>
              <a:t>Трудові</a:t>
            </a:r>
            <a:r>
              <a:rPr lang="ru-RU" sz="1600" dirty="0"/>
              <a:t> </a:t>
            </a:r>
            <a:r>
              <a:rPr lang="ru-RU" sz="1600" dirty="0" err="1"/>
              <a:t>ресурси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err="1"/>
              <a:t>Біля</a:t>
            </a:r>
            <a:r>
              <a:rPr lang="ru-RU" sz="1600" dirty="0"/>
              <a:t> 14% </a:t>
            </a:r>
            <a:r>
              <a:rPr lang="ru-RU" sz="1600" dirty="0" err="1"/>
              <a:t>працездатного</a:t>
            </a:r>
            <a:r>
              <a:rPr lang="ru-RU" sz="1600" dirty="0"/>
              <a:t> </a:t>
            </a:r>
            <a:r>
              <a:rPr lang="ru-RU" sz="1600" dirty="0" err="1"/>
              <a:t>населення</a:t>
            </a:r>
            <a:r>
              <a:rPr lang="ru-RU" sz="1600" dirty="0"/>
              <a:t> Мексики </a:t>
            </a:r>
            <a:r>
              <a:rPr lang="ru-RU" sz="1600" dirty="0" err="1"/>
              <a:t>зайняті</a:t>
            </a:r>
            <a:r>
              <a:rPr lang="ru-RU" sz="1600" dirty="0"/>
              <a:t> у </a:t>
            </a:r>
            <a:r>
              <a:rPr lang="ru-RU" sz="1600" dirty="0" err="1"/>
              <a:t>сільскому</a:t>
            </a:r>
            <a:r>
              <a:rPr lang="ru-RU" sz="1600" dirty="0"/>
              <a:t> </a:t>
            </a:r>
            <a:r>
              <a:rPr lang="ru-RU" sz="1600" dirty="0" err="1"/>
              <a:t>господарстві</a:t>
            </a:r>
            <a:r>
              <a:rPr lang="ru-RU" sz="1600" dirty="0"/>
              <a:t>, 23% — в </a:t>
            </a:r>
            <a:r>
              <a:rPr lang="ru-RU" sz="1600" dirty="0" err="1"/>
              <a:t>промисловості</a:t>
            </a:r>
            <a:r>
              <a:rPr lang="ru-RU" sz="1600" dirty="0"/>
              <a:t>, 13% — в </a:t>
            </a:r>
            <a:r>
              <a:rPr lang="ru-RU" sz="1600" dirty="0" err="1"/>
              <a:t>торгівлі</a:t>
            </a:r>
            <a:r>
              <a:rPr lang="ru-RU" sz="1600" dirty="0"/>
              <a:t>, 7% — в </a:t>
            </a:r>
            <a:r>
              <a:rPr lang="ru-RU" sz="1600" dirty="0" err="1"/>
              <a:t>будівництві</a:t>
            </a:r>
            <a:r>
              <a:rPr lang="ru-RU" sz="1600" dirty="0"/>
              <a:t>, </a:t>
            </a:r>
            <a:r>
              <a:rPr lang="ru-RU" sz="1600" dirty="0" err="1"/>
              <a:t>решта</a:t>
            </a:r>
            <a:r>
              <a:rPr lang="ru-RU" sz="1600" dirty="0"/>
              <a:t> — в </a:t>
            </a:r>
            <a:r>
              <a:rPr lang="ru-RU" sz="1600" dirty="0" err="1"/>
              <a:t>сфері</a:t>
            </a:r>
            <a:r>
              <a:rPr lang="ru-RU" sz="1600" dirty="0"/>
              <a:t> </a:t>
            </a:r>
            <a:r>
              <a:rPr lang="ru-RU" sz="1600" dirty="0" err="1"/>
              <a:t>послуг</a:t>
            </a:r>
            <a:r>
              <a:rPr lang="ru-RU" sz="1600" dirty="0"/>
              <a:t>. </a:t>
            </a:r>
            <a:r>
              <a:rPr lang="ru-RU" sz="1600" dirty="0" err="1"/>
              <a:t>Економічно-активне</a:t>
            </a:r>
            <a:r>
              <a:rPr lang="ru-RU" sz="1600" dirty="0"/>
              <a:t> </a:t>
            </a:r>
            <a:r>
              <a:rPr lang="ru-RU" sz="1600" dirty="0" err="1"/>
              <a:t>населення</a:t>
            </a:r>
            <a:r>
              <a:rPr lang="ru-RU" sz="1600" dirty="0"/>
              <a:t> становить 58%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усієї</a:t>
            </a:r>
            <a:r>
              <a:rPr lang="ru-RU" sz="1600" dirty="0"/>
              <a:t> </a:t>
            </a:r>
            <a:r>
              <a:rPr lang="ru-RU" sz="1600" dirty="0" err="1"/>
              <a:t>популяції</a:t>
            </a:r>
            <a:r>
              <a:rPr lang="ru-RU" sz="1600" dirty="0"/>
              <a:t>. </a:t>
            </a:r>
            <a:r>
              <a:rPr lang="ru-RU" sz="1600" dirty="0" err="1"/>
              <a:t>Рівень</a:t>
            </a:r>
            <a:r>
              <a:rPr lang="ru-RU" sz="1600" dirty="0"/>
              <a:t> </a:t>
            </a:r>
            <a:r>
              <a:rPr lang="ru-RU" sz="1600" dirty="0" err="1"/>
              <a:t>безробіття</a:t>
            </a:r>
            <a:r>
              <a:rPr lang="ru-RU" sz="1600" dirty="0"/>
              <a:t> </a:t>
            </a:r>
            <a:r>
              <a:rPr lang="ru-RU" sz="1600" dirty="0" err="1"/>
              <a:t>коливається</a:t>
            </a:r>
            <a:r>
              <a:rPr lang="ru-RU" sz="1600" dirty="0"/>
              <a:t> на </a:t>
            </a:r>
            <a:r>
              <a:rPr lang="ru-RU" sz="1600" dirty="0" err="1"/>
              <a:t>рівні</a:t>
            </a:r>
            <a:r>
              <a:rPr lang="ru-RU" sz="1600" dirty="0"/>
              <a:t> 5-6% і зараз </a:t>
            </a:r>
            <a:r>
              <a:rPr lang="ru-RU" sz="1600" dirty="0" err="1"/>
              <a:t>має</a:t>
            </a:r>
            <a:r>
              <a:rPr lang="ru-RU" sz="1600" dirty="0"/>
              <a:t> </a:t>
            </a:r>
            <a:r>
              <a:rPr lang="ru-RU" sz="1600" dirty="0" err="1"/>
              <a:t>тенденцію</a:t>
            </a:r>
            <a:r>
              <a:rPr lang="ru-RU" sz="1600" dirty="0"/>
              <a:t> до </a:t>
            </a:r>
            <a:r>
              <a:rPr lang="ru-RU" sz="1600" dirty="0" err="1"/>
              <a:t>зниження</a:t>
            </a:r>
            <a:r>
              <a:rPr lang="ru-RU" sz="1600" dirty="0"/>
              <a:t>. </a:t>
            </a:r>
            <a:r>
              <a:rPr lang="ru-RU" sz="1600" dirty="0" err="1"/>
              <a:t>Суттєвих</a:t>
            </a:r>
            <a:r>
              <a:rPr lang="ru-RU" sz="1600" dirty="0"/>
              <a:t> </a:t>
            </a:r>
            <a:r>
              <a:rPr lang="ru-RU" sz="1600" dirty="0" err="1"/>
              <a:t>відмінностей</a:t>
            </a:r>
            <a:r>
              <a:rPr lang="ru-RU" sz="1600" dirty="0"/>
              <a:t> </a:t>
            </a:r>
            <a:r>
              <a:rPr lang="ru-RU" sz="1600" dirty="0" err="1"/>
              <a:t>між</a:t>
            </a:r>
            <a:r>
              <a:rPr lang="ru-RU" sz="1600" dirty="0"/>
              <a:t> </a:t>
            </a:r>
            <a:r>
              <a:rPr lang="ru-RU" sz="1600" dirty="0" err="1"/>
              <a:t>рівнем</a:t>
            </a:r>
            <a:r>
              <a:rPr lang="ru-RU" sz="1600" dirty="0"/>
              <a:t> </a:t>
            </a:r>
            <a:r>
              <a:rPr lang="ru-RU" sz="1600" dirty="0" err="1"/>
              <a:t>безробіття</a:t>
            </a:r>
            <a:r>
              <a:rPr lang="ru-RU" sz="1600" dirty="0"/>
              <a:t> </a:t>
            </a:r>
            <a:r>
              <a:rPr lang="ru-RU" sz="1600" dirty="0" err="1"/>
              <a:t>жінок</a:t>
            </a:r>
            <a:r>
              <a:rPr lang="ru-RU" sz="1600" dirty="0"/>
              <a:t> та </a:t>
            </a:r>
            <a:r>
              <a:rPr lang="ru-RU" sz="1600" dirty="0" err="1"/>
              <a:t>чоловіків</a:t>
            </a:r>
            <a:r>
              <a:rPr lang="ru-RU" sz="1600" dirty="0"/>
              <a:t> не </a:t>
            </a:r>
            <a:r>
              <a:rPr lang="ru-RU" sz="1600" dirty="0" err="1"/>
              <a:t>спостерігається</a:t>
            </a:r>
            <a:r>
              <a:rPr lang="ru-RU" sz="1600" dirty="0"/>
              <a:t>.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У </a:t>
            </a:r>
            <a:r>
              <a:rPr lang="ru-RU" sz="1600" dirty="0" err="1"/>
              <a:t>Мексиці</a:t>
            </a:r>
            <a:r>
              <a:rPr lang="ru-RU" sz="1600" dirty="0"/>
              <a:t> практично </a:t>
            </a:r>
            <a:r>
              <a:rPr lang="ru-RU" sz="1600" dirty="0" err="1"/>
              <a:t>немає</a:t>
            </a:r>
            <a:r>
              <a:rPr lang="ru-RU" sz="1600" dirty="0"/>
              <a:t> </a:t>
            </a:r>
            <a:r>
              <a:rPr lang="ru-RU" sz="1600" dirty="0" err="1"/>
              <a:t>іноземних</a:t>
            </a:r>
            <a:r>
              <a:rPr lang="ru-RU" sz="1600" dirty="0"/>
              <a:t> </a:t>
            </a:r>
            <a:r>
              <a:rPr lang="ru-RU" sz="1600" dirty="0" err="1"/>
              <a:t>робітників</a:t>
            </a:r>
            <a:r>
              <a:rPr lang="ru-RU" sz="1600" dirty="0"/>
              <a:t>, за </a:t>
            </a:r>
            <a:r>
              <a:rPr lang="ru-RU" sz="1600" dirty="0" err="1"/>
              <a:t>винятком</a:t>
            </a:r>
            <a:r>
              <a:rPr lang="ru-RU" sz="1600" dirty="0"/>
              <a:t> штату </a:t>
            </a:r>
            <a:r>
              <a:rPr lang="ru-RU" sz="1600" dirty="0" err="1"/>
              <a:t>Чьяапас</a:t>
            </a:r>
            <a:r>
              <a:rPr lang="ru-RU" sz="1600" dirty="0"/>
              <a:t>, де в </a:t>
            </a:r>
            <a:r>
              <a:rPr lang="ru-RU" sz="1600" dirty="0" err="1"/>
              <a:t>сільському</a:t>
            </a:r>
            <a:r>
              <a:rPr lang="ru-RU" sz="1600" dirty="0"/>
              <a:t> </a:t>
            </a:r>
            <a:r>
              <a:rPr lang="ru-RU" sz="1600" dirty="0" err="1"/>
              <a:t>господарстві</a:t>
            </a:r>
            <a:r>
              <a:rPr lang="ru-RU" sz="1600" dirty="0"/>
              <a:t> </a:t>
            </a:r>
            <a:r>
              <a:rPr lang="ru-RU" sz="1600" dirty="0" err="1"/>
              <a:t>працюють</a:t>
            </a:r>
            <a:r>
              <a:rPr lang="ru-RU" sz="1600" dirty="0"/>
              <a:t> </a:t>
            </a:r>
            <a:r>
              <a:rPr lang="ru-RU" sz="1600" dirty="0" err="1"/>
              <a:t>сезонні</a:t>
            </a:r>
            <a:r>
              <a:rPr lang="ru-RU" sz="1600" dirty="0"/>
              <a:t> </a:t>
            </a:r>
            <a:r>
              <a:rPr lang="ru-RU" sz="1600" dirty="0" err="1"/>
              <a:t>робітники</a:t>
            </a:r>
            <a:r>
              <a:rPr lang="ru-RU" sz="1600" dirty="0"/>
              <a:t> з </a:t>
            </a:r>
            <a:r>
              <a:rPr lang="ru-RU" sz="1600" dirty="0" err="1"/>
              <a:t>Гватемали</a:t>
            </a:r>
            <a:r>
              <a:rPr lang="ru-RU" sz="1600" dirty="0"/>
              <a:t>. У 1970-і і 1980-і роки </a:t>
            </a:r>
            <a:r>
              <a:rPr lang="ru-RU" sz="1600" dirty="0" err="1"/>
              <a:t>біженці</a:t>
            </a:r>
            <a:r>
              <a:rPr lang="ru-RU" sz="1600" dirty="0"/>
              <a:t> з </a:t>
            </a:r>
            <a:r>
              <a:rPr lang="ru-RU" sz="1600" dirty="0" err="1"/>
              <a:t>країн</a:t>
            </a:r>
            <a:r>
              <a:rPr lang="ru-RU" sz="1600" dirty="0"/>
              <a:t> </a:t>
            </a:r>
            <a:r>
              <a:rPr lang="ru-RU" sz="1600" dirty="0" err="1"/>
              <a:t>Центральної</a:t>
            </a:r>
            <a:r>
              <a:rPr lang="ru-RU" sz="1600" dirty="0"/>
              <a:t> Америки, де </a:t>
            </a:r>
            <a:r>
              <a:rPr lang="ru-RU" sz="1600" dirty="0" err="1"/>
              <a:t>йшли</a:t>
            </a:r>
            <a:r>
              <a:rPr lang="ru-RU" sz="1600" dirty="0"/>
              <a:t> </a:t>
            </a:r>
            <a:r>
              <a:rPr lang="ru-RU" sz="1600" dirty="0" err="1"/>
              <a:t>громадянські</a:t>
            </a:r>
            <a:r>
              <a:rPr lang="ru-RU" sz="1600" dirty="0"/>
              <a:t> </a:t>
            </a:r>
            <a:r>
              <a:rPr lang="ru-RU" sz="1600" dirty="0" err="1"/>
              <a:t>війни</a:t>
            </a:r>
            <a:r>
              <a:rPr lang="ru-RU" sz="1600" dirty="0"/>
              <a:t>, </a:t>
            </a:r>
            <a:r>
              <a:rPr lang="ru-RU" sz="1600" dirty="0" err="1"/>
              <a:t>шукали</a:t>
            </a:r>
            <a:r>
              <a:rPr lang="ru-RU" sz="1600" dirty="0"/>
              <a:t> </a:t>
            </a:r>
            <a:r>
              <a:rPr lang="ru-RU" sz="1600" dirty="0" err="1"/>
              <a:t>постійну</a:t>
            </a:r>
            <a:r>
              <a:rPr lang="ru-RU" sz="1600" dirty="0"/>
              <a:t> роботу в </a:t>
            </a:r>
            <a:r>
              <a:rPr lang="ru-RU" sz="1600" dirty="0" err="1"/>
              <a:t>Чьяпас</a:t>
            </a:r>
            <a:r>
              <a:rPr lang="ru-RU" sz="1600" dirty="0"/>
              <a:t> та </a:t>
            </a:r>
            <a:r>
              <a:rPr lang="ru-RU" sz="1600" dirty="0" err="1"/>
              <a:t>інших</a:t>
            </a:r>
            <a:r>
              <a:rPr lang="ru-RU" sz="1600" dirty="0"/>
              <a:t> районах Мексики.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err="1"/>
              <a:t>Після</a:t>
            </a:r>
            <a:r>
              <a:rPr lang="ru-RU" sz="1600" dirty="0"/>
              <a:t> </a:t>
            </a:r>
            <a:r>
              <a:rPr lang="ru-RU" sz="1600" dirty="0" err="1"/>
              <a:t>кризи</a:t>
            </a:r>
            <a:r>
              <a:rPr lang="ru-RU" sz="1600" dirty="0"/>
              <a:t> 1994 50% </a:t>
            </a:r>
            <a:r>
              <a:rPr lang="ru-RU" sz="1600" dirty="0" err="1"/>
              <a:t>населення</a:t>
            </a:r>
            <a:r>
              <a:rPr lang="ru-RU" sz="1600" dirty="0"/>
              <a:t> Мексики </a:t>
            </a:r>
            <a:r>
              <a:rPr lang="ru-RU" sz="1600" dirty="0" err="1"/>
              <a:t>перебували</a:t>
            </a:r>
            <a:r>
              <a:rPr lang="ru-RU" sz="1600" dirty="0"/>
              <a:t> за </a:t>
            </a:r>
            <a:r>
              <a:rPr lang="ru-RU" sz="1600" dirty="0" err="1"/>
              <a:t>межею</a:t>
            </a:r>
            <a:r>
              <a:rPr lang="ru-RU" sz="1600" dirty="0"/>
              <a:t> </a:t>
            </a:r>
            <a:r>
              <a:rPr lang="ru-RU" sz="1600" dirty="0" err="1"/>
              <a:t>бідності</a:t>
            </a:r>
            <a:r>
              <a:rPr lang="ru-RU" sz="1600" dirty="0"/>
              <a:t>. </a:t>
            </a:r>
            <a:r>
              <a:rPr lang="ru-RU" sz="1600" dirty="0" err="1"/>
              <a:t>Швидке</a:t>
            </a:r>
            <a:r>
              <a:rPr lang="ru-RU" sz="1600" dirty="0"/>
              <a:t> </a:t>
            </a:r>
            <a:r>
              <a:rPr lang="ru-RU" sz="1600" dirty="0" err="1"/>
              <a:t>зростання</a:t>
            </a:r>
            <a:r>
              <a:rPr lang="ru-RU" sz="1600" dirty="0"/>
              <a:t> </a:t>
            </a:r>
            <a:r>
              <a:rPr lang="ru-RU" sz="1600" dirty="0" err="1"/>
              <a:t>експорту</a:t>
            </a:r>
            <a:r>
              <a:rPr lang="ru-RU" sz="1600" dirty="0"/>
              <a:t> до </a:t>
            </a:r>
            <a:r>
              <a:rPr lang="ru-RU" sz="1600" dirty="0" err="1"/>
              <a:t>країн</a:t>
            </a:r>
            <a:r>
              <a:rPr lang="ru-RU" sz="1600" dirty="0"/>
              <a:t> НАФТА та в рамках </a:t>
            </a:r>
            <a:r>
              <a:rPr lang="ru-RU" sz="1600" dirty="0" err="1"/>
              <a:t>інших</a:t>
            </a:r>
            <a:r>
              <a:rPr lang="ru-RU" sz="1600" dirty="0"/>
              <a:t> </a:t>
            </a:r>
            <a:r>
              <a:rPr lang="ru-RU" sz="1600" dirty="0" err="1"/>
              <a:t>торговельних</a:t>
            </a:r>
            <a:r>
              <a:rPr lang="ru-RU" sz="1600" dirty="0"/>
              <a:t> </a:t>
            </a:r>
            <a:r>
              <a:rPr lang="ru-RU" sz="1600" dirty="0" err="1"/>
              <a:t>угод</a:t>
            </a:r>
            <a:r>
              <a:rPr lang="ru-RU" sz="1600" dirty="0"/>
              <a:t>, а </a:t>
            </a:r>
            <a:r>
              <a:rPr lang="ru-RU" sz="1600" dirty="0" err="1"/>
              <a:t>також</a:t>
            </a:r>
            <a:r>
              <a:rPr lang="ru-RU" sz="1600" dirty="0"/>
              <a:t> </a:t>
            </a:r>
            <a:r>
              <a:rPr lang="ru-RU" sz="1600" dirty="0" err="1"/>
              <a:t>макроекономічна</a:t>
            </a:r>
            <a:r>
              <a:rPr lang="ru-RU" sz="1600" dirty="0"/>
              <a:t> </a:t>
            </a:r>
            <a:r>
              <a:rPr lang="ru-RU" sz="1600" dirty="0" err="1"/>
              <a:t>фінансова</a:t>
            </a:r>
            <a:r>
              <a:rPr lang="ru-RU" sz="1600" dirty="0"/>
              <a:t> </a:t>
            </a:r>
            <a:r>
              <a:rPr lang="ru-RU" sz="1600" dirty="0" err="1"/>
              <a:t>реструктуризація</a:t>
            </a:r>
            <a:r>
              <a:rPr lang="ru-RU" sz="1600" dirty="0"/>
              <a:t>, </a:t>
            </a:r>
            <a:r>
              <a:rPr lang="ru-RU" sz="1600" dirty="0" err="1"/>
              <a:t>розпочаті</a:t>
            </a:r>
            <a:r>
              <a:rPr lang="ru-RU" sz="1600" dirty="0"/>
              <a:t> </a:t>
            </a:r>
            <a:r>
              <a:rPr lang="ru-RU" sz="1600" dirty="0" err="1"/>
              <a:t>адміністрацією</a:t>
            </a:r>
            <a:r>
              <a:rPr lang="ru-RU" sz="1600" dirty="0"/>
              <a:t> </a:t>
            </a:r>
            <a:r>
              <a:rPr lang="ru-RU" sz="1600" dirty="0" err="1"/>
              <a:t>Седільо</a:t>
            </a:r>
            <a:r>
              <a:rPr lang="ru-RU" sz="1600" dirty="0"/>
              <a:t> і </a:t>
            </a:r>
            <a:r>
              <a:rPr lang="ru-RU" sz="1600" dirty="0" err="1"/>
              <a:t>збережені</a:t>
            </a:r>
            <a:r>
              <a:rPr lang="ru-RU" sz="1600" dirty="0"/>
              <a:t> </a:t>
            </a:r>
            <a:r>
              <a:rPr lang="ru-RU" sz="1600" dirty="0" err="1"/>
              <a:t>адміністрацією</a:t>
            </a:r>
            <a:r>
              <a:rPr lang="ru-RU" sz="1600" dirty="0"/>
              <a:t> Фокса, дали </a:t>
            </a:r>
            <a:r>
              <a:rPr lang="ru-RU" sz="1600" dirty="0" err="1"/>
              <a:t>значні</a:t>
            </a:r>
            <a:r>
              <a:rPr lang="ru-RU" sz="1600" dirty="0"/>
              <a:t> </a:t>
            </a:r>
            <a:r>
              <a:rPr lang="ru-RU" sz="1600" dirty="0" err="1"/>
              <a:t>результати</a:t>
            </a:r>
            <a:r>
              <a:rPr lang="ru-RU" sz="1600" dirty="0"/>
              <a:t> на шляху </a:t>
            </a:r>
            <a:r>
              <a:rPr lang="ru-RU" sz="1600" dirty="0" err="1"/>
              <a:t>зниження</a:t>
            </a:r>
            <a:r>
              <a:rPr lang="ru-RU" sz="1600" dirty="0"/>
              <a:t> </a:t>
            </a:r>
            <a:r>
              <a:rPr lang="ru-RU" sz="1600" dirty="0" err="1"/>
              <a:t>рівня</a:t>
            </a:r>
            <a:r>
              <a:rPr lang="ru-RU" sz="1600" dirty="0"/>
              <a:t> </a:t>
            </a:r>
            <a:r>
              <a:rPr lang="ru-RU" sz="1600" dirty="0" err="1"/>
              <a:t>бідності</a:t>
            </a:r>
            <a:r>
              <a:rPr lang="ru-RU" sz="1600" dirty="0"/>
              <a:t>. За </a:t>
            </a:r>
            <a:r>
              <a:rPr lang="ru-RU" sz="1600" dirty="0" err="1"/>
              <a:t>даними</a:t>
            </a:r>
            <a:r>
              <a:rPr lang="ru-RU" sz="1600" dirty="0"/>
              <a:t> </a:t>
            </a:r>
            <a:r>
              <a:rPr lang="ru-RU" sz="1600" dirty="0" err="1"/>
              <a:t>Світового</a:t>
            </a:r>
            <a:r>
              <a:rPr lang="ru-RU" sz="1600" dirty="0"/>
              <a:t> банку, </a:t>
            </a:r>
            <a:r>
              <a:rPr lang="ru-RU" sz="1600" dirty="0" err="1"/>
              <a:t>рівень</a:t>
            </a:r>
            <a:r>
              <a:rPr lang="ru-RU" sz="1600" dirty="0"/>
              <a:t> </a:t>
            </a:r>
            <a:r>
              <a:rPr lang="ru-RU" sz="1600" dirty="0" err="1"/>
              <a:t>крайньої</a:t>
            </a:r>
            <a:r>
              <a:rPr lang="ru-RU" sz="1600" dirty="0"/>
              <a:t> </a:t>
            </a:r>
            <a:r>
              <a:rPr lang="ru-RU" sz="1600" dirty="0" err="1"/>
              <a:t>бідності</a:t>
            </a:r>
            <a:r>
              <a:rPr lang="ru-RU" sz="1600" dirty="0"/>
              <a:t> </a:t>
            </a:r>
            <a:r>
              <a:rPr lang="ru-RU" sz="1600" dirty="0" err="1"/>
              <a:t>знизився</a:t>
            </a:r>
            <a:r>
              <a:rPr lang="ru-RU" sz="1600" dirty="0"/>
              <a:t> до 17,6% у 2004 </a:t>
            </a:r>
            <a:r>
              <a:rPr lang="ru-RU" sz="1600" dirty="0" err="1"/>
              <a:t>році</a:t>
            </a:r>
            <a:r>
              <a:rPr lang="ru-RU" sz="1600" dirty="0"/>
              <a:t>. </a:t>
            </a:r>
            <a:r>
              <a:rPr lang="ru-RU" sz="1600" dirty="0" err="1"/>
              <a:t>Більша</a:t>
            </a:r>
            <a:r>
              <a:rPr lang="ru-RU" sz="1600" dirty="0"/>
              <a:t> </a:t>
            </a:r>
            <a:r>
              <a:rPr lang="ru-RU" sz="1600" dirty="0" err="1"/>
              <a:t>частина</a:t>
            </a:r>
            <a:r>
              <a:rPr lang="ru-RU" sz="1600" dirty="0"/>
              <a:t> </a:t>
            </a:r>
            <a:r>
              <a:rPr lang="ru-RU" sz="1600" dirty="0" err="1"/>
              <a:t>цього</a:t>
            </a:r>
            <a:r>
              <a:rPr lang="ru-RU" sz="1600" dirty="0"/>
              <a:t> </a:t>
            </a:r>
            <a:r>
              <a:rPr lang="ru-RU" sz="1600" dirty="0" err="1"/>
              <a:t>скорочення</a:t>
            </a:r>
            <a:r>
              <a:rPr lang="ru-RU" sz="1600" dirty="0"/>
              <a:t> </a:t>
            </a:r>
            <a:r>
              <a:rPr lang="ru-RU" sz="1600" dirty="0" err="1"/>
              <a:t>була</a:t>
            </a:r>
            <a:r>
              <a:rPr lang="ru-RU" sz="1600" dirty="0"/>
              <a:t> </a:t>
            </a:r>
            <a:r>
              <a:rPr lang="ru-RU" sz="1600" dirty="0" err="1"/>
              <a:t>досягнута</a:t>
            </a:r>
            <a:r>
              <a:rPr lang="ru-RU" sz="1600" dirty="0"/>
              <a:t> в </a:t>
            </a:r>
            <a:r>
              <a:rPr lang="ru-RU" sz="1600" dirty="0" err="1"/>
              <a:t>сільській</a:t>
            </a:r>
            <a:r>
              <a:rPr lang="ru-RU" sz="1600" dirty="0"/>
              <a:t> </a:t>
            </a:r>
            <a:r>
              <a:rPr lang="ru-RU" sz="1600" dirty="0" err="1"/>
              <a:t>місцевості</a:t>
            </a:r>
            <a:r>
              <a:rPr lang="ru-RU" sz="1600" dirty="0"/>
              <a:t>, де </a:t>
            </a:r>
            <a:r>
              <a:rPr lang="ru-RU" sz="1600" dirty="0" err="1"/>
              <a:t>рівень</a:t>
            </a:r>
            <a:r>
              <a:rPr lang="ru-RU" sz="1600" dirty="0"/>
              <a:t> </a:t>
            </a:r>
            <a:r>
              <a:rPr lang="ru-RU" sz="1600" dirty="0" err="1"/>
              <a:t>екстремальної</a:t>
            </a:r>
            <a:r>
              <a:rPr lang="ru-RU" sz="1600" dirty="0"/>
              <a:t> </a:t>
            </a:r>
            <a:r>
              <a:rPr lang="ru-RU" sz="1600" dirty="0" err="1"/>
              <a:t>бідності</a:t>
            </a:r>
            <a:r>
              <a:rPr lang="ru-RU" sz="1600" dirty="0"/>
              <a:t> </a:t>
            </a:r>
            <a:r>
              <a:rPr lang="ru-RU" sz="1600" dirty="0" err="1"/>
              <a:t>знизився</a:t>
            </a:r>
            <a:r>
              <a:rPr lang="ru-RU" sz="1600" dirty="0"/>
              <a:t> з 42% до 27,9% в </a:t>
            </a:r>
            <a:r>
              <a:rPr lang="ru-RU" sz="1600" dirty="0" err="1"/>
              <a:t>період</a:t>
            </a:r>
            <a:r>
              <a:rPr lang="ru-RU" sz="1600" dirty="0"/>
              <a:t> </a:t>
            </a:r>
            <a:r>
              <a:rPr lang="ru-RU" sz="1600" dirty="0" err="1"/>
              <a:t>між</a:t>
            </a:r>
            <a:r>
              <a:rPr lang="ru-RU" sz="1600" dirty="0"/>
              <a:t> 2000 і 2004 роках, </a:t>
            </a:r>
            <a:r>
              <a:rPr lang="ru-RU" sz="1600" dirty="0" err="1"/>
              <a:t>тоді</a:t>
            </a:r>
            <a:r>
              <a:rPr lang="ru-RU" sz="1600" dirty="0"/>
              <a:t> як </a:t>
            </a:r>
            <a:r>
              <a:rPr lang="ru-RU" sz="1600" dirty="0" err="1"/>
              <a:t>рівень</a:t>
            </a:r>
            <a:r>
              <a:rPr lang="ru-RU" sz="1600" dirty="0"/>
              <a:t> </a:t>
            </a:r>
            <a:r>
              <a:rPr lang="ru-RU" sz="1600" dirty="0" err="1"/>
              <a:t>міських</a:t>
            </a:r>
            <a:r>
              <a:rPr lang="ru-RU" sz="1600" dirty="0"/>
              <a:t> </a:t>
            </a:r>
            <a:r>
              <a:rPr lang="ru-RU" sz="1600" dirty="0" err="1"/>
              <a:t>злиднів</a:t>
            </a:r>
            <a:r>
              <a:rPr lang="ru-RU" sz="1600" dirty="0"/>
              <a:t> застиг на </a:t>
            </a:r>
            <a:r>
              <a:rPr lang="ru-RU" sz="1600" dirty="0" err="1"/>
              <a:t>позначці</a:t>
            </a:r>
            <a:r>
              <a:rPr lang="ru-RU" sz="1600" dirty="0"/>
              <a:t> 11%.</a:t>
            </a:r>
          </a:p>
        </p:txBody>
      </p:sp>
    </p:spTree>
    <p:extLst>
      <p:ext uri="{BB962C8B-B14F-4D97-AF65-F5344CB8AC3E}">
        <p14:creationId xmlns:p14="http://schemas.microsoft.com/office/powerpoint/2010/main" val="114104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54562"/>
          </a:xfrm>
        </p:spPr>
        <p:txBody>
          <a:bodyPr>
            <a:noAutofit/>
          </a:bodyPr>
          <a:lstStyle/>
          <a:p>
            <a:r>
              <a:rPr lang="ru-RU" sz="2000" dirty="0" err="1"/>
              <a:t>Сільське</a:t>
            </a:r>
            <a:r>
              <a:rPr lang="ru-RU" sz="2000" dirty="0"/>
              <a:t> </a:t>
            </a:r>
            <a:r>
              <a:rPr lang="ru-RU" sz="2000" dirty="0" err="1"/>
              <a:t>господарство</a:t>
            </a:r>
            <a:r>
              <a:rPr lang="ru-RU" sz="2000" dirty="0"/>
              <a:t> </a:t>
            </a:r>
            <a:r>
              <a:rPr lang="ru-RU" sz="2000" dirty="0" err="1"/>
              <a:t>країни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1800" dirty="0"/>
              <a:t>До </a:t>
            </a:r>
            <a:r>
              <a:rPr lang="ru-RU" sz="1800" dirty="0" err="1"/>
              <a:t>найважливіших</a:t>
            </a:r>
            <a:r>
              <a:rPr lang="ru-RU" sz="1800" dirty="0"/>
              <a:t> </a:t>
            </a:r>
            <a:r>
              <a:rPr lang="ru-RU" sz="1800" dirty="0" err="1"/>
              <a:t>сільськогосподарських</a:t>
            </a:r>
            <a:r>
              <a:rPr lang="ru-RU" sz="1800" dirty="0"/>
              <a:t> культур </a:t>
            </a:r>
            <a:r>
              <a:rPr lang="ru-RU" sz="1800" dirty="0" err="1"/>
              <a:t>відносяться</a:t>
            </a:r>
            <a:r>
              <a:rPr lang="ru-RU" sz="1800" dirty="0"/>
              <a:t> </a:t>
            </a:r>
            <a:r>
              <a:rPr lang="ru-RU" sz="1800" dirty="0" err="1"/>
              <a:t>кукурудза</a:t>
            </a:r>
            <a:r>
              <a:rPr lang="ru-RU" sz="1800" dirty="0"/>
              <a:t>, </a:t>
            </a:r>
            <a:r>
              <a:rPr lang="ru-RU" sz="1800" dirty="0" err="1"/>
              <a:t>пшениця</a:t>
            </a:r>
            <a:r>
              <a:rPr lang="ru-RU" sz="1800" dirty="0"/>
              <a:t>, рис, </a:t>
            </a:r>
            <a:r>
              <a:rPr lang="ru-RU" sz="1800" dirty="0" err="1"/>
              <a:t>ячмінь</a:t>
            </a:r>
            <a:r>
              <a:rPr lang="ru-RU" sz="1800" dirty="0"/>
              <a:t>, </a:t>
            </a:r>
            <a:r>
              <a:rPr lang="ru-RU" sz="1800" dirty="0" err="1"/>
              <a:t>маїс</a:t>
            </a:r>
            <a:r>
              <a:rPr lang="ru-RU" sz="1800" dirty="0"/>
              <a:t> і сорго. До </a:t>
            </a:r>
            <a:r>
              <a:rPr lang="ru-RU" sz="1800" dirty="0" err="1"/>
              <a:t>інших</a:t>
            </a:r>
            <a:r>
              <a:rPr lang="ru-RU" sz="1800" dirty="0"/>
              <a:t> </a:t>
            </a:r>
            <a:r>
              <a:rPr lang="ru-RU" sz="1800" dirty="0" err="1"/>
              <a:t>важливих</a:t>
            </a:r>
            <a:r>
              <a:rPr lang="ru-RU" sz="1800" dirty="0"/>
              <a:t> </a:t>
            </a:r>
            <a:r>
              <a:rPr lang="ru-RU" sz="1800" dirty="0" err="1"/>
              <a:t>експортних</a:t>
            </a:r>
            <a:r>
              <a:rPr lang="ru-RU" sz="1800" dirty="0"/>
              <a:t> культур — </a:t>
            </a:r>
            <a:r>
              <a:rPr lang="ru-RU" sz="1800" dirty="0" err="1"/>
              <a:t>фрукти</a:t>
            </a:r>
            <a:r>
              <a:rPr lang="ru-RU" sz="1800" dirty="0"/>
              <a:t> і </a:t>
            </a:r>
            <a:r>
              <a:rPr lang="ru-RU" sz="1800" dirty="0" err="1"/>
              <a:t>овочі</a:t>
            </a:r>
            <a:r>
              <a:rPr lang="ru-RU" sz="1800" dirty="0"/>
              <a:t>, особливо </a:t>
            </a:r>
            <a:r>
              <a:rPr lang="ru-RU" sz="1800" dirty="0" err="1"/>
              <a:t>помідори</a:t>
            </a:r>
            <a:r>
              <a:rPr lang="ru-RU" sz="1800" dirty="0"/>
              <a:t>, </a:t>
            </a:r>
            <a:r>
              <a:rPr lang="ru-RU" sz="1800" dirty="0" err="1"/>
              <a:t>апельсини</a:t>
            </a:r>
            <a:r>
              <a:rPr lang="ru-RU" sz="1800" dirty="0"/>
              <a:t>, манго й </a:t>
            </a:r>
            <a:r>
              <a:rPr lang="ru-RU" sz="1800" dirty="0" err="1"/>
              <a:t>банани</a:t>
            </a:r>
            <a:r>
              <a:rPr lang="ru-RU" sz="1800" dirty="0"/>
              <a:t>, </a:t>
            </a:r>
            <a:r>
              <a:rPr lang="ru-RU" sz="1800" dirty="0" err="1"/>
              <a:t>кава</a:t>
            </a:r>
            <a:r>
              <a:rPr lang="ru-RU" sz="1800" dirty="0"/>
              <a:t>.</a:t>
            </a:r>
            <a:br>
              <a:rPr lang="ru-RU" sz="1800" dirty="0"/>
            </a:br>
            <a:r>
              <a:rPr lang="ru-RU" sz="1800" dirty="0" err="1"/>
              <a:t>Розведення</a:t>
            </a:r>
            <a:r>
              <a:rPr lang="ru-RU" sz="1800" dirty="0"/>
              <a:t> </a:t>
            </a:r>
            <a:r>
              <a:rPr lang="ru-RU" sz="1800" dirty="0" err="1"/>
              <a:t>великої</a:t>
            </a:r>
            <a:r>
              <a:rPr lang="ru-RU" sz="1800" dirty="0"/>
              <a:t> </a:t>
            </a:r>
            <a:r>
              <a:rPr lang="ru-RU" sz="1800" dirty="0" err="1"/>
              <a:t>рогатої</a:t>
            </a:r>
            <a:r>
              <a:rPr lang="ru-RU" sz="1800" dirty="0"/>
              <a:t> </a:t>
            </a:r>
            <a:r>
              <a:rPr lang="ru-RU" sz="1800" dirty="0" err="1"/>
              <a:t>худоби</a:t>
            </a:r>
            <a:r>
              <a:rPr lang="ru-RU" sz="1800" dirty="0"/>
              <a:t> у </a:t>
            </a:r>
            <a:r>
              <a:rPr lang="ru-RU" sz="1800" dirty="0" err="1"/>
              <a:t>Мексиці</a:t>
            </a:r>
            <a:r>
              <a:rPr lang="ru-RU" sz="1800" dirty="0"/>
              <a:t> </a:t>
            </a:r>
            <a:r>
              <a:rPr lang="ru-RU" sz="1800" dirty="0" err="1"/>
              <a:t>зосереджене</a:t>
            </a:r>
            <a:r>
              <a:rPr lang="ru-RU" sz="1800" dirty="0"/>
              <a:t> в </a:t>
            </a:r>
            <a:r>
              <a:rPr lang="ru-RU" sz="1800" dirty="0" err="1"/>
              <a:t>північно</a:t>
            </a:r>
            <a:r>
              <a:rPr lang="ru-RU" sz="1800" dirty="0"/>
              <a:t>-центральному </a:t>
            </a:r>
            <a:r>
              <a:rPr lang="ru-RU" sz="1800" dirty="0" err="1"/>
              <a:t>регіоні</a:t>
            </a:r>
            <a:r>
              <a:rPr lang="ru-RU" sz="1800" dirty="0"/>
              <a:t>, </a:t>
            </a:r>
            <a:r>
              <a:rPr lang="ru-RU" sz="1800" dirty="0" err="1"/>
              <a:t>який</a:t>
            </a:r>
            <a:r>
              <a:rPr lang="ru-RU" sz="1800" dirty="0"/>
              <a:t> </a:t>
            </a:r>
            <a:r>
              <a:rPr lang="ru-RU" sz="1800" dirty="0" err="1"/>
              <a:t>експортує</a:t>
            </a:r>
            <a:r>
              <a:rPr lang="ru-RU" sz="1800" dirty="0"/>
              <a:t> </a:t>
            </a:r>
            <a:r>
              <a:rPr lang="ru-RU" sz="1800" dirty="0" err="1"/>
              <a:t>велику</a:t>
            </a:r>
            <a:r>
              <a:rPr lang="ru-RU" sz="1800" dirty="0"/>
              <a:t> </a:t>
            </a:r>
            <a:r>
              <a:rPr lang="ru-RU" sz="1800" dirty="0" err="1"/>
              <a:t>кількість</a:t>
            </a:r>
            <a:r>
              <a:rPr lang="ru-RU" sz="1800" dirty="0"/>
              <a:t> </a:t>
            </a:r>
            <a:r>
              <a:rPr lang="ru-RU" sz="1800" dirty="0" err="1"/>
              <a:t>рогатої</a:t>
            </a:r>
            <a:r>
              <a:rPr lang="ru-RU" sz="1800" dirty="0"/>
              <a:t> </a:t>
            </a:r>
            <a:r>
              <a:rPr lang="ru-RU" sz="1800" dirty="0" err="1"/>
              <a:t>худоби</a:t>
            </a:r>
            <a:r>
              <a:rPr lang="ru-RU" sz="1800" dirty="0"/>
              <a:t> у США. </a:t>
            </a:r>
            <a:r>
              <a:rPr lang="ru-RU" sz="1800" dirty="0" err="1"/>
              <a:t>Яловичина</a:t>
            </a:r>
            <a:r>
              <a:rPr lang="ru-RU" sz="1800" dirty="0"/>
              <a:t> і </a:t>
            </a:r>
            <a:r>
              <a:rPr lang="ru-RU" sz="1800" dirty="0" err="1"/>
              <a:t>молочні</a:t>
            </a:r>
            <a:r>
              <a:rPr lang="ru-RU" sz="1800" dirty="0"/>
              <a:t> </a:t>
            </a:r>
            <a:r>
              <a:rPr lang="ru-RU" sz="1800" dirty="0" err="1"/>
              <a:t>продукти</a:t>
            </a:r>
            <a:r>
              <a:rPr lang="ru-RU" sz="1800" dirty="0"/>
              <a:t> для </a:t>
            </a:r>
            <a:r>
              <a:rPr lang="ru-RU" sz="1800" dirty="0" err="1"/>
              <a:t>урбанізованих</a:t>
            </a:r>
            <a:r>
              <a:rPr lang="ru-RU" sz="1800" dirty="0"/>
              <a:t> </a:t>
            </a:r>
            <a:r>
              <a:rPr lang="ru-RU" sz="1800" dirty="0" err="1"/>
              <a:t>районів</a:t>
            </a:r>
            <a:r>
              <a:rPr lang="ru-RU" sz="1800" dirty="0"/>
              <a:t> </a:t>
            </a:r>
            <a:r>
              <a:rPr lang="ru-RU" sz="1800" dirty="0" err="1"/>
              <a:t>здебільшого</a:t>
            </a:r>
            <a:r>
              <a:rPr lang="ru-RU" sz="1800" dirty="0"/>
              <a:t> </a:t>
            </a:r>
            <a:r>
              <a:rPr lang="ru-RU" sz="1800" dirty="0" err="1"/>
              <a:t>надходять</a:t>
            </a:r>
            <a:r>
              <a:rPr lang="ru-RU" sz="1800" dirty="0"/>
              <a:t> з </a:t>
            </a:r>
            <a:r>
              <a:rPr lang="ru-RU" sz="1800" dirty="0" err="1"/>
              <a:t>приморського</a:t>
            </a:r>
            <a:r>
              <a:rPr lang="ru-RU" sz="1800" dirty="0"/>
              <a:t> району </a:t>
            </a:r>
            <a:r>
              <a:rPr lang="ru-RU" sz="1800" dirty="0" err="1"/>
              <a:t>Мексиканської</a:t>
            </a:r>
            <a:r>
              <a:rPr lang="ru-RU" sz="1800" dirty="0"/>
              <a:t> затоки, де </a:t>
            </a:r>
            <a:r>
              <a:rPr lang="ru-RU" sz="1800" dirty="0" err="1"/>
              <a:t>розводять</a:t>
            </a:r>
            <a:r>
              <a:rPr lang="ru-RU" sz="1800" dirty="0"/>
              <a:t> </a:t>
            </a:r>
            <a:r>
              <a:rPr lang="ru-RU" sz="1800" dirty="0" err="1"/>
              <a:t>велику</a:t>
            </a:r>
            <a:r>
              <a:rPr lang="ru-RU" sz="1800" dirty="0"/>
              <a:t> зебу. </a:t>
            </a:r>
            <a:r>
              <a:rPr lang="ru-RU" sz="1800" dirty="0" err="1"/>
              <a:t>Велике</a:t>
            </a:r>
            <a:r>
              <a:rPr lang="ru-RU" sz="1800" dirty="0"/>
              <a:t> </a:t>
            </a:r>
            <a:r>
              <a:rPr lang="ru-RU" sz="1800" dirty="0" err="1"/>
              <a:t>значення</a:t>
            </a:r>
            <a:r>
              <a:rPr lang="ru-RU" sz="1800" dirty="0"/>
              <a:t> в </a:t>
            </a:r>
            <a:r>
              <a:rPr lang="ru-RU" sz="1800" dirty="0" err="1"/>
              <a:t>тваринництві</a:t>
            </a:r>
            <a:r>
              <a:rPr lang="ru-RU" sz="1800" dirty="0"/>
              <a:t> </a:t>
            </a:r>
            <a:r>
              <a:rPr lang="ru-RU" sz="1800" dirty="0" err="1"/>
              <a:t>країни</a:t>
            </a:r>
            <a:r>
              <a:rPr lang="ru-RU" sz="1800" dirty="0"/>
              <a:t> </a:t>
            </a:r>
            <a:r>
              <a:rPr lang="ru-RU" sz="1800" dirty="0" err="1"/>
              <a:t>мають</a:t>
            </a:r>
            <a:r>
              <a:rPr lang="ru-RU" sz="1800" dirty="0"/>
              <a:t> </a:t>
            </a:r>
            <a:r>
              <a:rPr lang="ru-RU" sz="1800" dirty="0" err="1"/>
              <a:t>також</a:t>
            </a:r>
            <a:r>
              <a:rPr lang="ru-RU" sz="1800" dirty="0"/>
              <a:t> </a:t>
            </a:r>
            <a:r>
              <a:rPr lang="ru-RU" sz="1800" dirty="0" err="1"/>
              <a:t>коні</a:t>
            </a:r>
            <a:r>
              <a:rPr lang="ru-RU" sz="1800" dirty="0"/>
              <a:t>, </a:t>
            </a:r>
            <a:r>
              <a:rPr lang="ru-RU" sz="1800" dirty="0" err="1"/>
              <a:t>мули</a:t>
            </a:r>
            <a:r>
              <a:rPr lang="ru-RU" sz="1800" dirty="0"/>
              <a:t>, </a:t>
            </a:r>
            <a:r>
              <a:rPr lang="ru-RU" sz="1800" dirty="0" err="1"/>
              <a:t>осли</a:t>
            </a:r>
            <a:r>
              <a:rPr lang="ru-RU" sz="1800" dirty="0"/>
              <a:t>, </a:t>
            </a:r>
            <a:r>
              <a:rPr lang="ru-RU" sz="1800" dirty="0" err="1"/>
              <a:t>вівці</a:t>
            </a:r>
            <a:r>
              <a:rPr lang="ru-RU" sz="1800" dirty="0"/>
              <a:t>, </a:t>
            </a:r>
            <a:r>
              <a:rPr lang="ru-RU" sz="1800" dirty="0" err="1"/>
              <a:t>кози</a:t>
            </a:r>
            <a:r>
              <a:rPr lang="ru-RU" sz="1800" dirty="0"/>
              <a:t> й </a:t>
            </a:r>
            <a:r>
              <a:rPr lang="ru-RU" sz="1800" dirty="0" err="1"/>
              <a:t>свині</a:t>
            </a:r>
            <a:r>
              <a:rPr lang="ru-RU" sz="1800" dirty="0"/>
              <a:t>. </a:t>
            </a:r>
            <a:r>
              <a:rPr lang="ru-RU" sz="1800" dirty="0" err="1"/>
              <a:t>Обсяги</a:t>
            </a:r>
            <a:r>
              <a:rPr lang="ru-RU" sz="1800" dirty="0"/>
              <a:t> </a:t>
            </a:r>
            <a:r>
              <a:rPr lang="ru-RU" sz="1800" dirty="0" err="1"/>
              <a:t>випуску</a:t>
            </a:r>
            <a:r>
              <a:rPr lang="ru-RU" sz="1800" dirty="0"/>
              <a:t> </a:t>
            </a:r>
            <a:r>
              <a:rPr lang="ru-RU" sz="1800" dirty="0" err="1"/>
              <a:t>продукції</a:t>
            </a:r>
            <a:r>
              <a:rPr lang="ru-RU" sz="1800" dirty="0"/>
              <a:t> </a:t>
            </a:r>
            <a:r>
              <a:rPr lang="ru-RU" sz="1800" dirty="0" err="1"/>
              <a:t>тваринництва</a:t>
            </a:r>
            <a:r>
              <a:rPr lang="ru-RU" sz="1800" dirty="0"/>
              <a:t> </a:t>
            </a:r>
            <a:r>
              <a:rPr lang="ru-RU" sz="1800" dirty="0" err="1"/>
              <a:t>відповідають</a:t>
            </a:r>
            <a:r>
              <a:rPr lang="ru-RU" sz="1800" dirty="0"/>
              <a:t> </a:t>
            </a:r>
            <a:r>
              <a:rPr lang="ru-RU" sz="1800" dirty="0" err="1"/>
              <a:t>внутрішнім</a:t>
            </a:r>
            <a:r>
              <a:rPr lang="ru-RU" sz="1800" dirty="0"/>
              <a:t> потребам </a:t>
            </a:r>
            <a:r>
              <a:rPr lang="ru-RU" sz="1800" dirty="0" err="1"/>
              <a:t>країни</a:t>
            </a:r>
            <a:r>
              <a:rPr lang="ru-RU" sz="1800" dirty="0"/>
              <a:t> в </a:t>
            </a:r>
            <a:r>
              <a:rPr lang="ru-RU" sz="1800" dirty="0" err="1"/>
              <a:t>яловичині</a:t>
            </a:r>
            <a:r>
              <a:rPr lang="ru-RU" sz="1800" dirty="0"/>
              <a:t>, </a:t>
            </a:r>
            <a:r>
              <a:rPr lang="ru-RU" sz="1800" dirty="0" err="1"/>
              <a:t>свинині</a:t>
            </a:r>
            <a:r>
              <a:rPr lang="ru-RU" sz="1800" dirty="0"/>
              <a:t>, </a:t>
            </a:r>
            <a:r>
              <a:rPr lang="ru-RU" sz="1800" dirty="0" err="1"/>
              <a:t>свіжому</a:t>
            </a:r>
            <a:r>
              <a:rPr lang="ru-RU" sz="1800" dirty="0"/>
              <a:t> </a:t>
            </a:r>
            <a:r>
              <a:rPr lang="ru-RU" sz="1800" dirty="0" err="1"/>
              <a:t>молоці</a:t>
            </a:r>
            <a:r>
              <a:rPr lang="ru-RU" sz="1800" dirty="0"/>
              <a:t>, </a:t>
            </a:r>
            <a:r>
              <a:rPr lang="ru-RU" sz="1800" dirty="0" err="1"/>
              <a:t>м'ясі</a:t>
            </a:r>
            <a:r>
              <a:rPr lang="ru-RU" sz="1800" dirty="0"/>
              <a:t> </a:t>
            </a:r>
            <a:r>
              <a:rPr lang="ru-RU" sz="1800" dirty="0" err="1"/>
              <a:t>птахів</a:t>
            </a:r>
            <a:r>
              <a:rPr lang="ru-RU" sz="1800" dirty="0"/>
              <a:t> і </a:t>
            </a:r>
            <a:r>
              <a:rPr lang="ru-RU" sz="1800" dirty="0" err="1"/>
              <a:t>яйцях</a:t>
            </a:r>
            <a:r>
              <a:rPr lang="ru-RU" sz="1800" dirty="0"/>
              <a:t>, але </a:t>
            </a:r>
            <a:r>
              <a:rPr lang="ru-RU" sz="1800" dirty="0" err="1"/>
              <a:t>сухе</a:t>
            </a:r>
            <a:r>
              <a:rPr lang="ru-RU" sz="1800" dirty="0"/>
              <a:t> молоко </a:t>
            </a:r>
            <a:r>
              <a:rPr lang="ru-RU" sz="1800" dirty="0" err="1"/>
              <a:t>імпортується</a:t>
            </a:r>
            <a:r>
              <a:rPr lang="ru-RU" sz="1800" dirty="0"/>
              <a:t>.</a:t>
            </a:r>
            <a:br>
              <a:rPr lang="ru-RU" sz="1800" dirty="0"/>
            </a:br>
            <a:r>
              <a:rPr lang="ru-RU" sz="1800" dirty="0" err="1"/>
              <a:t>Сільське</a:t>
            </a:r>
            <a:r>
              <a:rPr lang="ru-RU" sz="1800" dirty="0"/>
              <a:t> </a:t>
            </a:r>
            <a:r>
              <a:rPr lang="ru-RU" sz="1800" dirty="0" err="1"/>
              <a:t>господарство</a:t>
            </a:r>
            <a:r>
              <a:rPr lang="ru-RU" sz="1800" dirty="0"/>
              <a:t>, </a:t>
            </a:r>
            <a:r>
              <a:rPr lang="ru-RU" sz="1800" dirty="0" err="1"/>
              <a:t>лісове</a:t>
            </a:r>
            <a:r>
              <a:rPr lang="ru-RU" sz="1800" dirty="0"/>
              <a:t> </a:t>
            </a:r>
            <a:r>
              <a:rPr lang="ru-RU" sz="1800" dirty="0" err="1"/>
              <a:t>господарство</a:t>
            </a:r>
            <a:r>
              <a:rPr lang="ru-RU" sz="1800" dirty="0"/>
              <a:t> і </a:t>
            </a:r>
            <a:r>
              <a:rPr lang="ru-RU" sz="1800" dirty="0" err="1"/>
              <a:t>рибальство</a:t>
            </a:r>
            <a:r>
              <a:rPr lang="ru-RU" sz="1800" dirty="0"/>
              <a:t> </a:t>
            </a:r>
            <a:r>
              <a:rPr lang="ru-RU" sz="1800" dirty="0" err="1"/>
              <a:t>становлять</a:t>
            </a:r>
            <a:r>
              <a:rPr lang="ru-RU" sz="1800" dirty="0"/>
              <a:t> до 10 % </a:t>
            </a:r>
            <a:r>
              <a:rPr lang="ru-RU" sz="1800" dirty="0" err="1"/>
              <a:t>всієї</a:t>
            </a:r>
            <a:r>
              <a:rPr lang="ru-RU" sz="1800" dirty="0"/>
              <a:t> </a:t>
            </a:r>
            <a:r>
              <a:rPr lang="ru-RU" sz="1800" dirty="0" err="1"/>
              <a:t>мексиканської</a:t>
            </a:r>
            <a:r>
              <a:rPr lang="ru-RU" sz="1800" dirty="0"/>
              <a:t> </a:t>
            </a:r>
            <a:r>
              <a:rPr lang="ru-RU" sz="1800" dirty="0" err="1"/>
              <a:t>економіки</a:t>
            </a:r>
            <a:r>
              <a:rPr lang="ru-RU" sz="1800" dirty="0"/>
              <a:t>. У </a:t>
            </a:r>
            <a:r>
              <a:rPr lang="ru-RU" sz="1800" dirty="0" err="1"/>
              <a:t>Мексиці</a:t>
            </a:r>
            <a:r>
              <a:rPr lang="ru-RU" sz="1800" dirty="0"/>
              <a:t> </a:t>
            </a:r>
            <a:r>
              <a:rPr lang="ru-RU" sz="1800" dirty="0" err="1"/>
              <a:t>переважають</a:t>
            </a:r>
            <a:r>
              <a:rPr lang="ru-RU" sz="1800" dirty="0"/>
              <a:t> </a:t>
            </a:r>
            <a:r>
              <a:rPr lang="ru-RU" sz="1800" dirty="0" err="1"/>
              <a:t>дрібні</a:t>
            </a:r>
            <a:r>
              <a:rPr lang="ru-RU" sz="1800" dirty="0"/>
              <a:t> </a:t>
            </a:r>
            <a:r>
              <a:rPr lang="ru-RU" sz="1800" dirty="0" err="1"/>
              <a:t>фермерські</a:t>
            </a:r>
            <a:r>
              <a:rPr lang="ru-RU" sz="1800" dirty="0"/>
              <a:t> </a:t>
            </a:r>
            <a:r>
              <a:rPr lang="ru-RU" sz="1800" dirty="0" err="1"/>
              <a:t>господарства</a:t>
            </a:r>
            <a:r>
              <a:rPr lang="ru-RU" sz="1800" dirty="0"/>
              <a:t>, і </a:t>
            </a:r>
            <a:r>
              <a:rPr lang="ru-RU" sz="1800" dirty="0" err="1"/>
              <a:t>зрошування</a:t>
            </a:r>
            <a:r>
              <a:rPr lang="ru-RU" sz="1800" dirty="0"/>
              <a:t> </a:t>
            </a:r>
            <a:r>
              <a:rPr lang="ru-RU" sz="1800" dirty="0" err="1"/>
              <a:t>залишається</a:t>
            </a:r>
            <a:r>
              <a:rPr lang="ru-RU" sz="1800" dirty="0"/>
              <a:t> </a:t>
            </a:r>
            <a:r>
              <a:rPr lang="ru-RU" sz="1800" dirty="0" err="1"/>
              <a:t>однією</a:t>
            </a:r>
            <a:r>
              <a:rPr lang="ru-RU" sz="1800" dirty="0"/>
              <a:t> з </a:t>
            </a:r>
            <a:r>
              <a:rPr lang="ru-RU" sz="1800" dirty="0" err="1"/>
              <a:t>серйозних</a:t>
            </a:r>
            <a:r>
              <a:rPr lang="ru-RU" sz="1800" dirty="0"/>
              <a:t> проблем.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79979" cy="328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79" y="-26666"/>
            <a:ext cx="4762500" cy="331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3513"/>
            <a:ext cx="4716016" cy="362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7952"/>
            <a:ext cx="4439083" cy="3640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08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229600" cy="4162474"/>
          </a:xfrm>
        </p:spPr>
        <p:txBody>
          <a:bodyPr>
            <a:normAutofit fontScale="90000"/>
          </a:bodyPr>
          <a:lstStyle/>
          <a:p>
            <a:r>
              <a:rPr lang="ru-RU" dirty="0"/>
              <a:t>Транспорт</a:t>
            </a:r>
            <a:br>
              <a:rPr lang="ru-RU" dirty="0"/>
            </a:br>
            <a:r>
              <a:rPr lang="ru-RU" sz="2000" dirty="0" err="1"/>
              <a:t>Відсутність</a:t>
            </a:r>
            <a:r>
              <a:rPr lang="ru-RU" sz="2000" dirty="0"/>
              <a:t> </a:t>
            </a:r>
            <a:r>
              <a:rPr lang="ru-RU" sz="2000" dirty="0" err="1"/>
              <a:t>зручного</a:t>
            </a:r>
            <a:r>
              <a:rPr lang="ru-RU" sz="2000" dirty="0"/>
              <a:t> транспортного </a:t>
            </a:r>
            <a:r>
              <a:rPr lang="ru-RU" sz="2000" dirty="0" err="1"/>
              <a:t>зв'язку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обумовлювалося</a:t>
            </a:r>
            <a:r>
              <a:rPr lang="ru-RU" sz="2000" dirty="0"/>
              <a:t> </a:t>
            </a:r>
            <a:r>
              <a:rPr lang="ru-RU" sz="2000" dirty="0" err="1"/>
              <a:t>особливостями</a:t>
            </a:r>
            <a:r>
              <a:rPr lang="ru-RU" sz="2000" dirty="0"/>
              <a:t> </a:t>
            </a:r>
            <a:r>
              <a:rPr lang="ru-RU" sz="2000" dirty="0" err="1"/>
              <a:t>рельєфу</a:t>
            </a:r>
            <a:r>
              <a:rPr lang="ru-RU" sz="2000" dirty="0"/>
              <a:t> </a:t>
            </a:r>
            <a:r>
              <a:rPr lang="ru-RU" sz="2000" dirty="0" err="1"/>
              <a:t>країни</a:t>
            </a:r>
            <a:r>
              <a:rPr lang="ru-RU" sz="2000" dirty="0"/>
              <a:t>, </a:t>
            </a:r>
            <a:r>
              <a:rPr lang="ru-RU" sz="2000" dirty="0" err="1"/>
              <a:t>тривалий</a:t>
            </a:r>
            <a:r>
              <a:rPr lang="ru-RU" sz="2000" dirty="0"/>
              <a:t> час </a:t>
            </a:r>
            <a:r>
              <a:rPr lang="ru-RU" sz="2000" dirty="0" err="1"/>
              <a:t>гальмувала</a:t>
            </a:r>
            <a:r>
              <a:rPr lang="ru-RU" sz="2000" dirty="0"/>
              <a:t> </a:t>
            </a:r>
            <a:r>
              <a:rPr lang="ru-RU" sz="2000" dirty="0" err="1"/>
              <a:t>її</a:t>
            </a:r>
            <a:r>
              <a:rPr lang="ru-RU" sz="2000" dirty="0"/>
              <a:t> </a:t>
            </a:r>
            <a:r>
              <a:rPr lang="ru-RU" sz="2000" dirty="0" err="1"/>
              <a:t>економічний</a:t>
            </a:r>
            <a:r>
              <a:rPr lang="ru-RU" sz="2000" dirty="0"/>
              <a:t> </a:t>
            </a:r>
            <a:r>
              <a:rPr lang="ru-RU" sz="2000" dirty="0" err="1"/>
              <a:t>розвиток</a:t>
            </a:r>
            <a:r>
              <a:rPr lang="ru-RU" sz="2000" dirty="0"/>
              <a:t>. </a:t>
            </a:r>
            <a:r>
              <a:rPr lang="ru-RU" sz="2000" dirty="0" err="1"/>
              <a:t>Нові</a:t>
            </a:r>
            <a:r>
              <a:rPr lang="ru-RU" sz="2000" dirty="0"/>
              <a:t> </a:t>
            </a:r>
            <a:r>
              <a:rPr lang="ru-RU" sz="2000" dirty="0" err="1"/>
              <a:t>види</a:t>
            </a:r>
            <a:r>
              <a:rPr lang="ru-RU" sz="2000" dirty="0"/>
              <a:t> </a:t>
            </a:r>
            <a:r>
              <a:rPr lang="ru-RU" sz="2000" dirty="0" err="1"/>
              <a:t>транспортних</a:t>
            </a:r>
            <a:r>
              <a:rPr lang="ru-RU" sz="2000" dirty="0"/>
              <a:t> систем і </a:t>
            </a:r>
            <a:r>
              <a:rPr lang="ru-RU" sz="2000" dirty="0" err="1"/>
              <a:t>зв'язку</a:t>
            </a:r>
            <a:r>
              <a:rPr lang="ru-RU" sz="2000" dirty="0"/>
              <a:t> </a:t>
            </a:r>
            <a:r>
              <a:rPr lang="ru-RU" sz="2000" dirty="0" err="1"/>
              <a:t>зв'язали</a:t>
            </a:r>
            <a:r>
              <a:rPr lang="ru-RU" sz="2000" dirty="0"/>
              <a:t> </a:t>
            </a:r>
            <a:r>
              <a:rPr lang="ru-RU" sz="2000" dirty="0" err="1"/>
              <a:t>спочатку</a:t>
            </a:r>
            <a:r>
              <a:rPr lang="ru-RU" sz="2000" dirty="0"/>
              <a:t> </a:t>
            </a:r>
            <a:r>
              <a:rPr lang="ru-RU" sz="2000" dirty="0" err="1"/>
              <a:t>Мехіко</a:t>
            </a:r>
            <a:r>
              <a:rPr lang="ru-RU" sz="2000" dirty="0"/>
              <a:t> з </a:t>
            </a:r>
            <a:r>
              <a:rPr lang="ru-RU" sz="2000" dirty="0" err="1"/>
              <a:t>кількома</a:t>
            </a:r>
            <a:r>
              <a:rPr lang="ru-RU" sz="2000" dirty="0"/>
              <a:t> </a:t>
            </a:r>
            <a:r>
              <a:rPr lang="ru-RU" sz="2000" dirty="0" err="1"/>
              <a:t>найважливішими</a:t>
            </a:r>
            <a:r>
              <a:rPr lang="ru-RU" sz="2000" dirty="0"/>
              <a:t> </a:t>
            </a:r>
            <a:r>
              <a:rPr lang="ru-RU" sz="2000" dirty="0" err="1"/>
              <a:t>економічними</a:t>
            </a:r>
            <a:r>
              <a:rPr lang="ru-RU" sz="2000" dirty="0"/>
              <a:t> центрами, такими, як кордон США і порт </a:t>
            </a:r>
            <a:r>
              <a:rPr lang="ru-RU" sz="2000" dirty="0" err="1"/>
              <a:t>Веракрус</a:t>
            </a:r>
            <a:r>
              <a:rPr lang="ru-RU" sz="2000" dirty="0"/>
              <a:t>. </a:t>
            </a:r>
            <a:r>
              <a:rPr lang="ru-RU" sz="2000" dirty="0" err="1"/>
              <a:t>Мехіко</a:t>
            </a:r>
            <a:r>
              <a:rPr lang="ru-RU" sz="2000" dirty="0"/>
              <a:t> й </a:t>
            </a:r>
            <a:r>
              <a:rPr lang="ru-RU" sz="2000" dirty="0" err="1"/>
              <a:t>досі</a:t>
            </a:r>
            <a:r>
              <a:rPr lang="ru-RU" sz="2000" dirty="0"/>
              <a:t> є </a:t>
            </a:r>
            <a:r>
              <a:rPr lang="ru-RU" sz="2000" dirty="0" err="1"/>
              <a:t>вузлом</a:t>
            </a:r>
            <a:r>
              <a:rPr lang="ru-RU" sz="2000" dirty="0"/>
              <a:t> </a:t>
            </a:r>
            <a:r>
              <a:rPr lang="ru-RU" sz="2000" dirty="0" err="1"/>
              <a:t>усіх</a:t>
            </a:r>
            <a:r>
              <a:rPr lang="ru-RU" sz="2000" dirty="0"/>
              <a:t> </a:t>
            </a:r>
            <a:r>
              <a:rPr lang="ru-RU" sz="2000" dirty="0" err="1"/>
              <a:t>транспортних</a:t>
            </a:r>
            <a:r>
              <a:rPr lang="ru-RU" sz="2000" dirty="0"/>
              <a:t> мереж і систем </a:t>
            </a:r>
            <a:r>
              <a:rPr lang="ru-RU" sz="2000" dirty="0" err="1"/>
              <a:t>зв'язку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охоплюють</a:t>
            </a:r>
            <a:r>
              <a:rPr lang="ru-RU" sz="2000" dirty="0"/>
              <a:t> </a:t>
            </a:r>
            <a:r>
              <a:rPr lang="ru-RU" sz="2000" dirty="0" err="1"/>
              <a:t>найвіддаленіші</a:t>
            </a:r>
            <a:r>
              <a:rPr lang="ru-RU" sz="2000" dirty="0"/>
              <a:t> </a:t>
            </a:r>
            <a:r>
              <a:rPr lang="ru-RU" sz="2000" dirty="0" err="1"/>
              <a:t>райони</a:t>
            </a:r>
            <a:r>
              <a:rPr lang="ru-RU" sz="2000" dirty="0"/>
              <a:t> </a:t>
            </a:r>
            <a:r>
              <a:rPr lang="ru-RU" sz="2000" dirty="0" err="1"/>
              <a:t>країни</a:t>
            </a:r>
            <a:r>
              <a:rPr lang="ru-RU" sz="2000" dirty="0"/>
              <a:t>.</a:t>
            </a:r>
            <a:br>
              <a:rPr lang="ru-RU" sz="2000" dirty="0"/>
            </a:br>
            <a:r>
              <a:rPr lang="ru-RU" sz="2000" dirty="0" err="1"/>
              <a:t>Довжина</a:t>
            </a:r>
            <a:r>
              <a:rPr lang="ru-RU" sz="2000" dirty="0"/>
              <a:t> </a:t>
            </a:r>
            <a:r>
              <a:rPr lang="ru-RU" sz="2000" dirty="0" err="1"/>
              <a:t>залізниць</a:t>
            </a:r>
            <a:r>
              <a:rPr lang="ru-RU" sz="2000" dirty="0"/>
              <a:t> Мексики </a:t>
            </a:r>
            <a:r>
              <a:rPr lang="ru-RU" sz="2000" dirty="0" smtClean="0"/>
              <a:t>становить </a:t>
            </a:r>
            <a:r>
              <a:rPr lang="ru-RU" sz="2000" dirty="0"/>
              <a:t>18 тис. км, </a:t>
            </a:r>
            <a:r>
              <a:rPr lang="ru-RU" sz="2000" dirty="0" err="1" smtClean="0"/>
              <a:t>автошляхів</a:t>
            </a:r>
            <a:r>
              <a:rPr lang="ru-RU" sz="2000" dirty="0" smtClean="0"/>
              <a:t>. </a:t>
            </a:r>
            <a:r>
              <a:rPr lang="ru-RU" sz="2000" dirty="0" err="1"/>
              <a:t>Шосе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міста</a:t>
            </a:r>
            <a:r>
              <a:rPr lang="ru-RU" sz="2000" dirty="0"/>
              <a:t> </a:t>
            </a:r>
            <a:r>
              <a:rPr lang="ru-RU" sz="2000" dirty="0" err="1"/>
              <a:t>Сьюдад-Хуарес</a:t>
            </a:r>
            <a:r>
              <a:rPr lang="ru-RU" sz="2000" dirty="0"/>
              <a:t> </a:t>
            </a:r>
            <a:r>
              <a:rPr lang="ru-RU" sz="2000" dirty="0" smtClean="0"/>
              <a:t>до </a:t>
            </a:r>
            <a:r>
              <a:rPr lang="ru-RU" sz="2000" dirty="0" err="1"/>
              <a:t>міста</a:t>
            </a:r>
            <a:r>
              <a:rPr lang="ru-RU" sz="2000" dirty="0"/>
              <a:t> </a:t>
            </a:r>
            <a:r>
              <a:rPr lang="ru-RU" sz="2000" dirty="0" err="1" smtClean="0"/>
              <a:t>Сьюдад-Куаутемок</a:t>
            </a:r>
            <a:r>
              <a:rPr lang="ru-RU" sz="2000" dirty="0" smtClean="0"/>
              <a:t>— </a:t>
            </a:r>
            <a:r>
              <a:rPr lang="ru-RU" sz="2000" dirty="0"/>
              <a:t>є головною </a:t>
            </a:r>
            <a:r>
              <a:rPr lang="ru-RU" sz="2000" dirty="0" err="1"/>
              <a:t>магістраллю</a:t>
            </a:r>
            <a:r>
              <a:rPr lang="ru-RU" sz="2000" dirty="0"/>
              <a:t> </a:t>
            </a:r>
            <a:r>
              <a:rPr lang="ru-RU" sz="2000" dirty="0" err="1"/>
              <a:t>країни</a:t>
            </a:r>
            <a:r>
              <a:rPr lang="ru-RU" sz="2000" dirty="0"/>
              <a:t>. </a:t>
            </a:r>
            <a:r>
              <a:rPr lang="ru-RU" sz="2000" dirty="0" err="1"/>
              <a:t>Інші</a:t>
            </a:r>
            <a:r>
              <a:rPr lang="ru-RU" sz="2000" dirty="0"/>
              <a:t> </a:t>
            </a:r>
            <a:r>
              <a:rPr lang="ru-RU" sz="2000" dirty="0" err="1"/>
              <a:t>важливі</a:t>
            </a:r>
            <a:r>
              <a:rPr lang="ru-RU" sz="2000" dirty="0"/>
              <a:t> </a:t>
            </a:r>
            <a:r>
              <a:rPr lang="ru-RU" sz="2000" dirty="0" err="1"/>
              <a:t>автошляхи</a:t>
            </a:r>
            <a:r>
              <a:rPr lang="ru-RU" sz="2000" dirty="0"/>
              <a:t> </a:t>
            </a:r>
            <a:r>
              <a:rPr lang="ru-RU" sz="2000" dirty="0" err="1"/>
              <a:t>йдуть</a:t>
            </a:r>
            <a:r>
              <a:rPr lang="ru-RU" sz="2000" dirty="0"/>
              <a:t> з </a:t>
            </a:r>
            <a:r>
              <a:rPr lang="ru-RU" sz="2000" dirty="0" err="1"/>
              <a:t>Мехіко</a:t>
            </a:r>
            <a:r>
              <a:rPr lang="ru-RU" sz="2000" dirty="0"/>
              <a:t> в </a:t>
            </a:r>
            <a:r>
              <a:rPr lang="ru-RU" sz="2000" dirty="0" err="1"/>
              <a:t>Тіхуану</a:t>
            </a:r>
            <a:r>
              <a:rPr lang="ru-RU" sz="2000" dirty="0"/>
              <a:t>, Акапулько, </a:t>
            </a:r>
            <a:r>
              <a:rPr lang="ru-RU" sz="2000" dirty="0" err="1"/>
              <a:t>Веракрус</a:t>
            </a:r>
            <a:r>
              <a:rPr lang="ru-RU" sz="2000" dirty="0"/>
              <a:t> і </a:t>
            </a:r>
            <a:r>
              <a:rPr lang="ru-RU" sz="2000" dirty="0" err="1"/>
              <a:t>Меріду</a:t>
            </a:r>
            <a:r>
              <a:rPr lang="ru-RU" sz="2000" dirty="0"/>
              <a:t>.</a:t>
            </a:r>
            <a:br>
              <a:rPr lang="ru-RU" sz="2000" dirty="0"/>
            </a:br>
            <a:r>
              <a:rPr lang="ru-RU" sz="2000" dirty="0"/>
              <a:t>У </a:t>
            </a:r>
            <a:r>
              <a:rPr lang="ru-RU" sz="2000" dirty="0" err="1"/>
              <a:t>Мексиці</a:t>
            </a:r>
            <a:r>
              <a:rPr lang="ru-RU" sz="2000" dirty="0"/>
              <a:t> </a:t>
            </a:r>
            <a:r>
              <a:rPr lang="ru-RU" sz="2000" dirty="0" err="1"/>
              <a:t>існує</a:t>
            </a:r>
            <a:r>
              <a:rPr lang="ru-RU" sz="2000" dirty="0"/>
              <a:t> </a:t>
            </a:r>
            <a:r>
              <a:rPr lang="ru-RU" sz="2000" dirty="0" err="1"/>
              <a:t>дві</a:t>
            </a:r>
            <a:r>
              <a:rPr lang="ru-RU" sz="2000" dirty="0"/>
              <a:t> </a:t>
            </a:r>
            <a:r>
              <a:rPr lang="ru-RU" sz="2000" dirty="0" err="1"/>
              <a:t>головні</a:t>
            </a:r>
            <a:r>
              <a:rPr lang="ru-RU" sz="2000" dirty="0"/>
              <a:t> </a:t>
            </a:r>
            <a:r>
              <a:rPr lang="ru-RU" sz="2000" dirty="0" err="1"/>
              <a:t>авіакомпанії</a:t>
            </a:r>
            <a:r>
              <a:rPr lang="ru-RU" sz="2000" dirty="0"/>
              <a:t> — «</a:t>
            </a:r>
            <a:r>
              <a:rPr lang="ru-RU" sz="2000" dirty="0" err="1"/>
              <a:t>Аеромехіко</a:t>
            </a:r>
            <a:r>
              <a:rPr lang="ru-RU" sz="2000" dirty="0"/>
              <a:t>» і «</a:t>
            </a:r>
            <a:r>
              <a:rPr lang="ru-RU" sz="2000" dirty="0" err="1"/>
              <a:t>Мехсикана</a:t>
            </a:r>
            <a:r>
              <a:rPr lang="ru-RU" sz="2000" dirty="0"/>
              <a:t>»,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мають</a:t>
            </a:r>
            <a:r>
              <a:rPr lang="ru-RU" sz="2000" dirty="0"/>
              <a:t> </a:t>
            </a:r>
            <a:r>
              <a:rPr lang="ru-RU" sz="2000" dirty="0" err="1"/>
              <a:t>розгалужену</a:t>
            </a:r>
            <a:r>
              <a:rPr lang="ru-RU" sz="2000" dirty="0"/>
              <a:t> мережу </a:t>
            </a:r>
            <a:r>
              <a:rPr lang="ru-RU" sz="2000" dirty="0" err="1"/>
              <a:t>авіаліній</a:t>
            </a:r>
            <a:r>
              <a:rPr lang="ru-RU" sz="2000" dirty="0"/>
              <a:t> </a:t>
            </a:r>
            <a:r>
              <a:rPr lang="ru-RU" sz="2000" dirty="0" err="1"/>
              <a:t>усередині</a:t>
            </a:r>
            <a:r>
              <a:rPr lang="ru-RU" sz="2000" dirty="0"/>
              <a:t> </a:t>
            </a:r>
            <a:r>
              <a:rPr lang="ru-RU" sz="2000" dirty="0" err="1"/>
              <a:t>країни</a:t>
            </a:r>
            <a:r>
              <a:rPr lang="ru-RU" sz="2000" dirty="0"/>
              <a:t>. Вони </a:t>
            </a:r>
            <a:r>
              <a:rPr lang="ru-RU" sz="2000" dirty="0" err="1"/>
              <a:t>здійснюють</a:t>
            </a:r>
            <a:r>
              <a:rPr lang="ru-RU" sz="2000" dirty="0"/>
              <a:t> </a:t>
            </a:r>
            <a:r>
              <a:rPr lang="ru-RU" sz="2000" dirty="0" err="1"/>
              <a:t>польоти</a:t>
            </a:r>
            <a:r>
              <a:rPr lang="ru-RU" sz="2000" dirty="0"/>
              <a:t> у США, </a:t>
            </a:r>
            <a:r>
              <a:rPr lang="ru-RU" sz="2000" dirty="0" err="1"/>
              <a:t>інші</a:t>
            </a:r>
            <a:r>
              <a:rPr lang="ru-RU" sz="2000" dirty="0"/>
              <a:t> </a:t>
            </a:r>
            <a:r>
              <a:rPr lang="ru-RU" sz="2000" dirty="0" err="1"/>
              <a:t>країни</a:t>
            </a:r>
            <a:r>
              <a:rPr lang="ru-RU" sz="2000" dirty="0"/>
              <a:t> </a:t>
            </a:r>
            <a:r>
              <a:rPr lang="ru-RU" sz="2000" dirty="0" err="1"/>
              <a:t>Латинської</a:t>
            </a:r>
            <a:r>
              <a:rPr lang="ru-RU" sz="2000" dirty="0"/>
              <a:t> Америки, а </a:t>
            </a:r>
            <a:r>
              <a:rPr lang="ru-RU" sz="2000" dirty="0" err="1"/>
              <a:t>також</a:t>
            </a:r>
            <a:r>
              <a:rPr lang="ru-RU" sz="2000" dirty="0"/>
              <a:t> в </a:t>
            </a:r>
            <a:r>
              <a:rPr lang="ru-RU" sz="2000" dirty="0" err="1"/>
              <a:t>аеропорти</a:t>
            </a:r>
            <a:r>
              <a:rPr lang="ru-RU" sz="2000" dirty="0"/>
              <a:t> </a:t>
            </a:r>
            <a:r>
              <a:rPr lang="ru-RU" sz="2000" dirty="0" err="1"/>
              <a:t>Європи</a:t>
            </a:r>
            <a:r>
              <a:rPr lang="ru-RU" sz="2000" dirty="0"/>
              <a:t>. 32 </a:t>
            </a:r>
            <a:r>
              <a:rPr lang="ru-RU" sz="2000" dirty="0" err="1"/>
              <a:t>міжнародних</a:t>
            </a:r>
            <a:r>
              <a:rPr lang="ru-RU" sz="2000" dirty="0"/>
              <a:t> і 30 </a:t>
            </a:r>
            <a:r>
              <a:rPr lang="ru-RU" sz="2000" dirty="0" err="1"/>
              <a:t>внутрішніх</a:t>
            </a:r>
            <a:r>
              <a:rPr lang="ru-RU" sz="2000" dirty="0"/>
              <a:t> </a:t>
            </a:r>
            <a:r>
              <a:rPr lang="ru-RU" sz="2000" dirty="0" err="1"/>
              <a:t>аеропортів</a:t>
            </a:r>
            <a:r>
              <a:rPr lang="ru-RU" sz="2000" dirty="0"/>
              <a:t>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обслуговують</a:t>
            </a:r>
            <a:r>
              <a:rPr lang="ru-RU" sz="2000" dirty="0"/>
              <a:t> </a:t>
            </a:r>
            <a:r>
              <a:rPr lang="ru-RU" sz="2000" dirty="0" err="1"/>
              <a:t>інші</a:t>
            </a:r>
            <a:r>
              <a:rPr lang="ru-RU" sz="2000" dirty="0"/>
              <a:t> </a:t>
            </a:r>
            <a:r>
              <a:rPr lang="ru-RU" sz="2000" dirty="0" err="1"/>
              <a:t>численні</a:t>
            </a:r>
            <a:r>
              <a:rPr lang="ru-RU" sz="2000" dirty="0"/>
              <a:t> </a:t>
            </a:r>
            <a:r>
              <a:rPr lang="ru-RU" sz="2000" dirty="0" err="1"/>
              <a:t>міжнародні</a:t>
            </a:r>
            <a:r>
              <a:rPr lang="ru-RU" sz="2000" dirty="0"/>
              <a:t> й </a:t>
            </a:r>
            <a:r>
              <a:rPr lang="ru-RU" sz="2000" dirty="0" err="1"/>
              <a:t>місцеві</a:t>
            </a:r>
            <a:r>
              <a:rPr lang="ru-RU" sz="2000" dirty="0"/>
              <a:t> </a:t>
            </a:r>
            <a:r>
              <a:rPr lang="ru-RU" sz="2000" dirty="0" err="1"/>
              <a:t>авіакомпанії</a:t>
            </a:r>
            <a:r>
              <a:rPr lang="ru-RU" sz="2000" dirty="0"/>
              <a:t>.</a:t>
            </a:r>
            <a:br>
              <a:rPr lang="ru-RU" sz="2000" dirty="0"/>
            </a:br>
            <a:r>
              <a:rPr lang="ru-RU" sz="2000" dirty="0" err="1"/>
              <a:t>Морські</a:t>
            </a:r>
            <a:r>
              <a:rPr lang="ru-RU" sz="2000" dirty="0"/>
              <a:t> </a:t>
            </a:r>
            <a:r>
              <a:rPr lang="ru-RU" sz="2000" dirty="0" err="1"/>
              <a:t>перевезення</a:t>
            </a:r>
            <a:r>
              <a:rPr lang="ru-RU" sz="2000" dirty="0"/>
              <a:t> </a:t>
            </a:r>
            <a:r>
              <a:rPr lang="ru-RU" sz="2000" dirty="0" err="1"/>
              <a:t>традиційно</a:t>
            </a:r>
            <a:r>
              <a:rPr lang="ru-RU" sz="2000" dirty="0"/>
              <a:t> </a:t>
            </a:r>
            <a:r>
              <a:rPr lang="ru-RU" sz="2000" dirty="0" err="1"/>
              <a:t>зосереджені</a:t>
            </a:r>
            <a:r>
              <a:rPr lang="ru-RU" sz="2000" dirty="0"/>
              <a:t> у портах </a:t>
            </a:r>
            <a:r>
              <a:rPr lang="ru-RU" sz="2000" dirty="0" err="1"/>
              <a:t>Веракрус</a:t>
            </a:r>
            <a:r>
              <a:rPr lang="ru-RU" sz="2000" dirty="0"/>
              <a:t> і Акапулько. </a:t>
            </a:r>
            <a:r>
              <a:rPr lang="ru-RU" sz="2000" dirty="0" err="1"/>
              <a:t>Крім</a:t>
            </a:r>
            <a:r>
              <a:rPr lang="ru-RU" sz="2000" dirty="0"/>
              <a:t> того, </a:t>
            </a:r>
            <a:r>
              <a:rPr lang="ru-RU" sz="2000" dirty="0" err="1"/>
              <a:t>великі</a:t>
            </a:r>
            <a:r>
              <a:rPr lang="ru-RU" sz="2000" dirty="0"/>
              <a:t> порти є в </a:t>
            </a:r>
            <a:r>
              <a:rPr lang="ru-RU" sz="2000" dirty="0" err="1"/>
              <a:t>Тампіко</a:t>
            </a:r>
            <a:r>
              <a:rPr lang="ru-RU" sz="2000" dirty="0"/>
              <a:t>, </a:t>
            </a:r>
            <a:r>
              <a:rPr lang="ru-RU" sz="2000" dirty="0" err="1"/>
              <a:t>Коацакоалькос</a:t>
            </a:r>
            <a:r>
              <a:rPr lang="ru-RU" sz="2000" dirty="0"/>
              <a:t>, </a:t>
            </a:r>
            <a:r>
              <a:rPr lang="ru-RU" sz="2000" dirty="0" err="1"/>
              <a:t>Прогресо</a:t>
            </a:r>
            <a:r>
              <a:rPr lang="ru-RU" sz="2000" dirty="0"/>
              <a:t>, </a:t>
            </a:r>
            <a:r>
              <a:rPr lang="ru-RU" sz="2000" dirty="0" err="1"/>
              <a:t>Саліна-Крус</a:t>
            </a:r>
            <a:r>
              <a:rPr lang="ru-RU" sz="2000" dirty="0"/>
              <a:t>, </a:t>
            </a:r>
            <a:r>
              <a:rPr lang="ru-RU" sz="2000" dirty="0" err="1"/>
              <a:t>Масатлан</a:t>
            </a:r>
            <a:r>
              <a:rPr lang="ru-RU" sz="2000" dirty="0"/>
              <a:t>, </a:t>
            </a:r>
            <a:r>
              <a:rPr lang="ru-RU" sz="2000" dirty="0" err="1"/>
              <a:t>Мансанільо</a:t>
            </a:r>
            <a:r>
              <a:rPr lang="ru-RU" sz="2000" dirty="0"/>
              <a:t>, </a:t>
            </a:r>
            <a:r>
              <a:rPr lang="ru-RU" sz="2000" dirty="0" err="1"/>
              <a:t>Гуаймас</a:t>
            </a:r>
            <a:r>
              <a:rPr lang="ru-RU" sz="2000" dirty="0"/>
              <a:t>, </a:t>
            </a:r>
            <a:r>
              <a:rPr lang="ru-RU" sz="2000" dirty="0" err="1"/>
              <a:t>Енсенада</a:t>
            </a:r>
            <a:r>
              <a:rPr lang="ru-RU" sz="2000" dirty="0"/>
              <a:t>, Ла-Пас і Санта-</a:t>
            </a:r>
            <a:r>
              <a:rPr lang="ru-RU" sz="2000" dirty="0" err="1"/>
              <a:t>Росалія</a:t>
            </a:r>
            <a:r>
              <a:rPr lang="ru-RU" sz="2000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922294" cy="4610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07" y="1119213"/>
            <a:ext cx="7217319" cy="4082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414" y="1124744"/>
            <a:ext cx="5571703" cy="4173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48" y="1193975"/>
            <a:ext cx="5754960" cy="4104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23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75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4822426"/>
            <a:ext cx="809625" cy="69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522962"/>
            <a:ext cx="4187000" cy="1465434"/>
          </a:xfrm>
        </p:spPr>
        <p:txBody>
          <a:bodyPr>
            <a:noAutofit/>
          </a:bodyPr>
          <a:lstStyle/>
          <a:p>
            <a:pPr lvl="0"/>
            <a:r>
              <a:rPr lang="ru-RU" sz="2000" dirty="0" err="1" smtClean="0"/>
              <a:t>Офіційна</a:t>
            </a:r>
            <a:r>
              <a:rPr lang="ru-RU" sz="2000" dirty="0" smtClean="0"/>
              <a:t> </a:t>
            </a:r>
            <a:r>
              <a:rPr lang="ru-RU" sz="2000" dirty="0" err="1" smtClean="0"/>
              <a:t>назва-Мексиканські</a:t>
            </a:r>
            <a:r>
              <a:rPr lang="ru-RU" sz="2000" dirty="0" smtClean="0"/>
              <a:t> </a:t>
            </a:r>
            <a:r>
              <a:rPr lang="ru-RU" sz="2000" dirty="0" err="1"/>
              <a:t>Сполучені</a:t>
            </a:r>
            <a:r>
              <a:rPr lang="ru-RU" sz="2000" dirty="0"/>
              <a:t> </a:t>
            </a:r>
            <a:r>
              <a:rPr lang="ru-RU" sz="2000" dirty="0" err="1" smtClean="0"/>
              <a:t>Штати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 smtClean="0"/>
              <a:t>Столиця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(та </a:t>
            </a:r>
            <a:r>
              <a:rPr lang="ru-RU" sz="2000" dirty="0" err="1"/>
              <a:t>найбільше</a:t>
            </a:r>
            <a:r>
              <a:rPr lang="ru-RU" sz="2000" dirty="0"/>
              <a:t> </a:t>
            </a:r>
            <a:r>
              <a:rPr lang="ru-RU" sz="2000" dirty="0" err="1"/>
              <a:t>місто</a:t>
            </a:r>
            <a:r>
              <a:rPr lang="ru-RU" sz="2000" dirty="0"/>
              <a:t>)	</a:t>
            </a:r>
            <a:r>
              <a:rPr lang="ru-RU" sz="2000" dirty="0" err="1"/>
              <a:t>Мехіко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err="1" smtClean="0"/>
              <a:t>Офіційні</a:t>
            </a:r>
            <a:r>
              <a:rPr lang="ru-RU" sz="2000" dirty="0" smtClean="0"/>
              <a:t> </a:t>
            </a:r>
            <a:r>
              <a:rPr lang="ru-RU" sz="2000" dirty="0" err="1"/>
              <a:t>мови</a:t>
            </a:r>
            <a:r>
              <a:rPr lang="ru-RU" sz="2000" dirty="0"/>
              <a:t>	</a:t>
            </a:r>
            <a:r>
              <a:rPr lang="ru-RU" sz="2000" dirty="0" smtClean="0"/>
              <a:t>-</a:t>
            </a:r>
            <a:r>
              <a:rPr lang="ru-RU" sz="2000" dirty="0" err="1" smtClean="0"/>
              <a:t>іспанська</a:t>
            </a:r>
            <a:r>
              <a:rPr lang="ru-RU" sz="2000" dirty="0" smtClean="0"/>
              <a:t> </a:t>
            </a:r>
            <a:r>
              <a:rPr lang="ru-RU" sz="2000" dirty="0" err="1"/>
              <a:t>мова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err="1"/>
              <a:t>Державний</a:t>
            </a:r>
            <a:r>
              <a:rPr lang="ru-RU" sz="2000" dirty="0"/>
              <a:t> </a:t>
            </a:r>
            <a:r>
              <a:rPr lang="ru-RU" sz="2000" dirty="0" err="1" smtClean="0"/>
              <a:t>устрій</a:t>
            </a:r>
            <a:r>
              <a:rPr lang="ru-RU" sz="2000" dirty="0" smtClean="0"/>
              <a:t>- </a:t>
            </a:r>
            <a:r>
              <a:rPr lang="ru-RU" sz="2000" dirty="0" err="1" smtClean="0"/>
              <a:t>федеративна</a:t>
            </a:r>
            <a:r>
              <a:rPr lang="ru-RU" sz="2000" dirty="0" smtClean="0"/>
              <a:t> </a:t>
            </a:r>
            <a:r>
              <a:rPr lang="ru-RU" sz="2000" dirty="0" err="1" smtClean="0"/>
              <a:t>республіка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/>
              <a:t>Площа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 </a:t>
            </a:r>
            <a:r>
              <a:rPr lang="ru-RU" sz="2000" dirty="0" err="1" smtClean="0"/>
              <a:t>Загалом</a:t>
            </a:r>
            <a:r>
              <a:rPr lang="ru-RU" sz="2000" dirty="0" smtClean="0"/>
              <a:t> -1 </a:t>
            </a:r>
            <a:r>
              <a:rPr lang="ru-RU" sz="2000" dirty="0"/>
              <a:t>972 550 км² </a:t>
            </a:r>
            <a:br>
              <a:rPr lang="ru-RU" sz="2000" dirty="0"/>
            </a:br>
            <a:r>
              <a:rPr lang="ru-RU" sz="2000" dirty="0"/>
              <a:t> </a:t>
            </a:r>
            <a:r>
              <a:rPr lang="ru-RU" sz="2000" dirty="0" smtClean="0"/>
              <a:t> </a:t>
            </a:r>
            <a:r>
              <a:rPr lang="ru-RU" sz="2000" dirty="0"/>
              <a:t>Води </a:t>
            </a:r>
            <a:r>
              <a:rPr lang="ru-RU" sz="2000" dirty="0" smtClean="0"/>
              <a:t>(%)-2,5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err="1"/>
              <a:t>Населення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 </a:t>
            </a:r>
            <a:r>
              <a:rPr lang="ru-RU" sz="2000" dirty="0" err="1" smtClean="0"/>
              <a:t>перепис</a:t>
            </a:r>
            <a:r>
              <a:rPr lang="ru-RU" sz="2000" dirty="0" smtClean="0"/>
              <a:t> </a:t>
            </a:r>
            <a:r>
              <a:rPr lang="ru-RU" sz="2000" dirty="0"/>
              <a:t>2011 р</a:t>
            </a:r>
            <a:r>
              <a:rPr lang="ru-RU" sz="2000" dirty="0" smtClean="0"/>
              <a:t>.-113 </a:t>
            </a:r>
            <a:r>
              <a:rPr lang="ru-RU" sz="2000" dirty="0"/>
              <a:t>724 </a:t>
            </a:r>
            <a:r>
              <a:rPr lang="ru-RU" sz="2000" dirty="0" smtClean="0"/>
              <a:t>226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 </a:t>
            </a:r>
            <a:r>
              <a:rPr lang="ru-RU" sz="2000" dirty="0" smtClean="0"/>
              <a:t>Густота населення-57/км²</a:t>
            </a:r>
            <a:br>
              <a:rPr lang="ru-RU" sz="2000" dirty="0" smtClean="0"/>
            </a:br>
            <a:r>
              <a:rPr lang="ru-RU" sz="2000" dirty="0" err="1" smtClean="0"/>
              <a:t>Релігії</a:t>
            </a:r>
            <a:r>
              <a:rPr lang="ru-RU" sz="2000" dirty="0" smtClean="0"/>
              <a:t>- </a:t>
            </a:r>
            <a:r>
              <a:rPr lang="ru-RU" sz="2000" dirty="0" err="1" smtClean="0"/>
              <a:t>християнство</a:t>
            </a:r>
            <a:r>
              <a:rPr lang="ru-RU" sz="2000" dirty="0" smtClean="0"/>
              <a:t>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Валюта</a:t>
            </a:r>
            <a:r>
              <a:rPr lang="ru-RU" sz="2000" dirty="0"/>
              <a:t>	</a:t>
            </a:r>
            <a:r>
              <a:rPr lang="ru-RU" sz="2000" dirty="0" err="1"/>
              <a:t>Мексиканський</a:t>
            </a:r>
            <a:r>
              <a:rPr lang="ru-RU" sz="2000" dirty="0"/>
              <a:t> песо (</a:t>
            </a:r>
            <a:r>
              <a:rPr lang="en-US" sz="2000" dirty="0"/>
              <a:t>MXN)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06089"/>
            <a:ext cx="3529494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07" y="3140968"/>
            <a:ext cx="3354682" cy="304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99792" y="31058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55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47864" y="260648"/>
            <a:ext cx="53823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Мексика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— </a:t>
            </a:r>
            <a:r>
              <a:rPr lang="vi-V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країна в Північній Америці, яка межує на півночі зі Сполученими Штатами Америки, на півдні з Гватемалою, Белізом. Мексика також омивається на заході Тихим океаном, на південному сході Карибським морем та на сході Мексиканською затокою. Мексиканські Сполучені Штати — федеративна конституційна республіка, яка складається з 31-го штату та одного федерального округу навколо столиці м. Мехіко.</a:t>
            </a:r>
          </a:p>
          <a:p>
            <a:pPr algn="ctr"/>
            <a:r>
              <a:rPr lang="vi-V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Мексика — п'ята за величиною країна на американському континенті та 14-та у світі. З населенням у 113 мільйони чоловік Мексика має найбільшу кількість іспаномовного населення у світі. Мексика — член ООН, ОАД, Латиноамер. асоціації інтеграції, Латиноамер. економічної системи. Мексика була колискою древніх цивілізацій Нового Світу.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0DFFD"/>
              </a:clrFrom>
              <a:clrTo>
                <a:srgbClr val="80D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52" r="100000">
                        <a14:backgroundMark x1="71205" y1="27342" x2="55869" y2="10127"/>
                        <a14:backgroundMark x1="73865" y1="19241" x2="65415" y2="3797"/>
                        <a14:backgroundMark x1="42097" y1="4051" x2="72457" y2="39747"/>
                        <a14:backgroundMark x1="26761" y1="1519" x2="43192" y2="7342"/>
                        <a14:backgroundMark x1="18623" y1="2025" x2="22222" y2="4051"/>
                        <a14:backgroundMark x1="6103" y1="1266" x2="12363" y2="506"/>
                        <a14:backgroundMark x1="89828" y1="93165" x2="89828" y2="84810"/>
                        <a14:backgroundMark x1="95775" y1="95443" x2="84664" y2="94430"/>
                        <a14:backgroundMark x1="86385" y1="85063" x2="84977" y2="83038"/>
                        <a14:backgroundMark x1="91706" y1="80253" x2="90923" y2="79241"/>
                        <a14:backgroundMark x1="82473" y1="95443" x2="81690" y2="93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4546"/>
            <a:ext cx="4771429" cy="29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8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/>
              <a:t>Географічне положення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908720"/>
            <a:ext cx="623674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Країна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розташована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у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південно-західній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частині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Північної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Америки і в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деяких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місцях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простирається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до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Центральної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Америки.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Юкатанський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півострів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і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суміжні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території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становлять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12 %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території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країни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і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географічно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знаходяться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у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Центральній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Америці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хоча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геополітично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Мексика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ніколи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не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вважалася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центрально-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американською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країною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</a:t>
            </a:r>
          </a:p>
          <a:p>
            <a:pPr algn="r"/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півночі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Мексика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межує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зі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США та з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Гватемалою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і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Белізом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— на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південному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сході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Омивається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водами Тихого океану на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заході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і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Мексиканської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затоки,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Карибського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моря на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сході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Загальна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територія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країни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— 1 972 550 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km²,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сюди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ж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входять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6000 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km²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острівних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територій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в Тихому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океані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Мексиканській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затоці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Карибському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морі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та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Каліфорнійській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затоці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</a:t>
            </a:r>
          </a:p>
          <a:p>
            <a:pPr algn="r"/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півночі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на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південь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територію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Мексики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перетинають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два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гірські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масиви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Сьєрра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Мадре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Орієнталь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(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Східний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) та Сьерра Мадре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Оксіденталь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(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Західний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),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які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є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продовженням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Скелястих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гір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північноамериканського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континенту.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Зі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сходу на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захід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країну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перетинає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Транс-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Мексиканський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Вулканічний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Пояс —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Сьєрра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Невада.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Четвертий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південний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гірський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масив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Сьєрра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Мадре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дель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Сур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простирається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на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сході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від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штату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Мічоакан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до штату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Охака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 </a:t>
            </a:r>
            <a:endParaRPr lang="ru-RU" sz="1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27" y="886137"/>
            <a:ext cx="6667500" cy="500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40" y="7573"/>
            <a:ext cx="7305675" cy="689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629140" cy="4400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36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Клімат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 err="1"/>
              <a:t>Клімат</a:t>
            </a:r>
            <a:r>
              <a:rPr lang="ru-RU" sz="2200" dirty="0"/>
              <a:t> </a:t>
            </a:r>
            <a:r>
              <a:rPr lang="ru-RU" sz="2200" dirty="0" err="1"/>
              <a:t>більшої</a:t>
            </a:r>
            <a:r>
              <a:rPr lang="ru-RU" sz="2200" dirty="0"/>
              <a:t> </a:t>
            </a:r>
            <a:r>
              <a:rPr lang="ru-RU" sz="2200" dirty="0" err="1"/>
              <a:t>частини</a:t>
            </a:r>
            <a:r>
              <a:rPr lang="ru-RU" sz="2200" dirty="0"/>
              <a:t> Мексики </a:t>
            </a:r>
            <a:r>
              <a:rPr lang="ru-RU" sz="2200" dirty="0" err="1"/>
              <a:t>тропічний</a:t>
            </a:r>
            <a:r>
              <a:rPr lang="ru-RU" sz="2200" dirty="0"/>
              <a:t>, на </a:t>
            </a:r>
            <a:r>
              <a:rPr lang="ru-RU" sz="2200" dirty="0" err="1"/>
              <a:t>півночі</a:t>
            </a:r>
            <a:r>
              <a:rPr lang="ru-RU" sz="2200" dirty="0"/>
              <a:t> — </a:t>
            </a:r>
            <a:r>
              <a:rPr lang="ru-RU" sz="2200" dirty="0" err="1"/>
              <a:t>субтропічний</a:t>
            </a:r>
            <a:r>
              <a:rPr lang="ru-RU" sz="2200" dirty="0"/>
              <a:t>, </a:t>
            </a:r>
            <a:r>
              <a:rPr lang="ru-RU" sz="2200" dirty="0" err="1"/>
              <a:t>дуже</a:t>
            </a:r>
            <a:r>
              <a:rPr lang="ru-RU" sz="2200" dirty="0"/>
              <a:t> </a:t>
            </a:r>
            <a:r>
              <a:rPr lang="ru-RU" sz="2200" dirty="0" err="1"/>
              <a:t>мінливий</a:t>
            </a:r>
            <a:r>
              <a:rPr lang="ru-RU" sz="2200" dirty="0"/>
              <a:t> </a:t>
            </a:r>
            <a:r>
              <a:rPr lang="ru-RU" sz="2200" dirty="0" err="1"/>
              <a:t>залежно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характеру </a:t>
            </a:r>
            <a:r>
              <a:rPr lang="ru-RU" sz="2200" dirty="0" err="1"/>
              <a:t>рельєфу</a:t>
            </a:r>
            <a:r>
              <a:rPr lang="ru-RU" sz="2200" dirty="0"/>
              <a:t>. </a:t>
            </a:r>
            <a:r>
              <a:rPr lang="ru-RU" sz="2200" dirty="0" err="1"/>
              <a:t>Зі</a:t>
            </a:r>
            <a:r>
              <a:rPr lang="ru-RU" sz="2200" dirty="0"/>
              <a:t> сходу та заходу на </a:t>
            </a:r>
            <a:r>
              <a:rPr lang="ru-RU" sz="2200" dirty="0" err="1"/>
              <a:t>територію</a:t>
            </a:r>
            <a:r>
              <a:rPr lang="ru-RU" sz="2200" dirty="0"/>
              <a:t> Мексики </a:t>
            </a:r>
            <a:r>
              <a:rPr lang="ru-RU" sz="2200" dirty="0" err="1"/>
              <a:t>проникають</a:t>
            </a:r>
            <a:r>
              <a:rPr lang="ru-RU" sz="2200" dirty="0"/>
              <a:t> </a:t>
            </a:r>
            <a:r>
              <a:rPr lang="ru-RU" sz="2200" dirty="0" err="1"/>
              <a:t>вологі</a:t>
            </a:r>
            <a:r>
              <a:rPr lang="ru-RU" sz="2200" dirty="0"/>
              <a:t> </a:t>
            </a:r>
            <a:r>
              <a:rPr lang="ru-RU" sz="2200" dirty="0" err="1"/>
              <a:t>тропічні</a:t>
            </a:r>
            <a:r>
              <a:rPr lang="ru-RU" sz="2200" dirty="0"/>
              <a:t> </a:t>
            </a:r>
            <a:r>
              <a:rPr lang="ru-RU" sz="2200" dirty="0" err="1"/>
              <a:t>повітряні</a:t>
            </a:r>
            <a:r>
              <a:rPr lang="ru-RU" sz="2200" dirty="0"/>
              <a:t> </a:t>
            </a:r>
            <a:r>
              <a:rPr lang="ru-RU" sz="2200" dirty="0" err="1"/>
              <a:t>маси</a:t>
            </a:r>
            <a:r>
              <a:rPr lang="ru-RU" sz="2200" dirty="0"/>
              <a:t>, </a:t>
            </a:r>
            <a:r>
              <a:rPr lang="ru-RU" sz="2200" dirty="0" err="1"/>
              <a:t>що</a:t>
            </a:r>
            <a:r>
              <a:rPr lang="ru-RU" sz="2200" dirty="0"/>
              <a:t> </a:t>
            </a:r>
            <a:r>
              <a:rPr lang="ru-RU" sz="2200" dirty="0" err="1"/>
              <a:t>рясно</a:t>
            </a:r>
            <a:r>
              <a:rPr lang="ru-RU" sz="2200" dirty="0"/>
              <a:t> </a:t>
            </a:r>
            <a:r>
              <a:rPr lang="ru-RU" sz="2200" dirty="0" err="1"/>
              <a:t>зрошують</a:t>
            </a:r>
            <a:r>
              <a:rPr lang="ru-RU" sz="2200" dirty="0"/>
              <a:t> </a:t>
            </a:r>
            <a:r>
              <a:rPr lang="ru-RU" sz="2200" dirty="0" err="1"/>
              <a:t>навітряні</a:t>
            </a:r>
            <a:r>
              <a:rPr lang="ru-RU" sz="2200" dirty="0"/>
              <a:t> </a:t>
            </a:r>
            <a:r>
              <a:rPr lang="ru-RU" sz="2200" dirty="0" err="1"/>
              <a:t>схили</a:t>
            </a:r>
            <a:r>
              <a:rPr lang="ru-RU" sz="2200" dirty="0"/>
              <a:t> </a:t>
            </a:r>
            <a:r>
              <a:rPr lang="ru-RU" sz="2200" dirty="0" err="1"/>
              <a:t>гір</a:t>
            </a:r>
            <a:r>
              <a:rPr lang="ru-RU" sz="2200" dirty="0"/>
              <a:t>. </a:t>
            </a:r>
            <a:r>
              <a:rPr lang="ru-RU" sz="2200" dirty="0" err="1"/>
              <a:t>Північно-західна</a:t>
            </a:r>
            <a:r>
              <a:rPr lang="ru-RU" sz="2200" dirty="0"/>
              <a:t> </a:t>
            </a:r>
            <a:r>
              <a:rPr lang="ru-RU" sz="2200" dirty="0" err="1"/>
              <a:t>територія</a:t>
            </a:r>
            <a:r>
              <a:rPr lang="ru-RU" sz="2200" dirty="0"/>
              <a:t> </a:t>
            </a:r>
            <a:r>
              <a:rPr lang="ru-RU" sz="2200" dirty="0" err="1"/>
              <a:t>країни</a:t>
            </a:r>
            <a:r>
              <a:rPr lang="ru-RU" sz="2200" dirty="0"/>
              <a:t> </a:t>
            </a:r>
            <a:r>
              <a:rPr lang="ru-RU" sz="2200" dirty="0" err="1"/>
              <a:t>незахищена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</a:t>
            </a:r>
            <a:r>
              <a:rPr lang="ru-RU" sz="2200" dirty="0" err="1"/>
              <a:t>вітрів</a:t>
            </a:r>
            <a:r>
              <a:rPr lang="ru-RU" sz="2200" dirty="0"/>
              <a:t>, </a:t>
            </a:r>
            <a:r>
              <a:rPr lang="ru-RU" sz="2200" dirty="0" err="1"/>
              <a:t>що</a:t>
            </a:r>
            <a:r>
              <a:rPr lang="ru-RU" sz="2200" dirty="0"/>
              <a:t> </a:t>
            </a:r>
            <a:r>
              <a:rPr lang="ru-RU" sz="2200" dirty="0" err="1"/>
              <a:t>дмуть</a:t>
            </a:r>
            <a:r>
              <a:rPr lang="ru-RU" sz="2200" dirty="0"/>
              <a:t> з </a:t>
            </a:r>
            <a:r>
              <a:rPr lang="ru-RU" sz="2200" dirty="0" err="1"/>
              <a:t>центральних</a:t>
            </a:r>
            <a:r>
              <a:rPr lang="ru-RU" sz="2200" dirty="0"/>
              <a:t> </a:t>
            </a:r>
            <a:r>
              <a:rPr lang="ru-RU" sz="2200" dirty="0" err="1"/>
              <a:t>частин</a:t>
            </a:r>
            <a:r>
              <a:rPr lang="ru-RU" sz="2200" dirty="0"/>
              <a:t> </a:t>
            </a:r>
            <a:r>
              <a:rPr lang="ru-RU" sz="2200" dirty="0" err="1"/>
              <a:t>Північної</a:t>
            </a:r>
            <a:r>
              <a:rPr lang="ru-RU" sz="2200" dirty="0"/>
              <a:t> Америки, і </a:t>
            </a:r>
            <a:r>
              <a:rPr lang="ru-RU" sz="2200" dirty="0" err="1"/>
              <a:t>має</a:t>
            </a:r>
            <a:r>
              <a:rPr lang="ru-RU" sz="2200" dirty="0"/>
              <a:t> </a:t>
            </a:r>
            <a:r>
              <a:rPr lang="ru-RU" sz="2200" dirty="0" err="1"/>
              <a:t>сухий</a:t>
            </a:r>
            <a:r>
              <a:rPr lang="ru-RU" sz="2200" dirty="0"/>
              <a:t> </a:t>
            </a:r>
            <a:r>
              <a:rPr lang="ru-RU" sz="2200" dirty="0" err="1"/>
              <a:t>континентальний</a:t>
            </a:r>
            <a:r>
              <a:rPr lang="ru-RU" sz="2200" dirty="0"/>
              <a:t> </a:t>
            </a:r>
            <a:r>
              <a:rPr lang="ru-RU" sz="2200" dirty="0" err="1"/>
              <a:t>клімат</a:t>
            </a:r>
            <a:r>
              <a:rPr lang="ru-RU" sz="2200" dirty="0"/>
              <a:t>.</a:t>
            </a:r>
            <a:br>
              <a:rPr lang="ru-RU" sz="2200" dirty="0"/>
            </a:br>
            <a:r>
              <a:rPr lang="ru-RU" sz="2200" dirty="0" err="1"/>
              <a:t>Середня</a:t>
            </a:r>
            <a:r>
              <a:rPr lang="ru-RU" sz="2200" dirty="0"/>
              <a:t> температура </a:t>
            </a:r>
            <a:r>
              <a:rPr lang="ru-RU" sz="2200" dirty="0" err="1"/>
              <a:t>січня</a:t>
            </a:r>
            <a:r>
              <a:rPr lang="ru-RU" sz="2200" dirty="0"/>
              <a:t> </a:t>
            </a:r>
            <a:r>
              <a:rPr lang="ru-RU" sz="2200" dirty="0" err="1"/>
              <a:t>коливається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10 °</a:t>
            </a:r>
            <a:r>
              <a:rPr lang="en-US" sz="2200" dirty="0"/>
              <a:t>C </a:t>
            </a:r>
            <a:r>
              <a:rPr lang="ru-RU" sz="2200" dirty="0"/>
              <a:t>на </a:t>
            </a:r>
            <a:r>
              <a:rPr lang="ru-RU" sz="2200" dirty="0" err="1"/>
              <a:t>північному</a:t>
            </a:r>
            <a:r>
              <a:rPr lang="ru-RU" sz="2200" dirty="0"/>
              <a:t> </a:t>
            </a:r>
            <a:r>
              <a:rPr lang="ru-RU" sz="2200" dirty="0" err="1"/>
              <a:t>заході</a:t>
            </a:r>
            <a:r>
              <a:rPr lang="ru-RU" sz="2200" dirty="0"/>
              <a:t> до 25 °</a:t>
            </a:r>
            <a:r>
              <a:rPr lang="en-US" sz="2200" dirty="0"/>
              <a:t>C </a:t>
            </a:r>
            <a:r>
              <a:rPr lang="ru-RU" sz="2200" dirty="0"/>
              <a:t>на </a:t>
            </a:r>
            <a:r>
              <a:rPr lang="ru-RU" sz="2200" dirty="0" err="1"/>
              <a:t>півдні</a:t>
            </a:r>
            <a:r>
              <a:rPr lang="ru-RU" sz="2200" dirty="0"/>
              <a:t>. У </a:t>
            </a:r>
            <a:r>
              <a:rPr lang="ru-RU" sz="2200" dirty="0" err="1"/>
              <a:t>зв'язку</a:t>
            </a:r>
            <a:r>
              <a:rPr lang="ru-RU" sz="2200" dirty="0"/>
              <a:t> з </a:t>
            </a:r>
            <a:r>
              <a:rPr lang="ru-RU" sz="2200" dirty="0" err="1"/>
              <a:t>проникненням</a:t>
            </a:r>
            <a:r>
              <a:rPr lang="ru-RU" sz="2200" dirty="0"/>
              <a:t> холодного </a:t>
            </a:r>
            <a:r>
              <a:rPr lang="ru-RU" sz="2200" dirty="0" err="1"/>
              <a:t>повітря</a:t>
            </a:r>
            <a:r>
              <a:rPr lang="ru-RU" sz="2200" dirty="0"/>
              <a:t> на </a:t>
            </a:r>
            <a:r>
              <a:rPr lang="ru-RU" sz="2200" dirty="0" err="1"/>
              <a:t>півночі</a:t>
            </a:r>
            <a:r>
              <a:rPr lang="ru-RU" sz="2200" dirty="0"/>
              <a:t> </a:t>
            </a:r>
            <a:r>
              <a:rPr lang="ru-RU" sz="2200" dirty="0" err="1"/>
              <a:t>Мексиканського</a:t>
            </a:r>
            <a:r>
              <a:rPr lang="ru-RU" sz="2200" dirty="0"/>
              <a:t> </a:t>
            </a:r>
            <a:r>
              <a:rPr lang="ru-RU" sz="2200" dirty="0" err="1"/>
              <a:t>нагір'я</a:t>
            </a:r>
            <a:r>
              <a:rPr lang="ru-RU" sz="2200" dirty="0"/>
              <a:t> </a:t>
            </a:r>
            <a:r>
              <a:rPr lang="ru-RU" sz="2200" dirty="0" err="1"/>
              <a:t>трапляються</a:t>
            </a:r>
            <a:r>
              <a:rPr lang="ru-RU" sz="2200" dirty="0"/>
              <a:t> </a:t>
            </a:r>
            <a:r>
              <a:rPr lang="ru-RU" sz="2200" dirty="0" err="1"/>
              <a:t>морози</a:t>
            </a:r>
            <a:r>
              <a:rPr lang="ru-RU" sz="2200" dirty="0"/>
              <a:t> до −20 °</a:t>
            </a:r>
            <a:r>
              <a:rPr lang="en-US" sz="2200" dirty="0"/>
              <a:t>C. </a:t>
            </a:r>
            <a:r>
              <a:rPr lang="ru-RU" sz="2200" dirty="0" err="1"/>
              <a:t>Середня</a:t>
            </a:r>
            <a:r>
              <a:rPr lang="ru-RU" sz="2200" dirty="0"/>
              <a:t> температура </a:t>
            </a:r>
            <a:r>
              <a:rPr lang="ru-RU" sz="2200" dirty="0" err="1"/>
              <a:t>липня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15 °</a:t>
            </a:r>
            <a:r>
              <a:rPr lang="en-US" sz="2200" dirty="0"/>
              <a:t>C </a:t>
            </a:r>
            <a:r>
              <a:rPr lang="ru-RU" sz="2200" dirty="0"/>
              <a:t>у </a:t>
            </a:r>
            <a:r>
              <a:rPr lang="ru-RU" sz="2200" dirty="0" err="1"/>
              <a:t>піднесених</a:t>
            </a:r>
            <a:r>
              <a:rPr lang="ru-RU" sz="2200" dirty="0"/>
              <a:t> </a:t>
            </a:r>
            <a:r>
              <a:rPr lang="ru-RU" sz="2200" dirty="0" err="1"/>
              <a:t>рівнинних</a:t>
            </a:r>
            <a:r>
              <a:rPr lang="ru-RU" sz="2200" dirty="0"/>
              <a:t> </a:t>
            </a:r>
            <a:r>
              <a:rPr lang="ru-RU" sz="2200" dirty="0" err="1"/>
              <a:t>частинах</a:t>
            </a:r>
            <a:r>
              <a:rPr lang="ru-RU" sz="2200" dirty="0"/>
              <a:t> </a:t>
            </a:r>
            <a:r>
              <a:rPr lang="ru-RU" sz="2200" dirty="0" err="1"/>
              <a:t>нагір'я</a:t>
            </a:r>
            <a:r>
              <a:rPr lang="ru-RU" sz="2200" dirty="0"/>
              <a:t> до 30 °</a:t>
            </a:r>
            <a:r>
              <a:rPr lang="en-US" sz="2200" dirty="0"/>
              <a:t>C </a:t>
            </a:r>
            <a:r>
              <a:rPr lang="ru-RU" sz="2200" dirty="0"/>
              <a:t>на </a:t>
            </a:r>
            <a:r>
              <a:rPr lang="ru-RU" sz="2200" dirty="0" err="1"/>
              <a:t>березі</a:t>
            </a:r>
            <a:r>
              <a:rPr lang="ru-RU" sz="2200" dirty="0"/>
              <a:t> </a:t>
            </a:r>
            <a:r>
              <a:rPr lang="ru-RU" sz="2200" dirty="0" err="1"/>
              <a:t>Каліфорнійської</a:t>
            </a:r>
            <a:r>
              <a:rPr lang="ru-RU" sz="2200" dirty="0"/>
              <a:t> затоки. </a:t>
            </a:r>
            <a:r>
              <a:rPr lang="ru-RU" sz="2200" dirty="0" err="1"/>
              <a:t>Річна</a:t>
            </a:r>
            <a:r>
              <a:rPr lang="ru-RU" sz="2200" dirty="0"/>
              <a:t> </a:t>
            </a:r>
            <a:r>
              <a:rPr lang="ru-RU" sz="2200" dirty="0" err="1"/>
              <a:t>кількість</a:t>
            </a:r>
            <a:r>
              <a:rPr lang="ru-RU" sz="2200" dirty="0"/>
              <a:t> </a:t>
            </a:r>
            <a:r>
              <a:rPr lang="ru-RU" sz="2200" dirty="0" err="1"/>
              <a:t>опадів</a:t>
            </a:r>
            <a:r>
              <a:rPr lang="ru-RU" sz="2200" dirty="0"/>
              <a:t> </a:t>
            </a:r>
            <a:r>
              <a:rPr lang="ru-RU" sz="2200" dirty="0" err="1"/>
              <a:t>коливається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100–200 мм на </a:t>
            </a:r>
            <a:r>
              <a:rPr lang="ru-RU" sz="2200" dirty="0" err="1"/>
              <a:t>півночі</a:t>
            </a:r>
            <a:r>
              <a:rPr lang="ru-RU" sz="2200" dirty="0"/>
              <a:t> і на </a:t>
            </a:r>
            <a:r>
              <a:rPr lang="ru-RU" sz="2200" dirty="0" err="1"/>
              <a:t>навітряних</a:t>
            </a:r>
            <a:r>
              <a:rPr lang="ru-RU" sz="2200" dirty="0"/>
              <a:t> </a:t>
            </a:r>
            <a:r>
              <a:rPr lang="ru-RU" sz="2200" dirty="0" err="1"/>
              <a:t>схилах</a:t>
            </a:r>
            <a:r>
              <a:rPr lang="ru-RU" sz="2200" dirty="0"/>
              <a:t> </a:t>
            </a:r>
            <a:r>
              <a:rPr lang="ru-RU" sz="2200" dirty="0" err="1"/>
              <a:t>гір</a:t>
            </a:r>
            <a:r>
              <a:rPr lang="ru-RU" sz="2200" dirty="0"/>
              <a:t> </a:t>
            </a:r>
            <a:r>
              <a:rPr lang="ru-RU" sz="2200" dirty="0" err="1"/>
              <a:t>півдня</a:t>
            </a:r>
            <a:r>
              <a:rPr lang="ru-RU" sz="2200" dirty="0"/>
              <a:t> до 2000-3000 мм на </a:t>
            </a:r>
            <a:r>
              <a:rPr lang="ru-RU" sz="2200" dirty="0" err="1"/>
              <a:t>південних</a:t>
            </a:r>
            <a:r>
              <a:rPr lang="ru-RU" sz="2200" dirty="0"/>
              <a:t> </a:t>
            </a:r>
            <a:r>
              <a:rPr lang="ru-RU" sz="2200" dirty="0" err="1"/>
              <a:t>схилах</a:t>
            </a:r>
            <a:r>
              <a:rPr lang="ru-RU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322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40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Ґрунти</a:t>
            </a:r>
            <a:r>
              <a:rPr lang="ru-RU" dirty="0"/>
              <a:t/>
            </a:r>
            <a:br>
              <a:rPr lang="ru-RU" dirty="0"/>
            </a:br>
            <a:r>
              <a:rPr lang="ru-RU" sz="3100" dirty="0"/>
              <a:t>На </a:t>
            </a:r>
            <a:r>
              <a:rPr lang="ru-RU" sz="3100" dirty="0" err="1"/>
              <a:t>північному</a:t>
            </a:r>
            <a:r>
              <a:rPr lang="ru-RU" sz="3100" dirty="0"/>
              <a:t> </a:t>
            </a:r>
            <a:r>
              <a:rPr lang="ru-RU" sz="3100" dirty="0" err="1"/>
              <a:t>заході</a:t>
            </a:r>
            <a:r>
              <a:rPr lang="ru-RU" sz="3100" dirty="0"/>
              <a:t> </a:t>
            </a:r>
            <a:r>
              <a:rPr lang="ru-RU" sz="3100" dirty="0" err="1"/>
              <a:t>переважають</a:t>
            </a:r>
            <a:r>
              <a:rPr lang="ru-RU" sz="3100" dirty="0"/>
              <a:t> </a:t>
            </a:r>
            <a:r>
              <a:rPr lang="ru-RU" sz="3100" dirty="0" err="1"/>
              <a:t>сіроземи</a:t>
            </a:r>
            <a:r>
              <a:rPr lang="ru-RU" sz="3100" dirty="0"/>
              <a:t> і </a:t>
            </a:r>
            <a:r>
              <a:rPr lang="ru-RU" sz="3100" dirty="0" err="1"/>
              <a:t>примітивні</a:t>
            </a:r>
            <a:r>
              <a:rPr lang="ru-RU" sz="3100" dirty="0"/>
              <a:t> </a:t>
            </a:r>
            <a:r>
              <a:rPr lang="ru-RU" sz="3100" dirty="0" err="1"/>
              <a:t>пустельні</a:t>
            </a:r>
            <a:r>
              <a:rPr lang="ru-RU" sz="3100" dirty="0"/>
              <a:t> </a:t>
            </a:r>
            <a:r>
              <a:rPr lang="ru-RU" sz="3100" dirty="0" err="1"/>
              <a:t>ґрунти</a:t>
            </a:r>
            <a:r>
              <a:rPr lang="ru-RU" sz="3100" dirty="0"/>
              <a:t>, у </a:t>
            </a:r>
            <a:r>
              <a:rPr lang="ru-RU" sz="3100" dirty="0" err="1"/>
              <a:t>більшій</a:t>
            </a:r>
            <a:r>
              <a:rPr lang="ru-RU" sz="3100" dirty="0"/>
              <a:t> </a:t>
            </a:r>
            <a:r>
              <a:rPr lang="ru-RU" sz="3100" dirty="0" err="1"/>
              <a:t>частині</a:t>
            </a:r>
            <a:r>
              <a:rPr lang="ru-RU" sz="3100" dirty="0"/>
              <a:t> </a:t>
            </a:r>
            <a:r>
              <a:rPr lang="ru-RU" sz="3100" dirty="0" err="1"/>
              <a:t>гірських</a:t>
            </a:r>
            <a:r>
              <a:rPr lang="ru-RU" sz="3100" dirty="0"/>
              <a:t> </a:t>
            </a:r>
            <a:r>
              <a:rPr lang="ru-RU" sz="3100" dirty="0" err="1"/>
              <a:t>районів</a:t>
            </a:r>
            <a:r>
              <a:rPr lang="ru-RU" sz="3100" dirty="0"/>
              <a:t> — </a:t>
            </a:r>
            <a:r>
              <a:rPr lang="ru-RU" sz="3100" dirty="0" err="1"/>
              <a:t>гірські</a:t>
            </a:r>
            <a:r>
              <a:rPr lang="ru-RU" sz="3100" dirty="0"/>
              <a:t> </a:t>
            </a:r>
            <a:r>
              <a:rPr lang="ru-RU" sz="3100" dirty="0" err="1"/>
              <a:t>сіро-коричневі</a:t>
            </a:r>
            <a:r>
              <a:rPr lang="ru-RU" sz="3100" dirty="0"/>
              <a:t>, </a:t>
            </a:r>
            <a:r>
              <a:rPr lang="ru-RU" sz="3100" dirty="0" err="1"/>
              <a:t>коричневі</a:t>
            </a:r>
            <a:r>
              <a:rPr lang="ru-RU" sz="3100" dirty="0"/>
              <a:t>, </a:t>
            </a:r>
            <a:r>
              <a:rPr lang="ru-RU" sz="3100" dirty="0" err="1"/>
              <a:t>червоні</a:t>
            </a:r>
            <a:r>
              <a:rPr lang="ru-RU" sz="3100" dirty="0"/>
              <a:t> </a:t>
            </a:r>
            <a:r>
              <a:rPr lang="ru-RU" sz="3100" dirty="0" err="1"/>
              <a:t>ґрунти</a:t>
            </a:r>
            <a:r>
              <a:rPr lang="ru-RU" sz="3100" dirty="0"/>
              <a:t> саван й </a:t>
            </a:r>
            <a:r>
              <a:rPr lang="ru-RU" sz="3100" dirty="0" err="1"/>
              <a:t>гірсько-лісові</a:t>
            </a:r>
            <a:r>
              <a:rPr lang="ru-RU" sz="3100" dirty="0"/>
              <a:t> </a:t>
            </a:r>
            <a:r>
              <a:rPr lang="ru-RU" sz="3100" dirty="0" err="1"/>
              <a:t>бурі</a:t>
            </a:r>
            <a:r>
              <a:rPr lang="ru-RU" sz="3100" dirty="0"/>
              <a:t>, на низинах — </a:t>
            </a:r>
            <a:r>
              <a:rPr lang="ru-RU" sz="3100" dirty="0" err="1"/>
              <a:t>сіро-коричневі</a:t>
            </a:r>
            <a:r>
              <a:rPr lang="ru-RU" sz="3100" dirty="0"/>
              <a:t>, </a:t>
            </a:r>
            <a:r>
              <a:rPr lang="ru-RU" sz="3100" dirty="0" err="1"/>
              <a:t>червоно-коричневі</a:t>
            </a:r>
            <a:r>
              <a:rPr lang="ru-RU" sz="3100" dirty="0"/>
              <a:t>, </a:t>
            </a:r>
            <a:r>
              <a:rPr lang="ru-RU" sz="3100" dirty="0" err="1"/>
              <a:t>червоні</a:t>
            </a:r>
            <a:r>
              <a:rPr lang="ru-RU" sz="3100" dirty="0"/>
              <a:t> </a:t>
            </a:r>
            <a:r>
              <a:rPr lang="ru-RU" sz="3100" dirty="0" err="1"/>
              <a:t>ґрунти</a:t>
            </a:r>
            <a:r>
              <a:rPr lang="ru-RU" sz="3100" dirty="0"/>
              <a:t> саван і </a:t>
            </a:r>
            <a:r>
              <a:rPr lang="ru-RU" sz="3100" dirty="0" err="1"/>
              <a:t>болотні</a:t>
            </a:r>
            <a:r>
              <a:rPr lang="ru-RU" sz="3100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0"/>
          <a:stretch/>
        </p:blipFill>
        <p:spPr bwMode="auto">
          <a:xfrm>
            <a:off x="107504" y="3954701"/>
            <a:ext cx="4464496" cy="2835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42"/>
          <a:stretch/>
        </p:blipFill>
        <p:spPr bwMode="auto">
          <a:xfrm>
            <a:off x="4716016" y="3406436"/>
            <a:ext cx="4345454" cy="337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8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28800"/>
            <a:ext cx="8229600" cy="3370386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Внутрішні</a:t>
            </a:r>
            <a:r>
              <a:rPr lang="ru-RU" dirty="0"/>
              <a:t> води</a:t>
            </a:r>
            <a:br>
              <a:rPr lang="ru-RU" dirty="0"/>
            </a:br>
            <a:r>
              <a:rPr lang="ru-RU" sz="2200" dirty="0" err="1"/>
              <a:t>Річкова</a:t>
            </a:r>
            <a:r>
              <a:rPr lang="ru-RU" sz="2200" dirty="0"/>
              <a:t> мережа на </a:t>
            </a:r>
            <a:r>
              <a:rPr lang="ru-RU" sz="2200" dirty="0" err="1"/>
              <a:t>південному</a:t>
            </a:r>
            <a:r>
              <a:rPr lang="ru-RU" sz="2200" dirty="0"/>
              <a:t> </a:t>
            </a:r>
            <a:r>
              <a:rPr lang="ru-RU" sz="2200" dirty="0" err="1"/>
              <a:t>сході</a:t>
            </a:r>
            <a:r>
              <a:rPr lang="ru-RU" sz="2200" dirty="0"/>
              <a:t> густа, на </a:t>
            </a:r>
            <a:r>
              <a:rPr lang="ru-RU" sz="2200" dirty="0" err="1"/>
              <a:t>північному</a:t>
            </a:r>
            <a:r>
              <a:rPr lang="ru-RU" sz="2200" dirty="0"/>
              <a:t> </a:t>
            </a:r>
            <a:r>
              <a:rPr lang="ru-RU" sz="2200" dirty="0" err="1"/>
              <a:t>заході</a:t>
            </a:r>
            <a:r>
              <a:rPr lang="ru-RU" sz="2200" dirty="0"/>
              <a:t> </a:t>
            </a:r>
            <a:r>
              <a:rPr lang="ru-RU" sz="2200" dirty="0" err="1"/>
              <a:t>дуже</a:t>
            </a:r>
            <a:r>
              <a:rPr lang="ru-RU" sz="2200" dirty="0"/>
              <a:t> </a:t>
            </a:r>
            <a:r>
              <a:rPr lang="ru-RU" sz="2200" dirty="0" err="1"/>
              <a:t>рідка</a:t>
            </a:r>
            <a:r>
              <a:rPr lang="ru-RU" sz="2200" dirty="0"/>
              <a:t>. У </a:t>
            </a:r>
            <a:r>
              <a:rPr lang="ru-RU" sz="2200" dirty="0" err="1"/>
              <a:t>деяких</a:t>
            </a:r>
            <a:r>
              <a:rPr lang="ru-RU" sz="2200" dirty="0"/>
              <a:t> </a:t>
            </a:r>
            <a:r>
              <a:rPr lang="ru-RU" sz="2200" dirty="0" err="1"/>
              <a:t>внутрішніх</a:t>
            </a:r>
            <a:r>
              <a:rPr lang="ru-RU" sz="2200" dirty="0"/>
              <a:t> </a:t>
            </a:r>
            <a:r>
              <a:rPr lang="ru-RU" sz="2200" dirty="0" err="1"/>
              <a:t>частинах</a:t>
            </a:r>
            <a:r>
              <a:rPr lang="ru-RU" sz="2200" dirty="0"/>
              <a:t> </a:t>
            </a:r>
            <a:r>
              <a:rPr lang="ru-RU" sz="2200" dirty="0" err="1"/>
              <a:t>посушливого</a:t>
            </a:r>
            <a:r>
              <a:rPr lang="ru-RU" sz="2200" dirty="0"/>
              <a:t> </a:t>
            </a:r>
            <a:r>
              <a:rPr lang="ru-RU" sz="2200" dirty="0" err="1"/>
              <a:t>Мексиканського</a:t>
            </a:r>
            <a:r>
              <a:rPr lang="ru-RU" sz="2200" dirty="0"/>
              <a:t> </a:t>
            </a:r>
            <a:r>
              <a:rPr lang="ru-RU" sz="2200" dirty="0" err="1" smtClean="0"/>
              <a:t>нагір'я</a:t>
            </a:r>
            <a:r>
              <a:rPr lang="ru-RU" sz="2200" dirty="0" smtClean="0"/>
              <a:t> </a:t>
            </a:r>
            <a:r>
              <a:rPr lang="ru-RU" sz="2200" dirty="0" err="1" smtClean="0"/>
              <a:t>поверхневий</a:t>
            </a:r>
            <a:r>
              <a:rPr lang="ru-RU" sz="2200" dirty="0" smtClean="0"/>
              <a:t> </a:t>
            </a:r>
            <a:r>
              <a:rPr lang="ru-RU" sz="2200" dirty="0" err="1"/>
              <a:t>стік</a:t>
            </a:r>
            <a:r>
              <a:rPr lang="ru-RU" sz="2200" dirty="0"/>
              <a:t> </a:t>
            </a:r>
            <a:r>
              <a:rPr lang="ru-RU" sz="2200" dirty="0" err="1"/>
              <a:t>відсутній</a:t>
            </a:r>
            <a:r>
              <a:rPr lang="ru-RU" sz="2200" dirty="0"/>
              <a:t>. На </a:t>
            </a:r>
            <a:r>
              <a:rPr lang="ru-RU" sz="2200" dirty="0" err="1"/>
              <a:t>південному</a:t>
            </a:r>
            <a:r>
              <a:rPr lang="ru-RU" sz="2200" dirty="0"/>
              <a:t> </a:t>
            </a:r>
            <a:r>
              <a:rPr lang="ru-RU" sz="2200" dirty="0" err="1"/>
              <a:t>сході</a:t>
            </a:r>
            <a:r>
              <a:rPr lang="ru-RU" sz="2200" dirty="0"/>
              <a:t> </a:t>
            </a:r>
            <a:r>
              <a:rPr lang="ru-RU" sz="2200" dirty="0" err="1"/>
              <a:t>ріки</a:t>
            </a:r>
            <a:r>
              <a:rPr lang="ru-RU" sz="2200" dirty="0"/>
              <a:t> </a:t>
            </a:r>
            <a:r>
              <a:rPr lang="ru-RU" sz="2200" dirty="0" err="1"/>
              <a:t>короткі</a:t>
            </a:r>
            <a:r>
              <a:rPr lang="ru-RU" sz="2200" dirty="0"/>
              <a:t>, </a:t>
            </a:r>
            <a:r>
              <a:rPr lang="ru-RU" sz="2200" dirty="0" err="1"/>
              <a:t>швидкоплинні</a:t>
            </a:r>
            <a:r>
              <a:rPr lang="ru-RU" sz="2200" dirty="0"/>
              <a:t>, </a:t>
            </a:r>
            <a:r>
              <a:rPr lang="ru-RU" sz="2200" dirty="0" err="1"/>
              <a:t>значно</a:t>
            </a:r>
            <a:r>
              <a:rPr lang="ru-RU" sz="2200" dirty="0"/>
              <a:t> </a:t>
            </a:r>
            <a:r>
              <a:rPr lang="ru-RU" sz="2200" dirty="0" err="1"/>
              <a:t>насичені</a:t>
            </a:r>
            <a:r>
              <a:rPr lang="ru-RU" sz="2200" dirty="0"/>
              <a:t> водою, особливо </a:t>
            </a:r>
            <a:r>
              <a:rPr lang="ru-RU" sz="2200" dirty="0" err="1"/>
              <a:t>влітку</a:t>
            </a:r>
            <a:r>
              <a:rPr lang="ru-RU" sz="2200" dirty="0"/>
              <a:t>, і </a:t>
            </a:r>
            <a:r>
              <a:rPr lang="ru-RU" sz="2200" dirty="0" err="1"/>
              <a:t>мають</a:t>
            </a:r>
            <a:r>
              <a:rPr lang="ru-RU" sz="2200" dirty="0"/>
              <a:t> </a:t>
            </a:r>
            <a:r>
              <a:rPr lang="ru-RU" sz="2200" dirty="0" err="1"/>
              <a:t>великі</a:t>
            </a:r>
            <a:r>
              <a:rPr lang="ru-RU" sz="2200" dirty="0"/>
              <a:t> запаси </a:t>
            </a:r>
            <a:r>
              <a:rPr lang="ru-RU" sz="2200" dirty="0" err="1"/>
              <a:t>енергії</a:t>
            </a:r>
            <a:r>
              <a:rPr lang="ru-RU" sz="2200" dirty="0"/>
              <a:t>. </a:t>
            </a:r>
            <a:r>
              <a:rPr lang="ru-RU" sz="2200" dirty="0" err="1"/>
              <a:t>Річки</a:t>
            </a:r>
            <a:r>
              <a:rPr lang="ru-RU" sz="2200" dirty="0"/>
              <a:t> </a:t>
            </a:r>
            <a:r>
              <a:rPr lang="ru-RU" sz="2200" dirty="0" err="1"/>
              <a:t>північного</a:t>
            </a:r>
            <a:r>
              <a:rPr lang="ru-RU" sz="2200" dirty="0"/>
              <a:t> заходу </a:t>
            </a:r>
            <a:r>
              <a:rPr lang="ru-RU" sz="2200" dirty="0" err="1"/>
              <a:t>більш</a:t>
            </a:r>
            <a:r>
              <a:rPr lang="ru-RU" sz="2200" dirty="0"/>
              <a:t> </a:t>
            </a:r>
            <a:r>
              <a:rPr lang="ru-RU" sz="2200" dirty="0" err="1"/>
              <a:t>довгі</a:t>
            </a:r>
            <a:r>
              <a:rPr lang="ru-RU" sz="2200" dirty="0"/>
              <a:t>, але </a:t>
            </a:r>
            <a:r>
              <a:rPr lang="ru-RU" sz="2200" dirty="0" err="1"/>
              <a:t>маловодні</a:t>
            </a:r>
            <a:r>
              <a:rPr lang="ru-RU" sz="2200" dirty="0"/>
              <a:t>, </a:t>
            </a:r>
            <a:r>
              <a:rPr lang="ru-RU" sz="2200" dirty="0" err="1"/>
              <a:t>більшість</a:t>
            </a:r>
            <a:r>
              <a:rPr lang="ru-RU" sz="2200" dirty="0"/>
              <a:t> з них </a:t>
            </a:r>
            <a:r>
              <a:rPr lang="ru-RU" sz="2200" dirty="0" err="1"/>
              <a:t>внаслідок</a:t>
            </a:r>
            <a:r>
              <a:rPr lang="ru-RU" sz="2200" dirty="0"/>
              <a:t> </a:t>
            </a:r>
            <a:r>
              <a:rPr lang="ru-RU" sz="2200" dirty="0" err="1"/>
              <a:t>сухості</a:t>
            </a:r>
            <a:r>
              <a:rPr lang="ru-RU" sz="2200" dirty="0"/>
              <a:t> </a:t>
            </a:r>
            <a:r>
              <a:rPr lang="ru-RU" sz="2200" dirty="0" err="1"/>
              <a:t>клімату</a:t>
            </a:r>
            <a:r>
              <a:rPr lang="ru-RU" sz="2200" dirty="0"/>
              <a:t> </a:t>
            </a:r>
            <a:r>
              <a:rPr lang="ru-RU" sz="2200" dirty="0" err="1"/>
              <a:t>втрачають</a:t>
            </a:r>
            <a:r>
              <a:rPr lang="ru-RU" sz="2200" dirty="0"/>
              <a:t> </a:t>
            </a:r>
            <a:r>
              <a:rPr lang="ru-RU" sz="2200" dirty="0" err="1"/>
              <a:t>кількість</a:t>
            </a:r>
            <a:r>
              <a:rPr lang="ru-RU" sz="2200" dirty="0"/>
              <a:t> води у </a:t>
            </a:r>
            <a:r>
              <a:rPr lang="ru-RU" sz="2200" dirty="0" err="1"/>
              <a:t>нижній</a:t>
            </a:r>
            <a:r>
              <a:rPr lang="ru-RU" sz="2200" dirty="0"/>
              <a:t> </a:t>
            </a:r>
            <a:r>
              <a:rPr lang="ru-RU" sz="2200" dirty="0" err="1"/>
              <a:t>течії</a:t>
            </a:r>
            <a:r>
              <a:rPr lang="ru-RU" sz="2200" dirty="0"/>
              <a:t> і </a:t>
            </a:r>
            <a:r>
              <a:rPr lang="ru-RU" sz="2200" dirty="0" err="1"/>
              <a:t>використовується</a:t>
            </a:r>
            <a:r>
              <a:rPr lang="ru-RU" sz="2200" dirty="0"/>
              <a:t> для </a:t>
            </a:r>
            <a:r>
              <a:rPr lang="ru-RU" sz="2200" dirty="0" err="1"/>
              <a:t>зрошення</a:t>
            </a:r>
            <a:r>
              <a:rPr lang="ru-RU" sz="2200" dirty="0"/>
              <a:t>. </a:t>
            </a:r>
            <a:r>
              <a:rPr lang="ru-RU" sz="2200" dirty="0" err="1"/>
              <a:t>Їхній</a:t>
            </a:r>
            <a:r>
              <a:rPr lang="ru-RU" sz="2200" dirty="0"/>
              <a:t> режим </a:t>
            </a:r>
            <a:r>
              <a:rPr lang="ru-RU" sz="2200" dirty="0" err="1"/>
              <a:t>залежить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нерегулярного </a:t>
            </a:r>
            <a:r>
              <a:rPr lang="ru-RU" sz="2200" dirty="0" err="1"/>
              <a:t>випадання</a:t>
            </a:r>
            <a:r>
              <a:rPr lang="ru-RU" sz="2200" dirty="0"/>
              <a:t> </a:t>
            </a:r>
            <a:r>
              <a:rPr lang="ru-RU" sz="2200" dirty="0" err="1"/>
              <a:t>опадів</a:t>
            </a:r>
            <a:r>
              <a:rPr lang="ru-RU" sz="2200" dirty="0"/>
              <a:t>.</a:t>
            </a:r>
            <a:br>
              <a:rPr lang="ru-RU" sz="2200" dirty="0"/>
            </a:br>
            <a:r>
              <a:rPr lang="ru-RU" sz="2200" dirty="0" err="1"/>
              <a:t>Найбільші</a:t>
            </a:r>
            <a:r>
              <a:rPr lang="ru-RU" sz="2200" dirty="0"/>
              <a:t> </a:t>
            </a:r>
            <a:r>
              <a:rPr lang="ru-RU" sz="2200" dirty="0" err="1"/>
              <a:t>річки</a:t>
            </a:r>
            <a:r>
              <a:rPr lang="ru-RU" sz="2200" dirty="0"/>
              <a:t>: </a:t>
            </a:r>
            <a:r>
              <a:rPr lang="ru-RU" sz="2200" dirty="0" err="1"/>
              <a:t>прикордонна</a:t>
            </a:r>
            <a:r>
              <a:rPr lang="ru-RU" sz="2200" dirty="0"/>
              <a:t> </a:t>
            </a:r>
            <a:r>
              <a:rPr lang="ru-RU" sz="2200" dirty="0" err="1"/>
              <a:t>зі</a:t>
            </a:r>
            <a:r>
              <a:rPr lang="ru-RU" sz="2200" dirty="0"/>
              <a:t> США </a:t>
            </a:r>
            <a:r>
              <a:rPr lang="ru-RU" sz="2200" dirty="0" err="1"/>
              <a:t>Ріо</a:t>
            </a:r>
            <a:r>
              <a:rPr lang="ru-RU" sz="2200" dirty="0"/>
              <a:t>-Гранде (</a:t>
            </a:r>
            <a:r>
              <a:rPr lang="ru-RU" sz="2200" dirty="0" err="1"/>
              <a:t>Ріо</a:t>
            </a:r>
            <a:r>
              <a:rPr lang="ru-RU" sz="2200" dirty="0"/>
              <a:t>-Браво-</a:t>
            </a:r>
            <a:r>
              <a:rPr lang="ru-RU" sz="2200" dirty="0" err="1"/>
              <a:t>дель</a:t>
            </a:r>
            <a:r>
              <a:rPr lang="ru-RU" sz="2200" dirty="0"/>
              <a:t>-Норте) з притоками </a:t>
            </a:r>
            <a:r>
              <a:rPr lang="ru-RU" sz="2200" dirty="0" err="1"/>
              <a:t>Кончос</a:t>
            </a:r>
            <a:r>
              <a:rPr lang="ru-RU" sz="2200" dirty="0"/>
              <a:t> і </a:t>
            </a:r>
            <a:r>
              <a:rPr lang="ru-RU" sz="2200" dirty="0" err="1"/>
              <a:t>Лерма</a:t>
            </a:r>
            <a:r>
              <a:rPr lang="ru-RU" sz="2200" dirty="0"/>
              <a:t>, у </a:t>
            </a:r>
            <a:r>
              <a:rPr lang="ru-RU" sz="2200" dirty="0" err="1"/>
              <a:t>нижній</a:t>
            </a:r>
            <a:r>
              <a:rPr lang="ru-RU" sz="2200" dirty="0"/>
              <a:t> </a:t>
            </a:r>
            <a:r>
              <a:rPr lang="ru-RU" sz="2200" dirty="0" err="1"/>
              <a:t>течії</a:t>
            </a:r>
            <a:r>
              <a:rPr lang="ru-RU" sz="2200" dirty="0"/>
              <a:t> (</a:t>
            </a:r>
            <a:r>
              <a:rPr lang="ru-RU" sz="2200" dirty="0" err="1"/>
              <a:t>після</a:t>
            </a:r>
            <a:r>
              <a:rPr lang="ru-RU" sz="2200" dirty="0"/>
              <a:t> </a:t>
            </a:r>
            <a:r>
              <a:rPr lang="ru-RU" sz="2200" dirty="0" err="1"/>
              <a:t>виходу</a:t>
            </a:r>
            <a:r>
              <a:rPr lang="ru-RU" sz="2200" dirty="0"/>
              <a:t> з озера Чапала) </a:t>
            </a:r>
            <a:r>
              <a:rPr lang="ru-RU" sz="2200" dirty="0" err="1"/>
              <a:t>називається</a:t>
            </a:r>
            <a:r>
              <a:rPr lang="ru-RU" sz="2200" dirty="0"/>
              <a:t> </a:t>
            </a:r>
            <a:r>
              <a:rPr lang="ru-RU" sz="2200" dirty="0" err="1"/>
              <a:t>Ріо</a:t>
            </a:r>
            <a:r>
              <a:rPr lang="ru-RU" sz="2200" dirty="0"/>
              <a:t>-Гранде-де-Сантьяго, </a:t>
            </a:r>
            <a:r>
              <a:rPr lang="ru-RU" sz="2200" dirty="0" err="1"/>
              <a:t>Бальсас</a:t>
            </a:r>
            <a:r>
              <a:rPr lang="ru-RU" sz="2200" dirty="0"/>
              <a:t>, </a:t>
            </a:r>
            <a:r>
              <a:rPr lang="ru-RU" sz="2200" dirty="0" err="1"/>
              <a:t>річкова</a:t>
            </a:r>
            <a:r>
              <a:rPr lang="ru-RU" sz="2200" dirty="0"/>
              <a:t> система </a:t>
            </a:r>
            <a:r>
              <a:rPr lang="ru-RU" sz="2200" dirty="0" err="1"/>
              <a:t>Гріхальва</a:t>
            </a:r>
            <a:r>
              <a:rPr lang="ru-RU" sz="2200" dirty="0"/>
              <a:t>—</a:t>
            </a:r>
            <a:r>
              <a:rPr lang="ru-RU" sz="2200" dirty="0" err="1"/>
              <a:t>Усумасінта</a:t>
            </a:r>
            <a:r>
              <a:rPr lang="ru-RU" sz="2200" dirty="0"/>
              <a:t>.</a:t>
            </a:r>
            <a:br>
              <a:rPr lang="ru-RU" sz="2200" dirty="0"/>
            </a:br>
            <a:r>
              <a:rPr lang="ru-RU" sz="2200" dirty="0" err="1"/>
              <a:t>Найбільше</a:t>
            </a:r>
            <a:r>
              <a:rPr lang="ru-RU" sz="2200" dirty="0"/>
              <a:t> озеро — Чапала.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763" y="9810"/>
            <a:ext cx="5133237" cy="3849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" y="21851"/>
            <a:ext cx="3998218" cy="3198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9"/>
          <a:stretch/>
        </p:blipFill>
        <p:spPr bwMode="auto">
          <a:xfrm>
            <a:off x="0" y="3220426"/>
            <a:ext cx="4010764" cy="3648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10537"/>
          <a:stretch/>
        </p:blipFill>
        <p:spPr bwMode="auto">
          <a:xfrm>
            <a:off x="4035458" y="3868502"/>
            <a:ext cx="5133235" cy="3000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81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4666530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 err="1"/>
              <a:t>Національний</a:t>
            </a:r>
            <a:r>
              <a:rPr lang="ru-RU" sz="2000" i="1" dirty="0"/>
              <a:t> склад </a:t>
            </a:r>
            <a:r>
              <a:rPr lang="ru-RU" sz="2000" i="1" dirty="0" err="1"/>
              <a:t>населення</a:t>
            </a:r>
            <a:r>
              <a:rPr lang="ru-RU" sz="2000" i="1" dirty="0"/>
              <a:t>. </a:t>
            </a:r>
            <a:r>
              <a:rPr lang="ru-RU" sz="1800" i="1" dirty="0"/>
              <a:t/>
            </a:r>
            <a:br>
              <a:rPr lang="ru-RU" sz="1800" i="1" dirty="0"/>
            </a:br>
            <a:r>
              <a:rPr lang="ru-RU" sz="1800" dirty="0" smtClean="0"/>
              <a:t>Мексика</a:t>
            </a:r>
            <a:r>
              <a:rPr lang="ru-RU" sz="1800" dirty="0"/>
              <a:t>, як і будь-яка </a:t>
            </a:r>
            <a:r>
              <a:rPr lang="ru-RU" sz="1800" dirty="0" err="1"/>
              <a:t>країна</a:t>
            </a:r>
            <a:r>
              <a:rPr lang="ru-RU" sz="1800" dirty="0"/>
              <a:t> </a:t>
            </a:r>
            <a:r>
              <a:rPr lang="ru-RU" sz="1800" dirty="0" err="1"/>
              <a:t>американського</a:t>
            </a:r>
            <a:r>
              <a:rPr lang="ru-RU" sz="1800" dirty="0"/>
              <a:t> континенту, </a:t>
            </a:r>
            <a:r>
              <a:rPr lang="ru-RU" sz="1800" dirty="0" err="1"/>
              <a:t>багатонаціональна</a:t>
            </a:r>
            <a:r>
              <a:rPr lang="ru-RU" sz="1800" dirty="0"/>
              <a:t> держава. У </a:t>
            </a:r>
            <a:r>
              <a:rPr lang="ru-RU" sz="1800" dirty="0" err="1"/>
              <a:t>статті</a:t>
            </a:r>
            <a:r>
              <a:rPr lang="ru-RU" sz="1800" dirty="0"/>
              <a:t> 2 </a:t>
            </a:r>
            <a:r>
              <a:rPr lang="ru-RU" sz="1800" dirty="0" err="1"/>
              <a:t>Конституції</a:t>
            </a:r>
            <a:r>
              <a:rPr lang="ru-RU" sz="1800" dirty="0"/>
              <a:t> Мексики </a:t>
            </a:r>
            <a:r>
              <a:rPr lang="ru-RU" sz="1800" dirty="0" err="1"/>
              <a:t>країна</a:t>
            </a:r>
            <a:r>
              <a:rPr lang="ru-RU" sz="1800" dirty="0"/>
              <a:t> </a:t>
            </a:r>
            <a:r>
              <a:rPr lang="ru-RU" sz="1800" dirty="0" err="1"/>
              <a:t>визначається</a:t>
            </a:r>
            <a:r>
              <a:rPr lang="ru-RU" sz="1800" dirty="0"/>
              <a:t> як </a:t>
            </a:r>
            <a:r>
              <a:rPr lang="ru-RU" sz="1800" dirty="0" err="1"/>
              <a:t>полікультурна</a:t>
            </a:r>
            <a:r>
              <a:rPr lang="ru-RU" sz="1800" dirty="0"/>
              <a:t> </a:t>
            </a:r>
            <a:r>
              <a:rPr lang="ru-RU" sz="1800" dirty="0" err="1"/>
              <a:t>нація</a:t>
            </a:r>
            <a:r>
              <a:rPr lang="ru-RU" sz="1800" dirty="0"/>
              <a:t>, заснована на принципах </a:t>
            </a:r>
            <a:r>
              <a:rPr lang="ru-RU" sz="1800" dirty="0" err="1"/>
              <a:t>корінних</a:t>
            </a:r>
            <a:r>
              <a:rPr lang="ru-RU" sz="1800" dirty="0"/>
              <a:t> </a:t>
            </a:r>
            <a:r>
              <a:rPr lang="ru-RU" sz="1800" dirty="0" err="1"/>
              <a:t>народів</a:t>
            </a:r>
            <a:r>
              <a:rPr lang="ru-RU" sz="1800" dirty="0"/>
              <a:t>. </a:t>
            </a:r>
            <a:r>
              <a:rPr lang="ru-RU" sz="1800" dirty="0" err="1"/>
              <a:t>Сучасна</a:t>
            </a:r>
            <a:r>
              <a:rPr lang="ru-RU" sz="1800" dirty="0"/>
              <a:t> Мексика є "</a:t>
            </a:r>
            <a:r>
              <a:rPr lang="ru-RU" sz="1800" dirty="0" err="1"/>
              <a:t>змішаною</a:t>
            </a:r>
            <a:r>
              <a:rPr lang="ru-RU" sz="1800" dirty="0"/>
              <a:t>" </a:t>
            </a:r>
            <a:r>
              <a:rPr lang="ru-RU" sz="1800" dirty="0" err="1"/>
              <a:t>нацією</a:t>
            </a:r>
            <a:r>
              <a:rPr lang="ru-RU" sz="1800" dirty="0"/>
              <a:t>, </a:t>
            </a:r>
            <a:r>
              <a:rPr lang="ru-RU" sz="1800" dirty="0" err="1"/>
              <a:t>або</a:t>
            </a:r>
            <a:r>
              <a:rPr lang="ru-RU" sz="1800" dirty="0"/>
              <a:t> </a:t>
            </a:r>
            <a:r>
              <a:rPr lang="ru-RU" sz="1800" dirty="0" err="1"/>
              <a:t>нацією</a:t>
            </a:r>
            <a:r>
              <a:rPr lang="ru-RU" sz="1800" dirty="0"/>
              <a:t> "</a:t>
            </a:r>
            <a:r>
              <a:rPr lang="ru-RU" sz="1800" dirty="0" err="1"/>
              <a:t>метисів</a:t>
            </a:r>
            <a:r>
              <a:rPr lang="ru-RU" sz="1800" dirty="0"/>
              <a:t>"; як </a:t>
            </a:r>
            <a:r>
              <a:rPr lang="ru-RU" sz="1800" dirty="0" err="1"/>
              <a:t>висловився</a:t>
            </a:r>
            <a:r>
              <a:rPr lang="ru-RU" sz="1800" dirty="0"/>
              <a:t> </a:t>
            </a:r>
            <a:r>
              <a:rPr lang="ru-RU" sz="1800" dirty="0" err="1"/>
              <a:t>ще</a:t>
            </a:r>
            <a:r>
              <a:rPr lang="ru-RU" sz="1800" dirty="0"/>
              <a:t> 1925 року Хосе </a:t>
            </a:r>
            <a:r>
              <a:rPr lang="ru-RU" sz="1800" dirty="0" err="1"/>
              <a:t>Васконселос</a:t>
            </a:r>
            <a:r>
              <a:rPr lang="ru-RU" sz="1800" dirty="0"/>
              <a:t> Кальдерон, </a:t>
            </a:r>
            <a:r>
              <a:rPr lang="ru-RU" sz="1800" dirty="0" err="1"/>
              <a:t>це</a:t>
            </a:r>
            <a:r>
              <a:rPr lang="ru-RU" sz="1800" dirty="0"/>
              <a:t> сплав </a:t>
            </a:r>
            <a:r>
              <a:rPr lang="ru-RU" sz="1800" dirty="0" err="1"/>
              <a:t>усіх</a:t>
            </a:r>
            <a:r>
              <a:rPr lang="ru-RU" sz="1800" dirty="0"/>
              <a:t> рас, як </a:t>
            </a:r>
            <a:r>
              <a:rPr lang="ru-RU" sz="1800" dirty="0" err="1"/>
              <a:t>етнічний</a:t>
            </a:r>
            <a:r>
              <a:rPr lang="ru-RU" sz="1800" dirty="0"/>
              <a:t>, так і </a:t>
            </a:r>
            <a:r>
              <a:rPr lang="ru-RU" sz="1800" dirty="0" err="1"/>
              <a:t>культурний</a:t>
            </a:r>
            <a:r>
              <a:rPr lang="ru-RU" sz="1800" dirty="0"/>
              <a:t>.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err="1"/>
              <a:t>Понад</a:t>
            </a:r>
            <a:r>
              <a:rPr lang="ru-RU" sz="1800" dirty="0"/>
              <a:t> 60% </a:t>
            </a:r>
            <a:r>
              <a:rPr lang="ru-RU" sz="1800" dirty="0" err="1"/>
              <a:t>населення</a:t>
            </a:r>
            <a:r>
              <a:rPr lang="ru-RU" sz="1800" dirty="0"/>
              <a:t> </a:t>
            </a:r>
            <a:r>
              <a:rPr lang="ru-RU" sz="1800" dirty="0" err="1"/>
              <a:t>складають</a:t>
            </a:r>
            <a:r>
              <a:rPr lang="ru-RU" sz="1800" dirty="0"/>
              <a:t> </a:t>
            </a:r>
            <a:r>
              <a:rPr lang="ru-RU" sz="1800" dirty="0" err="1"/>
              <a:t>іспано-індіанські</a:t>
            </a:r>
            <a:r>
              <a:rPr lang="ru-RU" sz="1800" dirty="0"/>
              <a:t> </a:t>
            </a:r>
            <a:r>
              <a:rPr lang="ru-RU" sz="1800" dirty="0" err="1"/>
              <a:t>метиси</a:t>
            </a:r>
            <a:r>
              <a:rPr lang="ru-RU" sz="1800" dirty="0"/>
              <a:t>, 29% - </a:t>
            </a:r>
            <a:r>
              <a:rPr lang="ru-RU" sz="1800" dirty="0" err="1"/>
              <a:t>індіанці</a:t>
            </a:r>
            <a:r>
              <a:rPr lang="ru-RU" sz="1800" dirty="0"/>
              <a:t> </a:t>
            </a:r>
            <a:r>
              <a:rPr lang="ru-RU" sz="1800" dirty="0" err="1"/>
              <a:t>різних</a:t>
            </a:r>
            <a:r>
              <a:rPr lang="ru-RU" sz="1800" dirty="0"/>
              <a:t> племен, 10% - </a:t>
            </a:r>
            <a:r>
              <a:rPr lang="ru-RU" sz="1800" dirty="0" err="1"/>
              <a:t>прямі</a:t>
            </a:r>
            <a:r>
              <a:rPr lang="ru-RU" sz="1800" dirty="0"/>
              <a:t> </a:t>
            </a:r>
            <a:r>
              <a:rPr lang="ru-RU" sz="1800" dirty="0" err="1"/>
              <a:t>нащадки</a:t>
            </a:r>
            <a:r>
              <a:rPr lang="ru-RU" sz="1800" dirty="0"/>
              <a:t> </a:t>
            </a:r>
            <a:r>
              <a:rPr lang="ru-RU" sz="1800" dirty="0" err="1"/>
              <a:t>європейців</a:t>
            </a:r>
            <a:r>
              <a:rPr lang="ru-RU" sz="1800" dirty="0"/>
              <a:t> і 1% - </a:t>
            </a:r>
            <a:r>
              <a:rPr lang="ru-RU" sz="1800" dirty="0" err="1"/>
              <a:t>інші</a:t>
            </a:r>
            <a:r>
              <a:rPr lang="ru-RU" sz="1800" dirty="0"/>
              <a:t> </a:t>
            </a:r>
            <a:r>
              <a:rPr lang="ru-RU" sz="1800" dirty="0" err="1"/>
              <a:t>нечисленні</a:t>
            </a:r>
            <a:r>
              <a:rPr lang="ru-RU" sz="1800" dirty="0"/>
              <a:t> </a:t>
            </a:r>
            <a:r>
              <a:rPr lang="ru-RU" sz="1800" dirty="0" err="1"/>
              <a:t>народності</a:t>
            </a:r>
            <a:r>
              <a:rPr lang="ru-RU" sz="1800" dirty="0"/>
              <a:t>. </a:t>
            </a:r>
            <a:r>
              <a:rPr lang="ru-RU" sz="1800" dirty="0" err="1"/>
              <a:t>Усі</a:t>
            </a:r>
            <a:r>
              <a:rPr lang="ru-RU" sz="1800" dirty="0"/>
              <a:t> </a:t>
            </a:r>
            <a:r>
              <a:rPr lang="ru-RU" sz="1800" dirty="0" err="1"/>
              <a:t>ці</a:t>
            </a:r>
            <a:r>
              <a:rPr lang="ru-RU" sz="1800" dirty="0"/>
              <a:t> </a:t>
            </a:r>
            <a:r>
              <a:rPr lang="ru-RU" sz="1800" dirty="0" err="1"/>
              <a:t>етнічні</a:t>
            </a:r>
            <a:r>
              <a:rPr lang="ru-RU" sz="1800" dirty="0"/>
              <a:t> та </a:t>
            </a:r>
            <a:r>
              <a:rPr lang="ru-RU" sz="1800" dirty="0" err="1"/>
              <a:t>расові</a:t>
            </a:r>
            <a:r>
              <a:rPr lang="ru-RU" sz="1800" dirty="0"/>
              <a:t> </a:t>
            </a:r>
            <a:r>
              <a:rPr lang="ru-RU" sz="1800" dirty="0" err="1"/>
              <a:t>групи</a:t>
            </a:r>
            <a:r>
              <a:rPr lang="ru-RU" sz="1800" dirty="0"/>
              <a:t> і </a:t>
            </a:r>
            <a:r>
              <a:rPr lang="ru-RU" sz="1800" dirty="0" err="1"/>
              <a:t>складають</a:t>
            </a:r>
            <a:r>
              <a:rPr lang="ru-RU" sz="1800" dirty="0"/>
              <a:t> </a:t>
            </a:r>
            <a:r>
              <a:rPr lang="ru-RU" sz="1800" dirty="0" err="1"/>
              <a:t>єдиний</a:t>
            </a:r>
            <a:r>
              <a:rPr lang="ru-RU" sz="1800" dirty="0"/>
              <a:t> </a:t>
            </a:r>
            <a:r>
              <a:rPr lang="ru-RU" sz="1800" dirty="0" err="1"/>
              <a:t>мексиканський</a:t>
            </a:r>
            <a:r>
              <a:rPr lang="ru-RU" sz="1800" dirty="0"/>
              <a:t> народ. </a:t>
            </a:r>
            <a:br>
              <a:rPr lang="ru-RU" sz="1800" dirty="0"/>
            </a:br>
            <a:r>
              <a:rPr lang="ru-RU" sz="1800" dirty="0"/>
              <a:t>За </a:t>
            </a:r>
            <a:r>
              <a:rPr lang="ru-RU" sz="1800" dirty="0" err="1"/>
              <a:t>приблизними</a:t>
            </a:r>
            <a:r>
              <a:rPr lang="ru-RU" sz="1800" dirty="0"/>
              <a:t> </a:t>
            </a:r>
            <a:r>
              <a:rPr lang="ru-RU" sz="1800" dirty="0" err="1"/>
              <a:t>оцінками</a:t>
            </a:r>
            <a:r>
              <a:rPr lang="ru-RU" sz="1800" dirty="0"/>
              <a:t>, </a:t>
            </a:r>
            <a:r>
              <a:rPr lang="ru-RU" sz="1800" dirty="0" err="1"/>
              <a:t>протягом</a:t>
            </a:r>
            <a:r>
              <a:rPr lang="ru-RU" sz="1800" dirty="0"/>
              <a:t> </a:t>
            </a:r>
            <a:r>
              <a:rPr lang="ru-RU" sz="1800" dirty="0" err="1"/>
              <a:t>трьох</a:t>
            </a:r>
            <a:r>
              <a:rPr lang="ru-RU" sz="1800" dirty="0"/>
              <a:t> </a:t>
            </a:r>
            <a:r>
              <a:rPr lang="ru-RU" sz="1800" dirty="0" err="1"/>
              <a:t>століть</a:t>
            </a:r>
            <a:r>
              <a:rPr lang="ru-RU" sz="1800" dirty="0"/>
              <a:t> </a:t>
            </a:r>
            <a:r>
              <a:rPr lang="ru-RU" sz="1800" dirty="0" err="1"/>
              <a:t>колоніального</a:t>
            </a:r>
            <a:r>
              <a:rPr lang="ru-RU" sz="1800" dirty="0"/>
              <a:t> </a:t>
            </a:r>
            <a:r>
              <a:rPr lang="ru-RU" sz="1800" dirty="0" err="1"/>
              <a:t>правління</a:t>
            </a:r>
            <a:r>
              <a:rPr lang="ru-RU" sz="1800" dirty="0"/>
              <a:t> у Мексику </a:t>
            </a:r>
            <a:r>
              <a:rPr lang="ru-RU" sz="1800" dirty="0" err="1"/>
              <a:t>мігрувало</a:t>
            </a:r>
            <a:r>
              <a:rPr lang="ru-RU" sz="1800" dirty="0"/>
              <a:t> 300 тис. </a:t>
            </a:r>
            <a:r>
              <a:rPr lang="ru-RU" sz="1800" dirty="0" err="1"/>
              <a:t>іспанців</a:t>
            </a:r>
            <a:r>
              <a:rPr lang="ru-RU" sz="1800" dirty="0"/>
              <a:t>. Вони </a:t>
            </a:r>
            <a:r>
              <a:rPr lang="ru-RU" sz="1800" dirty="0" err="1"/>
              <a:t>укладали</a:t>
            </a:r>
            <a:r>
              <a:rPr lang="ru-RU" sz="1800" dirty="0"/>
              <a:t> </a:t>
            </a:r>
            <a:r>
              <a:rPr lang="ru-RU" sz="1800" dirty="0" err="1"/>
              <a:t>шлюби</a:t>
            </a:r>
            <a:r>
              <a:rPr lang="ru-RU" sz="1800" dirty="0"/>
              <a:t> з </a:t>
            </a:r>
            <a:r>
              <a:rPr lang="ru-RU" sz="1800" dirty="0" err="1"/>
              <a:t>індіанцями</a:t>
            </a:r>
            <a:r>
              <a:rPr lang="ru-RU" sz="1800" dirty="0"/>
              <a:t>, і </a:t>
            </a:r>
            <a:r>
              <a:rPr lang="ru-RU" sz="1800" dirty="0" err="1"/>
              <a:t>сьогодні</a:t>
            </a:r>
            <a:r>
              <a:rPr lang="ru-RU" sz="1800" dirty="0"/>
              <a:t> </a:t>
            </a:r>
            <a:r>
              <a:rPr lang="ru-RU" sz="1800" dirty="0" err="1"/>
              <a:t>метиси</a:t>
            </a:r>
            <a:r>
              <a:rPr lang="ru-RU" sz="1800" dirty="0"/>
              <a:t> </a:t>
            </a:r>
            <a:r>
              <a:rPr lang="ru-RU" sz="1800" dirty="0" err="1"/>
              <a:t>переважають</a:t>
            </a:r>
            <a:r>
              <a:rPr lang="ru-RU" sz="1800" dirty="0"/>
              <a:t> у </a:t>
            </a:r>
            <a:r>
              <a:rPr lang="ru-RU" sz="1800" dirty="0" err="1"/>
              <a:t>складі</a:t>
            </a:r>
            <a:r>
              <a:rPr lang="ru-RU" sz="1800" dirty="0"/>
              <a:t> </a:t>
            </a:r>
            <a:r>
              <a:rPr lang="ru-RU" sz="1800" dirty="0" err="1"/>
              <a:t>населення</a:t>
            </a:r>
            <a:r>
              <a:rPr lang="ru-RU" sz="1800" dirty="0"/>
              <a:t> Мексики. </a:t>
            </a:r>
            <a:r>
              <a:rPr lang="ru-RU" sz="1800" dirty="0" err="1"/>
              <a:t>Більшість</a:t>
            </a:r>
            <a:r>
              <a:rPr lang="ru-RU" sz="1800" dirty="0"/>
              <a:t> </a:t>
            </a:r>
            <a:r>
              <a:rPr lang="ru-RU" sz="1800" dirty="0" err="1"/>
              <a:t>негрів</a:t>
            </a:r>
            <a:r>
              <a:rPr lang="ru-RU" sz="1800" dirty="0"/>
              <a:t> (</a:t>
            </a:r>
            <a:r>
              <a:rPr lang="ru-RU" sz="1800" dirty="0" err="1"/>
              <a:t>близько</a:t>
            </a:r>
            <a:r>
              <a:rPr lang="ru-RU" sz="1800" dirty="0"/>
              <a:t> 200 тис.), </a:t>
            </a:r>
            <a:r>
              <a:rPr lang="ru-RU" sz="1800" dirty="0" err="1"/>
              <a:t>завезених</a:t>
            </a:r>
            <a:r>
              <a:rPr lang="ru-RU" sz="1800" dirty="0"/>
              <a:t> у </a:t>
            </a:r>
            <a:r>
              <a:rPr lang="ru-RU" sz="1800" dirty="0" err="1"/>
              <a:t>колоніальний</a:t>
            </a:r>
            <a:r>
              <a:rPr lang="ru-RU" sz="1800" dirty="0"/>
              <a:t> </a:t>
            </a:r>
            <a:r>
              <a:rPr lang="ru-RU" sz="1800" dirty="0" err="1"/>
              <a:t>період</a:t>
            </a:r>
            <a:r>
              <a:rPr lang="ru-RU" sz="1800" dirty="0"/>
              <a:t> для </a:t>
            </a:r>
            <a:r>
              <a:rPr lang="ru-RU" sz="1800" dirty="0" err="1"/>
              <a:t>роботи</a:t>
            </a:r>
            <a:r>
              <a:rPr lang="ru-RU" sz="1800" dirty="0"/>
              <a:t> на шахтах і </a:t>
            </a:r>
            <a:r>
              <a:rPr lang="ru-RU" sz="1800" dirty="0" err="1"/>
              <a:t>плантаціях</a:t>
            </a:r>
            <a:r>
              <a:rPr lang="ru-RU" sz="1800" dirty="0"/>
              <a:t>, </a:t>
            </a:r>
            <a:r>
              <a:rPr lang="ru-RU" sz="1800" dirty="0" err="1"/>
              <a:t>була</a:t>
            </a:r>
            <a:r>
              <a:rPr lang="ru-RU" sz="1800" dirty="0"/>
              <a:t> </a:t>
            </a:r>
            <a:r>
              <a:rPr lang="ru-RU" sz="1800" dirty="0" err="1"/>
              <a:t>асимільована</a:t>
            </a:r>
            <a:r>
              <a:rPr lang="ru-RU" sz="1800" dirty="0"/>
              <a:t> </a:t>
            </a:r>
            <a:r>
              <a:rPr lang="ru-RU" sz="1800" dirty="0" err="1"/>
              <a:t>місцевим</a:t>
            </a:r>
            <a:r>
              <a:rPr lang="ru-RU" sz="1800" dirty="0"/>
              <a:t> </a:t>
            </a:r>
            <a:r>
              <a:rPr lang="ru-RU" sz="1800" dirty="0" err="1"/>
              <a:t>населенням</a:t>
            </a:r>
            <a:r>
              <a:rPr lang="ru-RU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1902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686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Штати</a:t>
            </a:r>
            <a:r>
              <a:rPr lang="ru-RU" dirty="0"/>
              <a:t> Мексики за </a:t>
            </a:r>
            <a:r>
              <a:rPr lang="ru-RU" dirty="0" err="1"/>
              <a:t>густотою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43975"/>
            <a:ext cx="7620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702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93</TotalTime>
  <Words>319</Words>
  <Application>Microsoft Office PowerPoint</Application>
  <PresentationFormat>Экран (4:3)</PresentationFormat>
  <Paragraphs>18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Открытая</vt:lpstr>
      <vt:lpstr>Мексика</vt:lpstr>
      <vt:lpstr>Офіційна назва-Мексиканські Сполучені Штати Столиця (та найбільше місто) Мехіко Офіційні мови -іспанська мова Державний устрій- федеративна республіка Площа  Загалом -1 972 550 км²    Води (%)-2,5 Населення  перепис 2011 р.-113 724 226  Густота населення-57/км² Релігії- християнство  Валюта Мексиканський песо (MXN)</vt:lpstr>
      <vt:lpstr>Презентация PowerPoint</vt:lpstr>
      <vt:lpstr>Географічне положення</vt:lpstr>
      <vt:lpstr>Клімат Клімат більшої частини Мексики тропічний, на півночі — субтропічний, дуже мінливий залежно від характеру рельєфу. Зі сходу та заходу на територію Мексики проникають вологі тропічні повітряні маси, що рясно зрошують навітряні схили гір. Північно-західна територія країни незахищена від вітрів, що дмуть з центральних частин Північної Америки, і має сухий континентальний клімат. Середня температура січня коливається від 10 °C на північному заході до 25 °C на півдні. У зв'язку з проникненням холодного повітря на півночі Мексиканського нагір'я трапляються морози до −20 °C. Середня температура липня від 15 °C у піднесених рівнинних частинах нагір'я до 30 °C на березі Каліфорнійської затоки. Річна кількість опадів коливається від 100–200 мм на півночі і на навітряних схилах гір півдня до 2000-3000 мм на південних схилах.</vt:lpstr>
      <vt:lpstr>Ґрунти На північному заході переважають сіроземи і примітивні пустельні ґрунти, у більшій частині гірських районів — гірські сіро-коричневі, коричневі, червоні ґрунти саван й гірсько-лісові бурі, на низинах — сіро-коричневі, червоно-коричневі, червоні ґрунти саван і болотні.</vt:lpstr>
      <vt:lpstr>Внутрішні води Річкова мережа на південному сході густа, на північному заході дуже рідка. У деяких внутрішніх частинах посушливого Мексиканського нагір'я поверхневий стік відсутній. На південному сході ріки короткі, швидкоплинні, значно насичені водою, особливо влітку, і мають великі запаси енергії. Річки північного заходу більш довгі, але маловодні, більшість з них внаслідок сухості клімату втрачають кількість води у нижній течії і використовується для зрошення. Їхній режим залежить від нерегулярного випадання опадів. Найбільші річки: прикордонна зі США Ріо-Гранде (Ріо-Браво-дель-Норте) з притоками Кончос і Лерма, у нижній течії (після виходу з озера Чапала) називається Ріо-Гранде-де-Сантьяго, Бальсас, річкова система Гріхальва—Усумасінта. Найбільше озеро — Чапала.</vt:lpstr>
      <vt:lpstr>Національний склад населення.  Мексика, як і будь-яка країна американського континенту, багатонаціональна держава. У статті 2 Конституції Мексики країна визначається як полікультурна нація, заснована на принципах корінних народів. Сучасна Мексика є "змішаною" нацією, або нацією "метисів"; як висловився ще 1925 року Хосе Васконселос Кальдерон, це сплав усіх рас, як етнічний, так і культурний.  Понад 60% населення складають іспано-індіанські метиси, 29% - індіанці різних племен, 10% - прямі нащадки європейців і 1% - інші нечисленні народності. Усі ці етнічні та расові групи і складають єдиний мексиканський народ.  За приблизними оцінками, протягом трьох століть колоніального правління у Мексику мігрувало 300 тис. іспанців. Вони укладали шлюби з індіанцями, і сьогодні метиси переважають у складі населення Мексики. Більшість негрів (близько 200 тис.), завезених у колоніальний період для роботи на шахтах і плантаціях, була асимільована місцевим населенням.</vt:lpstr>
      <vt:lpstr>Штати Мексики за густотою населення</vt:lpstr>
      <vt:lpstr>Трудові ресурси  Біля 14% працездатного населення Мексики зайняті у сільскому господарстві, 23% — в промисловості, 13% — в торгівлі, 7% — в будівництві, решта — в сфері послуг. Економічно-активне населення становить 58% від усієї популяції. Рівень безробіття коливається на рівні 5-6% і зараз має тенденцію до зниження. Суттєвих відмінностей між рівнем безробіття жінок та чоловіків не спостерігається.  У Мексиці практично немає іноземних робітників, за винятком штату Чьяапас, де в сільському господарстві працюють сезонні робітники з Гватемали. У 1970-і і 1980-і роки біженці з країн Центральної Америки, де йшли громадянські війни, шукали постійну роботу в Чьяпас та інших районах Мексики.  Після кризи 1994 50% населення Мексики перебували за межею бідності. Швидке зростання експорту до країн НАФТА та в рамках інших торговельних угод, а також макроекономічна фінансова реструктуризація, розпочаті адміністрацією Седільо і збережені адміністрацією Фокса, дали значні результати на шляху зниження рівня бідності. За даними Світового банку, рівень крайньої бідності знизився до 17,6% у 2004 році. Більша частина цього скорочення була досягнута в сільській місцевості, де рівень екстремальної бідності знизився з 42% до 27,9% в період між 2000 і 2004 роках, тоді як рівень міських злиднів застиг на позначці 11%.</vt:lpstr>
      <vt:lpstr>Сільське господарство країни До найважливіших сільськогосподарських культур відносяться кукурудза, пшениця, рис, ячмінь, маїс і сорго. До інших важливих експортних культур — фрукти і овочі, особливо помідори, апельсини, манго й банани, кава. Розведення великої рогатої худоби у Мексиці зосереджене в північно-центральному регіоні, який експортує велику кількість рогатої худоби у США. Яловичина і молочні продукти для урбанізованих районів здебільшого надходять з приморського району Мексиканської затоки, де розводять велику зебу. Велике значення в тваринництві країни мають також коні, мули, осли, вівці, кози й свині. Обсяги випуску продукції тваринництва відповідають внутрішнім потребам країни в яловичині, свинині, свіжому молоці, м'ясі птахів і яйцях, але сухе молоко імпортується. Сільське господарство, лісове господарство і рибальство становлять до 10 % всієї мексиканської економіки. У Мексиці переважають дрібні фермерські господарства, і зрошування залишається однією з серйозних проблем.</vt:lpstr>
      <vt:lpstr>Транспорт Відсутність зручного транспортного зв'язку, що обумовлювалося особливостями рельєфу країни, тривалий час гальмувала її економічний розвиток. Нові види транспортних систем і зв'язку зв'язали спочатку Мехіко з кількома найважливішими економічними центрами, такими, як кордон США і порт Веракрус. Мехіко й досі є вузлом усіх транспортних мереж і систем зв'язку, які охоплюють найвіддаленіші райони країни. Довжина залізниць Мексики становить 18 тис. км, автошляхів. Шосе від міста Сьюдад-Хуарес до міста Сьюдад-Куаутемок— є головною магістраллю країни. Інші важливі автошляхи йдуть з Мехіко в Тіхуану, Акапулько, Веракрус і Меріду. У Мексиці існує дві головні авіакомпанії — «Аеромехіко» і «Мехсикана», що мають розгалужену мережу авіаліній усередині країни. Вони здійснюють польоти у США, інші країни Латинської Америки, а також в аеропорти Європи. 32 міжнародних і 30 внутрішніх аеропортів також обслуговують інші численні міжнародні й місцеві авіакомпанії. Морські перевезення традиційно зосереджені у портах Веракрус і Акапулько. Крім того, великі порти є в Тампіко, Коацакоалькос, Прогресо, Саліна-Крус, Масатлан, Мансанільо, Гуаймас, Енсенада, Ла-Пас і Санта-Росалія.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Мексика</dc:title>
  <dc:creator>123</dc:creator>
  <cp:lastModifiedBy>123</cp:lastModifiedBy>
  <cp:revision>12</cp:revision>
  <dcterms:created xsi:type="dcterms:W3CDTF">2013-04-22T18:57:41Z</dcterms:created>
  <dcterms:modified xsi:type="dcterms:W3CDTF">2013-04-22T20:30:48Z</dcterms:modified>
</cp:coreProperties>
</file>