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8" r:id="rId11"/>
    <p:sldId id="266" r:id="rId12"/>
    <p:sldId id="267" r:id="rId13"/>
    <p:sldId id="26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CC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5F4D1B-6980-429F-A858-D3FE03298325}" type="datetimeFigureOut">
              <a:rPr lang="ru-RU" smtClean="0"/>
              <a:t>11.02.2013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DEB165-379C-4459-8A13-D39AB9C6FB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790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DEB165-379C-4459-8A13-D39AB9C6FBC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137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8BA3A-F532-40E8-8D25-0865A8CB0A45}" type="datetimeFigureOut">
              <a:rPr lang="ru-RU" smtClean="0"/>
              <a:t>11.02.2013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13F7-3C15-481B-BB10-11758CA212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128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8BA3A-F532-40E8-8D25-0865A8CB0A45}" type="datetimeFigureOut">
              <a:rPr lang="ru-RU" smtClean="0"/>
              <a:t>11.02.2013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13F7-3C15-481B-BB10-11758CA212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604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8BA3A-F532-40E8-8D25-0865A8CB0A45}" type="datetimeFigureOut">
              <a:rPr lang="ru-RU" smtClean="0"/>
              <a:t>11.02.2013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13F7-3C15-481B-BB10-11758CA212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975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8BA3A-F532-40E8-8D25-0865A8CB0A45}" type="datetimeFigureOut">
              <a:rPr lang="ru-RU" smtClean="0"/>
              <a:t>11.02.2013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13F7-3C15-481B-BB10-11758CA212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05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8BA3A-F532-40E8-8D25-0865A8CB0A45}" type="datetimeFigureOut">
              <a:rPr lang="ru-RU" smtClean="0"/>
              <a:t>11.02.2013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13F7-3C15-481B-BB10-11758CA212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051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8BA3A-F532-40E8-8D25-0865A8CB0A45}" type="datetimeFigureOut">
              <a:rPr lang="ru-RU" smtClean="0"/>
              <a:t>11.02.2013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13F7-3C15-481B-BB10-11758CA212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777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8BA3A-F532-40E8-8D25-0865A8CB0A45}" type="datetimeFigureOut">
              <a:rPr lang="ru-RU" smtClean="0"/>
              <a:t>11.02.2013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13F7-3C15-481B-BB10-11758CA212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622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8BA3A-F532-40E8-8D25-0865A8CB0A45}" type="datetimeFigureOut">
              <a:rPr lang="ru-RU" smtClean="0"/>
              <a:t>11.02.2013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13F7-3C15-481B-BB10-11758CA212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299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8BA3A-F532-40E8-8D25-0865A8CB0A45}" type="datetimeFigureOut">
              <a:rPr lang="ru-RU" smtClean="0"/>
              <a:t>11.02.2013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13F7-3C15-481B-BB10-11758CA212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355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8BA3A-F532-40E8-8D25-0865A8CB0A45}" type="datetimeFigureOut">
              <a:rPr lang="ru-RU" smtClean="0"/>
              <a:t>11.02.2013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13F7-3C15-481B-BB10-11758CA212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4881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8BA3A-F532-40E8-8D25-0865A8CB0A45}" type="datetimeFigureOut">
              <a:rPr lang="ru-RU" smtClean="0"/>
              <a:t>11.02.2013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13F7-3C15-481B-BB10-11758CA212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45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48BA3A-F532-40E8-8D25-0865A8CB0A45}" type="datetimeFigureOut">
              <a:rPr lang="ru-RU" smtClean="0"/>
              <a:t>11.02.2013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A13F7-3C15-481B-BB10-11758CA212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425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2.wdp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microsoft.com/office/2007/relationships/hdphoto" Target="../media/hdphoto3.wdp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65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64.png"/><Relationship Id="rId2" Type="http://schemas.openxmlformats.org/officeDocument/2006/relationships/image" Target="../media/image50.png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2.png"/><Relationship Id="rId10" Type="http://schemas.openxmlformats.org/officeDocument/2006/relationships/image" Target="../media/image58.png"/><Relationship Id="rId19" Type="http://schemas.openxmlformats.org/officeDocument/2006/relationships/image" Target="../media/image66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71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24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827543" y="188640"/>
            <a:ext cx="514806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i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3D4A8">
                        <a:lumMod val="0"/>
                        <a:lumOff val="100000"/>
                        <a:alpha val="65000"/>
                      </a:srgbClr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</a:rPr>
              <a:t>Взаємне розташування прямих у просторі.</a:t>
            </a:r>
            <a:br>
              <a:rPr lang="uk-UA" sz="3600" b="1" i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3D4A8">
                        <a:lumMod val="0"/>
                        <a:lumOff val="100000"/>
                        <a:alpha val="65000"/>
                      </a:srgbClr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</a:rPr>
            </a:br>
            <a:r>
              <a:rPr lang="uk-UA" sz="3600" b="1" i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3D4A8">
                        <a:lumMod val="0"/>
                        <a:lumOff val="100000"/>
                        <a:alpha val="65000"/>
                      </a:srgbClr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</a:rPr>
              <a:t>Паралельні та мимобіжні прямі</a:t>
            </a:r>
            <a:r>
              <a:rPr lang="ru-RU" sz="3600" b="1" i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3D4A8">
                        <a:lumMod val="0"/>
                        <a:lumOff val="100000"/>
                        <a:alpha val="65000"/>
                      </a:srgbClr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</a:rPr>
              <a:t>.</a:t>
            </a:r>
          </a:p>
          <a:p>
            <a:pPr algn="ctr"/>
            <a:endParaRPr lang="uk-UA" sz="3600" b="1" i="1" dirty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03D4A8">
                      <a:lumMod val="0"/>
                      <a:lumOff val="100000"/>
                      <a:alpha val="65000"/>
                    </a:srgbClr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path path="circle">
                  <a:fillToRect l="100000" t="100000"/>
                </a:path>
                <a:tileRect r="-100000" b="-100000"/>
              </a:gradFill>
            </a:endParaRPr>
          </a:p>
          <a:p>
            <a:pPr algn="ctr"/>
            <a:endParaRPr lang="uk-UA" sz="3600" b="1" i="1" dirty="0" smtClean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03D4A8">
                      <a:lumMod val="0"/>
                      <a:lumOff val="100000"/>
                      <a:alpha val="65000"/>
                    </a:srgbClr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path path="circle">
                  <a:fillToRect l="100000" t="100000"/>
                </a:path>
                <a:tileRect r="-100000" b="-100000"/>
              </a:gradFill>
            </a:endParaRPr>
          </a:p>
          <a:p>
            <a:pPr algn="ctr"/>
            <a:endParaRPr lang="uk-UA" sz="3600" b="1" i="1" dirty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03D4A8">
                      <a:lumMod val="0"/>
                      <a:lumOff val="100000"/>
                      <a:alpha val="65000"/>
                    </a:srgbClr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path path="circle">
                  <a:fillToRect l="100000" t="100000"/>
                </a:path>
                <a:tileRect r="-100000" b="-100000"/>
              </a:gradFill>
            </a:endParaRPr>
          </a:p>
          <a:p>
            <a:pPr algn="ctr"/>
            <a:endParaRPr lang="uk-UA" sz="3600" b="1" i="1" dirty="0" smtClean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03D4A8">
                      <a:lumMod val="0"/>
                      <a:lumOff val="100000"/>
                      <a:alpha val="65000"/>
                    </a:srgbClr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path path="circle">
                  <a:fillToRect l="100000" t="100000"/>
                </a:path>
                <a:tileRect r="-100000" b="-100000"/>
              </a:gradFill>
            </a:endParaRPr>
          </a:p>
          <a:p>
            <a:pPr algn="ctr"/>
            <a:endParaRPr lang="uk-UA" sz="3600" b="1" i="1" dirty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03D4A8">
                      <a:lumMod val="0"/>
                      <a:lumOff val="100000"/>
                      <a:alpha val="65000"/>
                    </a:srgbClr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path path="circle">
                  <a:fillToRect l="100000" t="100000"/>
                </a:path>
                <a:tileRect r="-100000" b="-100000"/>
              </a:gradFill>
            </a:endParaRPr>
          </a:p>
          <a:p>
            <a:pPr algn="ctr"/>
            <a:endParaRPr lang="uk-UA" sz="3600" b="1" i="1" dirty="0" smtClean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03D4A8">
                      <a:lumMod val="0"/>
                      <a:lumOff val="100000"/>
                      <a:alpha val="65000"/>
                    </a:srgbClr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path path="circle">
                  <a:fillToRect l="100000" t="100000"/>
                </a:path>
                <a:tileRect r="-100000" b="-100000"/>
              </a:gradFill>
            </a:endParaRPr>
          </a:p>
          <a:p>
            <a:pPr algn="ctr"/>
            <a:r>
              <a:rPr lang="uk-UA" sz="3600" b="1" i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3D4A8">
                        <a:lumMod val="0"/>
                        <a:lumOff val="100000"/>
                        <a:alpha val="65000"/>
                      </a:srgbClr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</a:rPr>
              <a:t>Підготувала: </a:t>
            </a:r>
            <a:r>
              <a:rPr lang="uk-UA" sz="3600" b="1" i="1" dirty="0" err="1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3D4A8">
                        <a:lumMod val="0"/>
                        <a:lumOff val="100000"/>
                        <a:alpha val="65000"/>
                      </a:srgbClr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</a:rPr>
              <a:t>Івєніна</a:t>
            </a:r>
            <a:r>
              <a:rPr lang="uk-UA" sz="3600" b="1" i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3D4A8">
                        <a:lumMod val="0"/>
                        <a:lumOff val="100000"/>
                        <a:alpha val="65000"/>
                      </a:srgbClr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</a:rPr>
              <a:t> Юлія</a:t>
            </a:r>
            <a:endParaRPr lang="ru-RU" sz="3600" b="1" i="1" dirty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03D4A8">
                      <a:lumMod val="0"/>
                      <a:lumOff val="100000"/>
                      <a:alpha val="65000"/>
                    </a:srgbClr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path path="circle">
                  <a:fillToRect l="100000" t="100000"/>
                </a:path>
                <a:tileRect r="-100000" b="-1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74407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3648" y="332656"/>
            <a:ext cx="7272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i="1" dirty="0" smtClean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latin typeface="Book Antiqua" pitchFamily="18" charset="0"/>
              </a:rPr>
              <a:t>Виконання вправ</a:t>
            </a:r>
            <a:endParaRPr lang="uk-UA" sz="5400" b="1" i="1" dirty="0">
              <a:ln>
                <a:solidFill>
                  <a:schemeClr val="tx1"/>
                </a:solidFill>
              </a:ln>
              <a:solidFill>
                <a:srgbClr val="92D050"/>
              </a:solidFill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5616" y="1255986"/>
            <a:ext cx="75608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/>
              <a:t>Дано </a:t>
            </a:r>
            <a:r>
              <a:rPr lang="uk-UA" b="1" i="1" dirty="0" smtClean="0"/>
              <a:t>зображення</a:t>
            </a:r>
            <a:r>
              <a:rPr lang="ru-RU" b="1" i="1" dirty="0" smtClean="0"/>
              <a:t> </a:t>
            </a:r>
            <a:r>
              <a:rPr lang="ru-RU" b="1" i="1" dirty="0"/>
              <a:t>куба </a:t>
            </a:r>
            <a:r>
              <a:rPr lang="en-US" b="1" i="1" dirty="0"/>
              <a:t>ABCDA</a:t>
            </a:r>
            <a:r>
              <a:rPr lang="en-US" sz="1050" b="1" i="1" dirty="0"/>
              <a:t>1</a:t>
            </a:r>
            <a:r>
              <a:rPr lang="en-US" b="1" i="1" dirty="0"/>
              <a:t>B</a:t>
            </a:r>
            <a:r>
              <a:rPr lang="en-US" sz="1200" b="1" i="1" dirty="0"/>
              <a:t>1</a:t>
            </a:r>
            <a:r>
              <a:rPr lang="en-US" b="1" i="1" dirty="0"/>
              <a:t>C</a:t>
            </a:r>
            <a:r>
              <a:rPr lang="en-US" sz="1200" b="1" i="1" dirty="0"/>
              <a:t>1</a:t>
            </a:r>
            <a:r>
              <a:rPr lang="en-US" b="1" i="1" dirty="0"/>
              <a:t>D</a:t>
            </a:r>
            <a:r>
              <a:rPr lang="en-US" sz="1200" b="1" i="1" dirty="0"/>
              <a:t>1</a:t>
            </a:r>
            <a:r>
              <a:rPr lang="en-US" b="1" i="1" dirty="0"/>
              <a:t>. </a:t>
            </a:r>
          </a:p>
          <a:p>
            <a:r>
              <a:rPr lang="ru-RU" dirty="0"/>
              <a:t>а) </a:t>
            </a:r>
            <a:r>
              <a:rPr lang="uk-UA" dirty="0" smtClean="0"/>
              <a:t>чи перетинаються прямі </a:t>
            </a:r>
            <a:r>
              <a:rPr lang="ru-RU" dirty="0" smtClean="0"/>
              <a:t>АА</a:t>
            </a:r>
            <a:r>
              <a:rPr lang="ru-RU" sz="1200" dirty="0" smtClean="0"/>
              <a:t>1 </a:t>
            </a:r>
            <a:r>
              <a:rPr lang="ru-RU" dirty="0"/>
              <a:t>та ВВ</a:t>
            </a:r>
            <a:r>
              <a:rPr lang="ru-RU" sz="1200" dirty="0"/>
              <a:t>1</a:t>
            </a:r>
            <a:r>
              <a:rPr lang="ru-RU" dirty="0"/>
              <a:t>? А</a:t>
            </a:r>
            <a:r>
              <a:rPr lang="ru-RU" sz="1200" dirty="0"/>
              <a:t>1</a:t>
            </a:r>
            <a:r>
              <a:rPr lang="ru-RU" dirty="0"/>
              <a:t>В</a:t>
            </a:r>
            <a:r>
              <a:rPr lang="ru-RU" sz="1200" dirty="0"/>
              <a:t>1 </a:t>
            </a:r>
            <a:r>
              <a:rPr lang="ru-RU" dirty="0"/>
              <a:t>і </a:t>
            </a:r>
            <a:r>
              <a:rPr lang="en-US" dirty="0"/>
              <a:t>D</a:t>
            </a:r>
            <a:r>
              <a:rPr lang="en-US" sz="1200" dirty="0"/>
              <a:t>1</a:t>
            </a:r>
            <a:r>
              <a:rPr lang="en-US" dirty="0"/>
              <a:t>C</a:t>
            </a:r>
            <a:r>
              <a:rPr lang="en-US" sz="1200" dirty="0"/>
              <a:t>1</a:t>
            </a:r>
            <a:r>
              <a:rPr lang="en-US" dirty="0"/>
              <a:t>? </a:t>
            </a:r>
            <a:r>
              <a:rPr lang="ru-RU" dirty="0"/>
              <a:t>Як </a:t>
            </a:r>
            <a:r>
              <a:rPr lang="uk-UA" dirty="0" smtClean="0"/>
              <a:t>називаються ці прямі</a:t>
            </a:r>
            <a:r>
              <a:rPr lang="ru-RU" dirty="0" smtClean="0"/>
              <a:t>?</a:t>
            </a:r>
            <a:endParaRPr lang="ru-RU" dirty="0"/>
          </a:p>
          <a:p>
            <a:r>
              <a:rPr lang="ru-RU" dirty="0"/>
              <a:t>б) </a:t>
            </a:r>
            <a:r>
              <a:rPr lang="uk-UA" dirty="0" smtClean="0"/>
              <a:t>чи перетинаються прямі </a:t>
            </a:r>
            <a:r>
              <a:rPr lang="en-US" dirty="0" smtClean="0"/>
              <a:t>AD </a:t>
            </a:r>
            <a:r>
              <a:rPr lang="ru-RU" dirty="0"/>
              <a:t>і </a:t>
            </a:r>
            <a:r>
              <a:rPr lang="en-US" dirty="0"/>
              <a:t>BB</a:t>
            </a:r>
            <a:r>
              <a:rPr lang="en-US" sz="1200" dirty="0"/>
              <a:t>1</a:t>
            </a:r>
            <a:r>
              <a:rPr lang="en-US" dirty="0"/>
              <a:t>? </a:t>
            </a:r>
            <a:r>
              <a:rPr lang="ru-RU" dirty="0"/>
              <a:t>Як </a:t>
            </a:r>
            <a:r>
              <a:rPr lang="uk-UA" dirty="0" smtClean="0"/>
              <a:t>називаються ці прямі?</a:t>
            </a:r>
          </a:p>
          <a:p>
            <a:r>
              <a:rPr lang="ru-RU" dirty="0" smtClean="0"/>
              <a:t>в</a:t>
            </a:r>
            <a:r>
              <a:rPr lang="ru-RU" dirty="0"/>
              <a:t>) </a:t>
            </a:r>
            <a:r>
              <a:rPr lang="uk-UA" dirty="0" smtClean="0"/>
              <a:t>чи можна провести площину через прямі </a:t>
            </a:r>
            <a:r>
              <a:rPr lang="en-US" dirty="0" smtClean="0"/>
              <a:t>AD </a:t>
            </a:r>
            <a:r>
              <a:rPr lang="ru-RU" dirty="0"/>
              <a:t>і </a:t>
            </a:r>
            <a:r>
              <a:rPr lang="en-US" dirty="0"/>
              <a:t>DB</a:t>
            </a:r>
            <a:r>
              <a:rPr lang="en-US" sz="1200" dirty="0"/>
              <a:t>1</a:t>
            </a:r>
            <a:r>
              <a:rPr lang="en-US" dirty="0"/>
              <a:t>? A</a:t>
            </a:r>
            <a:r>
              <a:rPr lang="en-US" sz="1200" dirty="0"/>
              <a:t>1</a:t>
            </a:r>
            <a:r>
              <a:rPr lang="en-US" dirty="0"/>
              <a:t>D</a:t>
            </a:r>
            <a:r>
              <a:rPr lang="en-US" sz="1200" dirty="0"/>
              <a:t>1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C</a:t>
            </a:r>
            <a:r>
              <a:rPr lang="en-US" sz="1200" dirty="0"/>
              <a:t>1</a:t>
            </a:r>
            <a:r>
              <a:rPr lang="en-US" dirty="0"/>
              <a:t>D</a:t>
            </a:r>
            <a:r>
              <a:rPr lang="en-US" sz="1200" dirty="0"/>
              <a:t>1</a:t>
            </a:r>
            <a:r>
              <a:rPr lang="en-US" dirty="0"/>
              <a:t>? AD </a:t>
            </a:r>
            <a:r>
              <a:rPr lang="en-US" dirty="0" err="1"/>
              <a:t>i</a:t>
            </a:r>
            <a:r>
              <a:rPr lang="en-US" dirty="0"/>
              <a:t> BB</a:t>
            </a:r>
            <a:r>
              <a:rPr lang="en-US" sz="1200" dirty="0"/>
              <a:t>1</a:t>
            </a:r>
            <a:r>
              <a:rPr lang="en-US" dirty="0"/>
              <a:t>? AA</a:t>
            </a:r>
            <a:r>
              <a:rPr lang="en-US" sz="1200" dirty="0"/>
              <a:t>1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DB</a:t>
            </a:r>
            <a:r>
              <a:rPr lang="en-US" sz="1200" dirty="0"/>
              <a:t>1</a:t>
            </a:r>
            <a:r>
              <a:rPr lang="en-US" dirty="0"/>
              <a:t>? AA</a:t>
            </a:r>
            <a:r>
              <a:rPr lang="en-US" sz="1200" dirty="0"/>
              <a:t>1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DD</a:t>
            </a:r>
            <a:r>
              <a:rPr lang="en-US" sz="1200" dirty="0"/>
              <a:t>1</a:t>
            </a:r>
            <a:r>
              <a:rPr lang="en-US" dirty="0"/>
              <a:t>?</a:t>
            </a:r>
          </a:p>
        </p:txBody>
      </p:sp>
      <p:sp>
        <p:nvSpPr>
          <p:cNvPr id="4" name="Куб 3"/>
          <p:cNvSpPr/>
          <p:nvPr/>
        </p:nvSpPr>
        <p:spPr>
          <a:xfrm>
            <a:off x="2915816" y="2924944"/>
            <a:ext cx="3744416" cy="3528392"/>
          </a:xfrm>
          <a:prstGeom prst="cub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92122" y="2924945"/>
            <a:ext cx="45719" cy="2667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7660">
            <a:off x="2833411" y="5736147"/>
            <a:ext cx="1051327" cy="573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500" y="5568457"/>
            <a:ext cx="2865437" cy="2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981" y="2924945"/>
            <a:ext cx="1959042" cy="352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27784" y="6450453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/>
              <a:t>А</a:t>
            </a:r>
            <a:endParaRPr lang="ru-RU" b="1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774023" y="6450453"/>
            <a:ext cx="330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/>
              <a:t>D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849500" y="5199125"/>
            <a:ext cx="314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/>
              <a:t>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643509" y="5228556"/>
            <a:ext cx="308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/>
              <a:t>С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567256" y="3629891"/>
            <a:ext cx="409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/>
              <a:t>А</a:t>
            </a:r>
            <a:r>
              <a:rPr lang="ru-RU" sz="1200" b="1" i="1" dirty="0"/>
              <a:t>1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553294" y="2561990"/>
            <a:ext cx="393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/>
              <a:t>В</a:t>
            </a:r>
            <a:r>
              <a:rPr lang="ru-RU" sz="1200" b="1" i="1" dirty="0" smtClean="0"/>
              <a:t>1</a:t>
            </a:r>
            <a:endParaRPr lang="ru-RU" b="1" i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630861" y="2579813"/>
            <a:ext cx="386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/>
              <a:t>С</a:t>
            </a:r>
            <a:r>
              <a:rPr lang="ru-RU" sz="1200" b="1" i="1" dirty="0" smtClean="0"/>
              <a:t>1</a:t>
            </a:r>
            <a:endParaRPr lang="ru-RU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5774023" y="3634448"/>
            <a:ext cx="650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D</a:t>
            </a:r>
            <a:r>
              <a:rPr lang="en-US" sz="1200" b="1" i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0668342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563888" y="404664"/>
            <a:ext cx="511256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600" b="1" i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Book Antiqua" pitchFamily="18" charset="0"/>
              </a:rPr>
              <a:t>Виконання вправ</a:t>
            </a:r>
            <a:endParaRPr lang="uk-UA" sz="4600" b="1" i="1" dirty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Book Antiqua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330116" y="1241689"/>
            <a:ext cx="5580112" cy="4528373"/>
          </a:xfrm>
          <a:prstGeom prst="ellipse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  <a:alpha val="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95936" y="169750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b="1" i="1" dirty="0" smtClean="0"/>
              <a:t>Задача</a:t>
            </a:r>
          </a:p>
          <a:p>
            <a:r>
              <a:rPr lang="uk-UA" dirty="0" smtClean="0"/>
              <a:t>Прямі AB і CD паралельні. Чи можуть бути мимобіжними прямі AC і BD? А чи можуть вони перетинатись?</a:t>
            </a:r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3995936" y="2913146"/>
            <a:ext cx="44644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/>
              <a:t>Розв’язання</a:t>
            </a:r>
          </a:p>
          <a:p>
            <a:pPr algn="ctr"/>
            <a:r>
              <a:rPr lang="uk-UA" dirty="0" smtClean="0"/>
              <a:t>Якщо</a:t>
            </a:r>
            <a:r>
              <a:rPr lang="ru-RU" dirty="0" smtClean="0"/>
              <a:t> </a:t>
            </a:r>
            <a:r>
              <a:rPr lang="en-US" dirty="0"/>
              <a:t>AB||CD, </a:t>
            </a:r>
            <a:r>
              <a:rPr lang="ru-RU" dirty="0"/>
              <a:t>то </a:t>
            </a:r>
            <a:r>
              <a:rPr lang="uk-UA" dirty="0" smtClean="0"/>
              <a:t>прямі</a:t>
            </a:r>
            <a:r>
              <a:rPr lang="ru-RU" dirty="0" smtClean="0"/>
              <a:t> </a:t>
            </a:r>
            <a:r>
              <a:rPr lang="en-US" dirty="0"/>
              <a:t>AB </a:t>
            </a:r>
            <a:r>
              <a:rPr lang="ru-RU" dirty="0"/>
              <a:t>і </a:t>
            </a:r>
            <a:r>
              <a:rPr lang="en-US" dirty="0"/>
              <a:t>CD </a:t>
            </a:r>
            <a:r>
              <a:rPr lang="ru-RU" dirty="0"/>
              <a:t>лежать в </a:t>
            </a:r>
            <a:r>
              <a:rPr lang="uk-UA" dirty="0" smtClean="0"/>
              <a:t>одній площині</a:t>
            </a:r>
            <a:r>
              <a:rPr lang="ru-RU" dirty="0" smtClean="0"/>
              <a:t>, </a:t>
            </a:r>
            <a:r>
              <a:rPr lang="ru-RU" dirty="0"/>
              <a:t>значить, і точки </a:t>
            </a:r>
            <a:r>
              <a:rPr lang="en-US" dirty="0"/>
              <a:t>A, B, C, D </a:t>
            </a:r>
            <a:r>
              <a:rPr lang="uk-UA" dirty="0" smtClean="0"/>
              <a:t>лежать в одній площині</a:t>
            </a:r>
            <a:r>
              <a:rPr lang="ru-RU" dirty="0" smtClean="0"/>
              <a:t>. </a:t>
            </a:r>
            <a:r>
              <a:rPr lang="uk-UA" dirty="0" smtClean="0"/>
              <a:t>Отже, прямі </a:t>
            </a:r>
            <a:r>
              <a:rPr lang="en-US" dirty="0" smtClean="0"/>
              <a:t>AC </a:t>
            </a:r>
            <a:r>
              <a:rPr lang="ru-RU" dirty="0"/>
              <a:t>і </a:t>
            </a:r>
            <a:r>
              <a:rPr lang="en-US" dirty="0"/>
              <a:t>BD </a:t>
            </a:r>
            <a:r>
              <a:rPr lang="uk-UA" dirty="0" smtClean="0"/>
              <a:t>також лежать в одній площині, а значить, можуть перетинатися, </a:t>
            </a:r>
            <a:r>
              <a:rPr lang="ru-RU" dirty="0" smtClean="0"/>
              <a:t>але </a:t>
            </a:r>
            <a:r>
              <a:rPr lang="ru-RU" dirty="0"/>
              <a:t>не </a:t>
            </a:r>
            <a:r>
              <a:rPr lang="uk-UA" dirty="0" smtClean="0"/>
              <a:t>можуть бути мимобіжними.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410703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48" y="0"/>
            <a:ext cx="9163147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27"/>
            <a:ext cx="9163147" cy="6858000"/>
          </a:xfrm>
          <a:prstGeom prst="rect">
            <a:avLst/>
          </a:prstGeom>
        </p:spPr>
      </p:pic>
      <p:sp>
        <p:nvSpPr>
          <p:cNvPr id="5" name="Блок-схема: дисплей 4"/>
          <p:cNvSpPr/>
          <p:nvPr/>
        </p:nvSpPr>
        <p:spPr>
          <a:xfrm>
            <a:off x="1921379" y="136086"/>
            <a:ext cx="5320388" cy="1368152"/>
          </a:xfrm>
          <a:prstGeom prst="flowChartDisplay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915816" y="191887"/>
            <a:ext cx="3456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 smtClean="0">
                <a:ln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Виконання вправ</a:t>
            </a:r>
            <a:endParaRPr lang="ru-RU" sz="4000" b="1" i="1" dirty="0">
              <a:ln>
                <a:solidFill>
                  <a:schemeClr val="tx1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63688" y="1844824"/>
            <a:ext cx="5760640" cy="92333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b="1" i="1" dirty="0" smtClean="0">
                <a:solidFill>
                  <a:schemeClr val="tx1"/>
                </a:solidFill>
              </a:rPr>
              <a:t>Задача</a:t>
            </a:r>
          </a:p>
          <a:p>
            <a:pPr algn="ctr"/>
            <a:r>
              <a:rPr lang="uk-UA" dirty="0" smtClean="0"/>
              <a:t>Прямі AB і CD мимобіжні. Чи можуть бути паралельними прямі AC і BD? А чи можуть вони перетинатись?</a:t>
            </a:r>
            <a:endParaRPr lang="uk-UA" dirty="0"/>
          </a:p>
        </p:txBody>
      </p:sp>
      <p:sp>
        <p:nvSpPr>
          <p:cNvPr id="9" name="Прямоугольник 8"/>
          <p:cNvSpPr/>
          <p:nvPr/>
        </p:nvSpPr>
        <p:spPr>
          <a:xfrm rot="820387">
            <a:off x="3041534" y="3796965"/>
            <a:ext cx="5760640" cy="175432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b="1" i="1" dirty="0" smtClean="0">
                <a:solidFill>
                  <a:schemeClr val="tx1"/>
                </a:solidFill>
              </a:rPr>
              <a:t>Розв’язання</a:t>
            </a:r>
          </a:p>
          <a:p>
            <a:pPr algn="ctr"/>
            <a:r>
              <a:rPr lang="uk-UA" dirty="0" smtClean="0"/>
              <a:t>Якщо б могло бути, що </a:t>
            </a:r>
            <a:r>
              <a:rPr lang="en-US" dirty="0" smtClean="0"/>
              <a:t>AC</a:t>
            </a:r>
            <a:r>
              <a:rPr lang="en-US" dirty="0"/>
              <a:t>||BD </a:t>
            </a:r>
            <a:r>
              <a:rPr lang="ru-RU" dirty="0" smtClean="0"/>
              <a:t>а</a:t>
            </a:r>
            <a:r>
              <a:rPr lang="uk-UA" dirty="0" smtClean="0"/>
              <a:t>бо</a:t>
            </a:r>
            <a:r>
              <a:rPr lang="ru-RU" dirty="0" smtClean="0"/>
              <a:t> </a:t>
            </a:r>
            <a:r>
              <a:rPr lang="en-US" dirty="0"/>
              <a:t>AC </a:t>
            </a:r>
            <a:r>
              <a:rPr lang="uk-UA" dirty="0" smtClean="0"/>
              <a:t>перетинала</a:t>
            </a:r>
            <a:r>
              <a:rPr lang="ru-RU" dirty="0" smtClean="0"/>
              <a:t> </a:t>
            </a:r>
            <a:r>
              <a:rPr lang="en-US" dirty="0"/>
              <a:t>BD,</a:t>
            </a:r>
            <a:br>
              <a:rPr lang="en-US" dirty="0"/>
            </a:br>
            <a:r>
              <a:rPr lang="ru-RU" dirty="0"/>
              <a:t>то точки </a:t>
            </a:r>
            <a:r>
              <a:rPr lang="en-US" dirty="0"/>
              <a:t>A, B, C, D </a:t>
            </a:r>
            <a:r>
              <a:rPr lang="ru-RU" dirty="0"/>
              <a:t>лежали б в </a:t>
            </a:r>
            <a:r>
              <a:rPr lang="uk-UA" dirty="0" smtClean="0"/>
              <a:t>одній площині,</a:t>
            </a:r>
            <a:br>
              <a:rPr lang="uk-UA" dirty="0" smtClean="0"/>
            </a:br>
            <a:r>
              <a:rPr lang="uk-UA" dirty="0" smtClean="0"/>
              <a:t>а цього бути не може, тому що суперечить умові задачі.</a:t>
            </a:r>
          </a:p>
          <a:p>
            <a:pPr algn="ctr"/>
            <a:r>
              <a:rPr lang="uk-UA" dirty="0" smtClean="0"/>
              <a:t>Отже</a:t>
            </a:r>
            <a:r>
              <a:rPr lang="ru-RU" dirty="0" smtClean="0"/>
              <a:t>, </a:t>
            </a:r>
            <a:r>
              <a:rPr lang="uk-UA" dirty="0" smtClean="0"/>
              <a:t>прямі</a:t>
            </a:r>
            <a:r>
              <a:rPr lang="ru-RU" dirty="0" smtClean="0"/>
              <a:t> </a:t>
            </a:r>
            <a:r>
              <a:rPr lang="en-US" dirty="0"/>
              <a:t>AC </a:t>
            </a:r>
            <a:r>
              <a:rPr lang="ru-RU" dirty="0"/>
              <a:t>і </a:t>
            </a:r>
            <a:r>
              <a:rPr lang="en-US" dirty="0"/>
              <a:t>BD </a:t>
            </a:r>
            <a:r>
              <a:rPr lang="uk-UA" dirty="0" smtClean="0"/>
              <a:t>не можуть бути ні паралельними, ні перетинатись.</a:t>
            </a:r>
            <a:endParaRPr lang="uk-UA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96"/>
          <a:stretch/>
        </p:blipFill>
        <p:spPr>
          <a:xfrm>
            <a:off x="376656" y="4077072"/>
            <a:ext cx="2774064" cy="2543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5052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95250"/>
            <a:ext cx="8890000" cy="666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915816" y="332656"/>
            <a:ext cx="55446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b="1" i="1" dirty="0" smtClean="0">
                <a:ln>
                  <a:solidFill>
                    <a:schemeClr val="tx1"/>
                  </a:solidFill>
                </a:ln>
                <a:gradFill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0" scaled="0"/>
                </a:gradFill>
                <a:latin typeface="Book Antiqua" pitchFamily="18" charset="0"/>
              </a:rPr>
              <a:t>Дякую за увагу!</a:t>
            </a:r>
            <a:endParaRPr lang="ru-RU" sz="6000" b="1" i="1" dirty="0">
              <a:ln>
                <a:solidFill>
                  <a:schemeClr val="tx1"/>
                </a:solidFill>
              </a:ln>
              <a:gradFill>
                <a:gsLst>
                  <a:gs pos="0">
                    <a:srgbClr val="FF3399"/>
                  </a:gs>
                  <a:gs pos="25000">
                    <a:srgbClr val="FF6633"/>
                  </a:gs>
                  <a:gs pos="50000">
                    <a:srgbClr val="FFFF00"/>
                  </a:gs>
                  <a:gs pos="75000">
                    <a:srgbClr val="01A78F"/>
                  </a:gs>
                  <a:gs pos="100000">
                    <a:srgbClr val="3366FF"/>
                  </a:gs>
                </a:gsLst>
                <a:lin ang="0" scaled="0"/>
              </a:gra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44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1977" y="260648"/>
            <a:ext cx="879760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b="1" i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Book Antiqua" pitchFamily="18" charset="0"/>
              </a:rPr>
              <a:t>Основні поняття стереометрії</a:t>
            </a:r>
            <a:endParaRPr lang="uk-UA" sz="4400" b="1" i="1" dirty="0">
              <a:ln>
                <a:solidFill>
                  <a:schemeClr val="tx1"/>
                </a:solidFill>
              </a:ln>
              <a:solidFill>
                <a:srgbClr val="00B050"/>
              </a:solidFill>
              <a:latin typeface="Book Antiqua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1964085"/>
            <a:ext cx="890587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193" y="1537048"/>
            <a:ext cx="1847850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268760"/>
            <a:ext cx="2693987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581128"/>
            <a:ext cx="1804987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180" y="4817665"/>
            <a:ext cx="1543050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581128"/>
            <a:ext cx="1554163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597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2" y="20604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69968" y="1196752"/>
            <a:ext cx="7402476" cy="707886"/>
          </a:xfrm>
          <a:prstGeom prst="rect">
            <a:avLst/>
          </a:prstGeom>
        </p:spPr>
        <p:txBody>
          <a:bodyPr wrap="none">
            <a:prstTxWarp prst="textInflateBottom">
              <a:avLst/>
            </a:prstTxWarp>
            <a:spAutoFit/>
          </a:bodyPr>
          <a:lstStyle/>
          <a:p>
            <a:endParaRPr lang="ru-RU" sz="4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79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57145" y="548680"/>
            <a:ext cx="735085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Поняття та зображення</a:t>
            </a:r>
          </a:p>
          <a:p>
            <a:pPr algn="ctr"/>
            <a:r>
              <a:rPr lang="uk-UA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площини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145" y="2967335"/>
            <a:ext cx="29813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964873"/>
            <a:ext cx="4359275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621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60193" y="476672"/>
            <a:ext cx="663995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5400" b="1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Зверніть увагу!!!</a:t>
            </a:r>
            <a:endParaRPr lang="uk-UA" sz="5400" b="1" i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44049" y="215744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i="1" dirty="0" smtClean="0"/>
              <a:t>Площина, так само як і пряма, є </a:t>
            </a:r>
            <a:r>
              <a:rPr lang="uk-UA" b="1" i="1" dirty="0" smtClean="0"/>
              <a:t>нескінченною</a:t>
            </a:r>
            <a:r>
              <a:rPr lang="ru-RU" i="1" dirty="0" smtClean="0"/>
              <a:t>:</a:t>
            </a:r>
            <a:endParaRPr lang="ru-RU" i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560" y="3478801"/>
            <a:ext cx="2689225" cy="156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116" y="3429000"/>
            <a:ext cx="1011237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49116" y="411797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i="1" dirty="0" smtClean="0"/>
              <a:t>A</a:t>
            </a:r>
            <a:endParaRPr lang="el-GR" b="1" i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009" y="3478801"/>
            <a:ext cx="420687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831" y="4538674"/>
            <a:ext cx="414337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676760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6905" y="318948"/>
            <a:ext cx="865018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5400" b="1" i="1" dirty="0" smtClean="0">
                <a:ln>
                  <a:solidFill>
                    <a:schemeClr val="tx1"/>
                  </a:solidFill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Площину можна провести:</a:t>
            </a:r>
            <a:endParaRPr lang="uk-UA" sz="5400" b="1" i="1" dirty="0">
              <a:ln>
                <a:solidFill>
                  <a:schemeClr val="tx1"/>
                </a:solidFill>
              </a:ln>
              <a:blipFill>
                <a:blip r:embed="rId3"/>
                <a:tile tx="0" ty="0" sx="100000" sy="100000" flip="none" algn="tl"/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458012"/>
            <a:ext cx="3672408" cy="258532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ctr">
              <a:buAutoNum type="arabicParenR"/>
            </a:pPr>
            <a:r>
              <a:rPr lang="uk-UA" i="1" dirty="0" smtClean="0"/>
              <a:t>Через будь-які 3 точки, що не лежать на одній прямій:</a:t>
            </a:r>
          </a:p>
          <a:p>
            <a:pPr marL="342900" indent="-342900" algn="ctr">
              <a:buAutoNum type="arabicParenR"/>
            </a:pPr>
            <a:endParaRPr lang="uk-UA" i="1" dirty="0"/>
          </a:p>
          <a:p>
            <a:pPr marL="342900" indent="-342900" algn="ctr">
              <a:buAutoNum type="arabicParenR"/>
            </a:pPr>
            <a:endParaRPr lang="uk-UA" i="1" dirty="0" smtClean="0"/>
          </a:p>
          <a:p>
            <a:pPr marL="342900" indent="-342900" algn="ctr">
              <a:buAutoNum type="arabicParenR"/>
            </a:pPr>
            <a:endParaRPr lang="uk-UA" i="1" dirty="0"/>
          </a:p>
          <a:p>
            <a:pPr marL="342900" indent="-342900" algn="ctr">
              <a:buAutoNum type="arabicParenR"/>
            </a:pPr>
            <a:endParaRPr lang="uk-UA" i="1" dirty="0" smtClean="0"/>
          </a:p>
          <a:p>
            <a:pPr marL="342900" indent="-342900" algn="ctr">
              <a:buAutoNum type="arabicParenR"/>
            </a:pPr>
            <a:endParaRPr lang="uk-UA" i="1" dirty="0"/>
          </a:p>
          <a:p>
            <a:pPr marL="342900" indent="-342900" algn="ctr">
              <a:buAutoNum type="arabicParenR"/>
            </a:pPr>
            <a:endParaRPr lang="uk-UA" i="1" dirty="0" smtClean="0"/>
          </a:p>
          <a:p>
            <a:pPr algn="ctr"/>
            <a:endParaRPr lang="uk-UA" i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54" y="2125241"/>
            <a:ext cx="2693987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794" y="2382012"/>
            <a:ext cx="1603302" cy="585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72" y="2421759"/>
            <a:ext cx="420687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589" y="2892546"/>
            <a:ext cx="439737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359" y="2674601"/>
            <a:ext cx="439737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16016" y="1470014"/>
            <a:ext cx="3816424" cy="258532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i="1" dirty="0" smtClean="0"/>
              <a:t>2) Через пряму і точку, що не  лежить на ній</a:t>
            </a:r>
          </a:p>
          <a:p>
            <a:pPr algn="ctr"/>
            <a:endParaRPr lang="uk-UA" i="1" dirty="0"/>
          </a:p>
          <a:p>
            <a:pPr algn="ctr"/>
            <a:endParaRPr lang="uk-UA" i="1" dirty="0" smtClean="0"/>
          </a:p>
          <a:p>
            <a:pPr algn="ctr"/>
            <a:endParaRPr lang="uk-UA" i="1" dirty="0"/>
          </a:p>
          <a:p>
            <a:pPr algn="ctr"/>
            <a:endParaRPr lang="uk-UA" i="1" dirty="0" smtClean="0"/>
          </a:p>
          <a:p>
            <a:pPr algn="ctr"/>
            <a:endParaRPr lang="uk-UA" i="1" dirty="0"/>
          </a:p>
          <a:p>
            <a:pPr algn="ctr"/>
            <a:endParaRPr lang="uk-UA" i="1" dirty="0" smtClean="0"/>
          </a:p>
          <a:p>
            <a:pPr algn="ctr"/>
            <a:endParaRPr lang="uk-UA" i="1" dirty="0"/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175027"/>
            <a:ext cx="2689225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818" y="2296047"/>
            <a:ext cx="1507936" cy="872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807" y="2439287"/>
            <a:ext cx="1603375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154" y="2766022"/>
            <a:ext cx="439737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008" y="2439287"/>
            <a:ext cx="420687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938" y="2935287"/>
            <a:ext cx="439737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99378" y="4376302"/>
            <a:ext cx="3672408" cy="230832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i="1" dirty="0" smtClean="0"/>
              <a:t>3) Через дві прямі, що перетинаються</a:t>
            </a:r>
          </a:p>
          <a:p>
            <a:pPr algn="ctr"/>
            <a:endParaRPr lang="uk-UA" i="1" dirty="0"/>
          </a:p>
          <a:p>
            <a:pPr algn="ctr"/>
            <a:endParaRPr lang="uk-UA" i="1" dirty="0" smtClean="0"/>
          </a:p>
          <a:p>
            <a:pPr algn="ctr"/>
            <a:endParaRPr lang="uk-UA" i="1" dirty="0"/>
          </a:p>
          <a:p>
            <a:pPr algn="ctr"/>
            <a:endParaRPr lang="uk-UA" i="1" dirty="0" smtClean="0"/>
          </a:p>
          <a:p>
            <a:pPr algn="ctr"/>
            <a:endParaRPr lang="uk-UA" i="1" dirty="0"/>
          </a:p>
          <a:p>
            <a:pPr algn="ctr"/>
            <a:endParaRPr lang="uk-UA" i="1" dirty="0"/>
          </a:p>
        </p:txBody>
      </p:sp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588" y="4941168"/>
            <a:ext cx="2693987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9" name="Picture 2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5171833"/>
            <a:ext cx="1728192" cy="716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0" name="Picture 2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252" y="5256943"/>
            <a:ext cx="1497323" cy="547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07292" y="4953011"/>
            <a:ext cx="1880153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i="1" dirty="0" smtClean="0"/>
              <a:t>Цю площину α можна позначати так: (АВС)</a:t>
            </a:r>
            <a:endParaRPr lang="uk-UA" i="1" dirty="0"/>
          </a:p>
        </p:txBody>
      </p:sp>
    </p:spTree>
    <p:extLst>
      <p:ext uri="{BB962C8B-B14F-4D97-AF65-F5344CB8AC3E}">
        <p14:creationId xmlns:p14="http://schemas.microsoft.com/office/powerpoint/2010/main" val="312240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91" y="-16590"/>
            <a:ext cx="9150959" cy="6874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0746" y="332656"/>
            <a:ext cx="82809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i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Bookman Old Style" pitchFamily="18" charset="0"/>
              </a:rPr>
              <a:t>Взаємне розташування двох прямих на площині</a:t>
            </a:r>
            <a:endParaRPr lang="uk-UA" sz="4000" b="1" i="1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51831" y="1894028"/>
            <a:ext cx="60387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i="1" dirty="0" smtClean="0"/>
              <a:t>Якщо дві прямі лежать у площині, то вони між собою:</a:t>
            </a:r>
            <a:endParaRPr lang="uk-UA" i="1" dirty="0"/>
          </a:p>
        </p:txBody>
      </p:sp>
      <p:sp>
        <p:nvSpPr>
          <p:cNvPr id="4" name="TextBox 3"/>
          <p:cNvSpPr txBox="1"/>
          <p:nvPr/>
        </p:nvSpPr>
        <p:spPr>
          <a:xfrm>
            <a:off x="590569" y="2408801"/>
            <a:ext cx="288032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i="1" dirty="0" smtClean="0"/>
              <a:t>перетинаються</a:t>
            </a:r>
            <a:endParaRPr lang="uk-UA" i="1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44" y="2797193"/>
            <a:ext cx="3426970" cy="2006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72" y="3212976"/>
            <a:ext cx="2652713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8938">
            <a:off x="1527601" y="2800157"/>
            <a:ext cx="963613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00314" y="3419337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i="1" dirty="0" smtClean="0"/>
              <a:t>або</a:t>
            </a:r>
            <a:endParaRPr lang="ru-RU" i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667883" y="2427861"/>
            <a:ext cx="191687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i="1" dirty="0" smtClean="0"/>
              <a:t>паралельні</a:t>
            </a:r>
            <a:r>
              <a:rPr lang="ru-RU" i="1" dirty="0" smtClean="0"/>
              <a:t> </a:t>
            </a:r>
            <a:r>
              <a:rPr lang="ru-RU" i="1" dirty="0"/>
              <a:t>(</a:t>
            </a:r>
            <a:r>
              <a:rPr lang="en-US" i="1" dirty="0" smtClean="0"/>
              <a:t>a||b</a:t>
            </a:r>
            <a:r>
              <a:rPr lang="en-US" i="1" dirty="0"/>
              <a:t>)</a:t>
            </a: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450" y="2862879"/>
            <a:ext cx="3355735" cy="194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118519"/>
            <a:ext cx="1944687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239897"/>
            <a:ext cx="1944687" cy="119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75662" y="4803475"/>
            <a:ext cx="7873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___________________________________________________________________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5172807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b="1" i="1" dirty="0" smtClean="0"/>
              <a:t>Властивість паралельних прямих на площині</a:t>
            </a:r>
            <a:r>
              <a:rPr lang="uk-UA" dirty="0" smtClean="0"/>
              <a:t>:</a:t>
            </a:r>
          </a:p>
          <a:p>
            <a:pPr algn="ctr"/>
            <a:r>
              <a:rPr lang="uk-UA" i="1" dirty="0" smtClean="0"/>
              <a:t>Через точку, що не лежить на прямій, можна провести пряму, яка паралельна даній, і тільки одну.</a:t>
            </a:r>
            <a:endParaRPr lang="uk-UA" i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715" y="4558935"/>
            <a:ext cx="37004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3" y="4835502"/>
            <a:ext cx="1944687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475" y="5172807"/>
            <a:ext cx="1944687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326" y="6222646"/>
            <a:ext cx="4699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960" y="4999260"/>
            <a:ext cx="407987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179" y="4679094"/>
            <a:ext cx="407987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179" y="5604159"/>
            <a:ext cx="439737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298818" y="5441069"/>
            <a:ext cx="952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468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" y="0"/>
            <a:ext cx="913252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Овал 3"/>
          <p:cNvSpPr/>
          <p:nvPr/>
        </p:nvSpPr>
        <p:spPr>
          <a:xfrm>
            <a:off x="2175506" y="84461"/>
            <a:ext cx="4804093" cy="1799619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17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393566" y="332656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3000" b="1" i="1" dirty="0" smtClean="0">
                <a:ln>
                  <a:solidFill>
                    <a:schemeClr val="tx1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Взаємне розташування двох прямих у просторі</a:t>
            </a:r>
            <a:endParaRPr lang="uk-UA" sz="3000" b="1" i="1" dirty="0">
              <a:ln>
                <a:solidFill>
                  <a:schemeClr val="tx1"/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13645" y="1884080"/>
            <a:ext cx="8331842" cy="4646477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17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i="1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88142" y="2070687"/>
            <a:ext cx="5976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</a:t>
            </a:r>
            <a:r>
              <a:rPr lang="uk-UA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</a:t>
            </a:r>
            <a:r>
              <a:rPr lang="uk-UA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прямі у просторі</a:t>
            </a:r>
            <a:endParaRPr lang="ru-RU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5626433" y="2517655"/>
            <a:ext cx="601751" cy="57627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53422">
            <a:off x="2973348" y="2525601"/>
            <a:ext cx="804863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398039" y="310285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i="1" dirty="0" smtClean="0"/>
              <a:t>Лежать в одній площині</a:t>
            </a:r>
            <a:endParaRPr lang="uk-UA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4932040" y="3143219"/>
            <a:ext cx="3301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i="1" dirty="0" smtClean="0"/>
              <a:t>Не лежать в одній площині</a:t>
            </a:r>
            <a:endParaRPr lang="uk-UA" i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281" y="3472182"/>
            <a:ext cx="188913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088" y="3465678"/>
            <a:ext cx="188913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969838" y="3738295"/>
            <a:ext cx="34757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i="1" dirty="0" smtClean="0"/>
              <a:t>Якщо дві прямі лежать в одній площині, то вони або </a:t>
            </a:r>
            <a:r>
              <a:rPr lang="uk-UA" b="1" i="1" dirty="0" smtClean="0"/>
              <a:t>перетинаються</a:t>
            </a:r>
            <a:r>
              <a:rPr lang="uk-UA" i="1" dirty="0" smtClean="0"/>
              <a:t>, або </a:t>
            </a:r>
            <a:r>
              <a:rPr lang="uk-UA" b="1" i="1" dirty="0" smtClean="0"/>
              <a:t>паралельні</a:t>
            </a:r>
            <a:r>
              <a:rPr lang="uk-UA" i="1" dirty="0" smtClean="0"/>
              <a:t>.</a:t>
            </a:r>
            <a:endParaRPr lang="uk-UA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5048384" y="3877943"/>
            <a:ext cx="2880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i="1" dirty="0" smtClean="0"/>
              <a:t>Дві прямі, які не лежать в одній площині, називають </a:t>
            </a:r>
            <a:r>
              <a:rPr lang="uk-UA" b="1" i="1" dirty="0" smtClean="0"/>
              <a:t>мимобіжними</a:t>
            </a:r>
            <a:endParaRPr lang="uk-UA" b="1" i="1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395" y="4938624"/>
            <a:ext cx="3047597" cy="17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09" y="4550687"/>
            <a:ext cx="79613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932040" y="5044400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i="1" dirty="0" smtClean="0"/>
              <a:t>Прямі a і c не лежать в одній площині і тому є мимобіжними.</a:t>
            </a:r>
          </a:p>
          <a:p>
            <a:pPr algn="ctr"/>
            <a:r>
              <a:rPr lang="uk-UA" b="1" i="1" dirty="0" smtClean="0"/>
              <a:t>Вони не перетинаються, але й не паралельні.</a:t>
            </a:r>
            <a:endParaRPr lang="uk-UA" b="1" i="1" dirty="0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461" y="4801273"/>
            <a:ext cx="1117076" cy="1946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201" y="4550687"/>
            <a:ext cx="7493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285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0" y="116632"/>
            <a:ext cx="89613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Bookman Old Style" pitchFamily="18" charset="0"/>
              </a:rPr>
              <a:t>Взаємне розташування двох прямих у просторі</a:t>
            </a:r>
            <a:endParaRPr lang="uk-UA" sz="3600" b="1" i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27784" y="1316961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/>
              <a:t>Дві прямі у просторі</a:t>
            </a:r>
            <a:endParaRPr lang="uk-UA" sz="2400" b="1" i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014" y="1907401"/>
            <a:ext cx="3419475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946690"/>
            <a:ext cx="23844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5536" y="2410240"/>
            <a:ext cx="2808312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b="1" i="1" dirty="0" smtClean="0"/>
              <a:t>Паралельні </a:t>
            </a:r>
          </a:p>
          <a:p>
            <a:pPr algn="ctr"/>
            <a:r>
              <a:rPr lang="uk-UA" i="1" dirty="0" smtClean="0"/>
              <a:t>(лежать в одній площині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551365" y="2474809"/>
            <a:ext cx="2232248" cy="12003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b="1" i="1" dirty="0" smtClean="0"/>
              <a:t>Ті, що перетинаються</a:t>
            </a:r>
            <a:br>
              <a:rPr lang="uk-UA" b="1" i="1" dirty="0" smtClean="0"/>
            </a:br>
            <a:r>
              <a:rPr lang="uk-UA" i="1" dirty="0" smtClean="0"/>
              <a:t>(лежать в одній площині)</a:t>
            </a:r>
            <a:endParaRPr lang="uk-UA" i="1" dirty="0"/>
          </a:p>
        </p:txBody>
      </p:sp>
      <p:sp>
        <p:nvSpPr>
          <p:cNvPr id="9" name="TextBox 8"/>
          <p:cNvSpPr txBox="1"/>
          <p:nvPr/>
        </p:nvSpPr>
        <p:spPr>
          <a:xfrm>
            <a:off x="6556300" y="2456406"/>
            <a:ext cx="1872208" cy="92333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b="1" i="1" dirty="0" smtClean="0"/>
              <a:t>Мимобіжні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i="1" dirty="0" smtClean="0"/>
              <a:t>(не лежать в одній площині)</a:t>
            </a:r>
            <a:endParaRPr lang="uk-UA" i="1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0" y="3374452"/>
            <a:ext cx="31146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61" y="3661578"/>
            <a:ext cx="1444625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949136"/>
            <a:ext cx="1444625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470" y="3477075"/>
            <a:ext cx="407987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547" y="3790036"/>
            <a:ext cx="407987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751" y="3766085"/>
            <a:ext cx="31146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25" y="4008438"/>
            <a:ext cx="665163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056" y="4309499"/>
            <a:ext cx="2005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363" y="3864204"/>
            <a:ext cx="407987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060" y="4026129"/>
            <a:ext cx="407987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613" y="3745008"/>
            <a:ext cx="3277976" cy="1890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426" y="3949136"/>
            <a:ext cx="1944687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981" y="4221392"/>
            <a:ext cx="1944687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416" y="3555809"/>
            <a:ext cx="1446194" cy="2421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682849" y="4397365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●</a:t>
            </a:r>
            <a:endParaRPr lang="ru-RU" dirty="0"/>
          </a:p>
        </p:txBody>
      </p:sp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849" y="4546036"/>
            <a:ext cx="439737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2" name="Picture 2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330" y="4026129"/>
            <a:ext cx="407987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3" name="Picture 21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519" y="3745008"/>
            <a:ext cx="407987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4" name="Picture 2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707" y="3455423"/>
            <a:ext cx="3905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95536" y="5877272"/>
            <a:ext cx="5676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/>
              <a:t>Два відрізки або промені називають паралельними, якщо вони лежать на паралельних прямих.</a:t>
            </a:r>
            <a:endParaRPr lang="uk-UA" b="1" i="1" dirty="0"/>
          </a:p>
        </p:txBody>
      </p:sp>
    </p:spTree>
    <p:extLst>
      <p:ext uri="{BB962C8B-B14F-4D97-AF65-F5344CB8AC3E}">
        <p14:creationId xmlns:p14="http://schemas.microsoft.com/office/powerpoint/2010/main" val="1977499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215516" y="188640"/>
            <a:ext cx="8712968" cy="6408712"/>
          </a:xfrm>
          <a:prstGeom prst="round2DiagRect">
            <a:avLst/>
          </a:prstGeom>
          <a:gradFill flip="none" rotWithShape="1">
            <a:gsLst>
              <a:gs pos="48000">
                <a:srgbClr val="03D4A8">
                  <a:alpha val="0"/>
                </a:srgbClr>
              </a:gs>
              <a:gs pos="25000">
                <a:srgbClr val="21D6E0"/>
              </a:gs>
              <a:gs pos="5000">
                <a:srgbClr val="0087E6"/>
              </a:gs>
              <a:gs pos="100000">
                <a:srgbClr val="005CBF"/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350519" y="105897"/>
            <a:ext cx="70567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Теореми про паралельні прямі</a:t>
            </a:r>
            <a:endParaRPr lang="uk-UA" sz="4000" b="1" i="1" dirty="0">
              <a:ln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3153" y="1396047"/>
            <a:ext cx="7511427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Через будь-яку точку простору, яка не лежить на даній прямій, можна провести пряму, паралельну даній, і тільки одну.</a:t>
            </a:r>
            <a:endParaRPr lang="uk-UA" dirty="0"/>
          </a:p>
        </p:txBody>
      </p:sp>
      <p:sp>
        <p:nvSpPr>
          <p:cNvPr id="7" name="TextBox 6"/>
          <p:cNvSpPr txBox="1"/>
          <p:nvPr/>
        </p:nvSpPr>
        <p:spPr>
          <a:xfrm>
            <a:off x="116817" y="1119047"/>
            <a:ext cx="3847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7200" b="1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!</a:t>
            </a:r>
            <a:endParaRPr lang="ru-RU" sz="7200" b="1" i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35894" y="2221500"/>
            <a:ext cx="5093220" cy="286232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b="1" i="1" dirty="0" smtClean="0">
                <a:solidFill>
                  <a:schemeClr val="tx1"/>
                </a:solidFill>
              </a:rPr>
              <a:t>Дано</a:t>
            </a:r>
            <a:r>
              <a:rPr lang="uk-UA" dirty="0" smtClean="0">
                <a:solidFill>
                  <a:schemeClr val="tx1"/>
                </a:solidFill>
              </a:rPr>
              <a:t>:</a:t>
            </a:r>
          </a:p>
          <a:p>
            <a:pPr algn="ctr"/>
            <a:r>
              <a:rPr lang="uk-UA" sz="1400" dirty="0" smtClean="0"/>
              <a:t>пряма а, точка А є а.</a:t>
            </a:r>
          </a:p>
          <a:p>
            <a:pPr algn="ctr"/>
            <a:r>
              <a:rPr lang="uk-UA" b="1" i="1" dirty="0" smtClean="0">
                <a:solidFill>
                  <a:schemeClr val="tx1"/>
                </a:solidFill>
              </a:rPr>
              <a:t>Довести:</a:t>
            </a:r>
          </a:p>
          <a:p>
            <a:pPr algn="ctr"/>
            <a:r>
              <a:rPr lang="uk-UA" sz="1400" dirty="0" smtClean="0"/>
              <a:t>1) через а можна провести b||a;</a:t>
            </a:r>
          </a:p>
          <a:p>
            <a:pPr algn="ctr"/>
            <a:r>
              <a:rPr lang="uk-UA" sz="1400" dirty="0" smtClean="0"/>
              <a:t>2) ця пряма b буде єдиною.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b="1" i="1" dirty="0" smtClean="0">
                <a:solidFill>
                  <a:schemeClr val="tx1"/>
                </a:solidFill>
              </a:rPr>
              <a:t>Доведення:</a:t>
            </a:r>
          </a:p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1) Через пряму а і точку А можна провести єдину площину(теорема 1).</a:t>
            </a:r>
            <a:br>
              <a:rPr lang="uk-UA" sz="1400" dirty="0" smtClean="0">
                <a:solidFill>
                  <a:schemeClr val="bg1"/>
                </a:solidFill>
              </a:rPr>
            </a:br>
            <a:r>
              <a:rPr lang="uk-UA" sz="1400" dirty="0" smtClean="0">
                <a:solidFill>
                  <a:schemeClr val="bg1"/>
                </a:solidFill>
              </a:rPr>
              <a:t>2) У цій площині можна провести пряму, паралельну даній, і тільки одну (проводимо пряму b).</a:t>
            </a:r>
            <a:br>
              <a:rPr lang="uk-UA" sz="1400" dirty="0" smtClean="0">
                <a:solidFill>
                  <a:schemeClr val="bg1"/>
                </a:solidFill>
              </a:rPr>
            </a:br>
            <a:r>
              <a:rPr lang="uk-UA" sz="1400" dirty="0" smtClean="0">
                <a:solidFill>
                  <a:schemeClr val="bg1"/>
                </a:solidFill>
              </a:rPr>
              <a:t>Отже, у просторі можна провести одну пряму, паралельну даній.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255" y="2237199"/>
            <a:ext cx="3187700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944" y="2515109"/>
            <a:ext cx="1590675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719005"/>
            <a:ext cx="15906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8127" y="5335689"/>
            <a:ext cx="487624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Дві прямі, паралельні третій, паралельні.</a:t>
            </a:r>
            <a:endParaRPr lang="uk-UA" dirty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4738285"/>
            <a:ext cx="1401763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26506" y="5760959"/>
            <a:ext cx="7690987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b="1" i="1" dirty="0" smtClean="0">
                <a:solidFill>
                  <a:schemeClr val="tx1"/>
                </a:solidFill>
              </a:rPr>
              <a:t>Властивість паралельних прямих на площині (аксіома з 7 класу):</a:t>
            </a:r>
          </a:p>
          <a:p>
            <a:pPr algn="ctr"/>
            <a:r>
              <a:rPr lang="uk-UA" i="1" dirty="0" smtClean="0"/>
              <a:t>Через точку, що не лежить на прямій, можна провести пряму, яка паралельна даній, і тільки одну.</a:t>
            </a:r>
            <a:endParaRPr lang="uk-UA" i="1" dirty="0"/>
          </a:p>
        </p:txBody>
      </p:sp>
    </p:spTree>
    <p:extLst>
      <p:ext uri="{BB962C8B-B14F-4D97-AF65-F5344CB8AC3E}">
        <p14:creationId xmlns:p14="http://schemas.microsoft.com/office/powerpoint/2010/main" val="298904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535</Words>
  <Application>Microsoft Office PowerPoint</Application>
  <PresentationFormat>Экран (4:3)</PresentationFormat>
  <Paragraphs>96</Paragraphs>
  <Slides>13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19</cp:revision>
  <dcterms:created xsi:type="dcterms:W3CDTF">2013-02-10T21:39:14Z</dcterms:created>
  <dcterms:modified xsi:type="dcterms:W3CDTF">2013-02-11T22:06:57Z</dcterms:modified>
</cp:coreProperties>
</file>