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1" r:id="rId4"/>
    <p:sldId id="263" r:id="rId5"/>
    <p:sldId id="264" r:id="rId6"/>
    <p:sldId id="265" r:id="rId7"/>
    <p:sldId id="266" r:id="rId8"/>
    <p:sldId id="262" r:id="rId9"/>
    <p:sldId id="267" r:id="rId10"/>
    <p:sldId id="268" r:id="rId11"/>
    <p:sldId id="269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3839">
          <p15:clr>
            <a:srgbClr val="A4A3A4"/>
          </p15:clr>
        </p15:guide>
        <p15:guide id="6" pos="815">
          <p15:clr>
            <a:srgbClr val="A4A3A4"/>
          </p15:clr>
        </p15:guide>
        <p15:guide id="7" pos="6863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4991">
          <p15:clr>
            <a:srgbClr val="A4A3A4"/>
          </p15:clr>
        </p15:guide>
        <p15:guide id="11" pos="671">
          <p15:clr>
            <a:srgbClr val="A4A3A4"/>
          </p15:clr>
        </p15:guide>
        <p15:guide id="12" pos="7007">
          <p15:clr>
            <a:srgbClr val="A4A3A4"/>
          </p15:clr>
        </p15:guide>
        <p15:guide id="13" pos="35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63" autoAdjust="0"/>
  </p:normalViewPr>
  <p:slideViewPr>
    <p:cSldViewPr>
      <p:cViewPr varScale="1">
        <p:scale>
          <a:sx n="80" d="100"/>
          <a:sy n="80" d="100"/>
        </p:scale>
        <p:origin x="-96" y="-378"/>
      </p:cViewPr>
      <p:guideLst>
        <p:guide orient="horz" pos="2160"/>
        <p:guide orient="horz" pos="3792"/>
        <p:guide orient="horz" pos="1152"/>
        <p:guide orient="horz" pos="3168"/>
        <p:guide pos="3839"/>
        <p:guide pos="815"/>
        <p:guide pos="6863"/>
        <p:guide pos="959"/>
        <p:guide pos="6719"/>
        <p:guide pos="4991"/>
        <p:guide pos="671"/>
        <p:guide pos="7007"/>
        <p:guide pos="35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4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ru-RU" smtClean="0"/>
              <a:t>17.04.2014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ru-RU" smtClean="0"/>
              <a:t>17.04.2014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3" name="Группа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48" name="Группа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1" name="Группа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t>17.04.2014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t>17.04.2014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17.04.2014</a:t>
            </a:fld>
            <a:endParaRPr lang="ru-RU" dirty="0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 smtClean="0"/>
              <a:t>17.04.2014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 smtClean="0"/>
              <a:t>17.04.2014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17.04.2014</a:t>
            </a:fld>
            <a:endParaRPr lang="ru-RU" dirty="0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Шесть</a:t>
            </a:r>
          </a:p>
          <a:p>
            <a:pPr lvl="6"/>
            <a:r>
              <a:rPr lang="ru-RU" dirty="0" smtClean="0"/>
              <a:t>Семь</a:t>
            </a:r>
          </a:p>
          <a:p>
            <a:pPr lvl="7"/>
            <a:r>
              <a:rPr lang="ru-RU" dirty="0" smtClean="0"/>
              <a:t>Восемь</a:t>
            </a:r>
          </a:p>
          <a:p>
            <a:pPr lvl="8"/>
            <a:r>
              <a:rPr lang="ru-RU" dirty="0" smtClean="0"/>
              <a:t>Девять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85900" y="620688"/>
            <a:ext cx="9144000" cy="2895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err="1"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Методи</a:t>
            </a:r>
            <a:r>
              <a:rPr lang="ru-RU" dirty="0"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визначення</a:t>
            </a:r>
            <a:r>
              <a:rPr lang="ru-RU" dirty="0" smtClean="0"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іонізуючих</a:t>
            </a:r>
            <a:r>
              <a:rPr lang="ru-RU" dirty="0"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випромінювань</a:t>
            </a:r>
            <a:endParaRPr lang="ru-RU" sz="6600" b="1" i="0" baseline="0" dirty="0">
              <a:solidFill>
                <a:schemeClr val="tx1"/>
              </a:solidFill>
              <a:effectLst>
                <a:outerShdw blurRad="50800" dist="25400" dir="2700000" algn="br">
                  <a:srgbClr val="626817">
                    <a:alpha val="50000"/>
                    <a:lumMod val="5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22412" y="3657598"/>
            <a:ext cx="9144000" cy="2651721"/>
          </a:xfrm>
        </p:spPr>
        <p:txBody>
          <a:bodyPr/>
          <a:lstStyle/>
          <a:p>
            <a:pPr marL="0" indent="0" algn="r">
              <a:buNone/>
            </a:pPr>
            <a:endParaRPr lang="ru-RU" sz="2800" b="0" i="0" baseline="0" dirty="0" smtClean="0">
              <a:solidFill>
                <a:schemeClr val="tx1"/>
              </a:solidFill>
              <a:effectLst>
                <a:outerShdw blurRad="50800" dist="25400" dir="2700000" algn="tr">
                  <a:srgbClr val="626817">
                    <a:alpha val="50000"/>
                    <a:lumMod val="50000"/>
                  </a:srgbClr>
                </a:outerShdw>
              </a:effectLst>
              <a:latin typeface="Cambria" pitchFamily="18" charset="0"/>
            </a:endParaRPr>
          </a:p>
          <a:p>
            <a:pPr marL="0" indent="0" algn="r">
              <a:buNone/>
            </a:pPr>
            <a:r>
              <a:rPr lang="ru-RU" sz="2800" b="0" i="0" baseline="0" dirty="0" err="1" smtClean="0">
                <a:solidFill>
                  <a:schemeClr val="tx1"/>
                </a:solidFill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Виконала</a:t>
            </a:r>
            <a:r>
              <a:rPr lang="ru-RU" sz="2800" b="0" i="0" baseline="0" dirty="0" smtClean="0">
                <a:solidFill>
                  <a:schemeClr val="tx1"/>
                </a:solidFill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:</a:t>
            </a:r>
            <a:endParaRPr lang="ru-RU" sz="2800" b="0" i="0" baseline="0" dirty="0" smtClean="0">
              <a:solidFill>
                <a:schemeClr val="tx1"/>
              </a:solidFill>
              <a:effectLst>
                <a:outerShdw blurRad="50800" dist="25400" dir="2700000" algn="tr">
                  <a:srgbClr val="626817">
                    <a:alpha val="50000"/>
                    <a:lumMod val="50000"/>
                  </a:srgbClr>
                </a:outerShdw>
              </a:effectLst>
              <a:latin typeface="Cambria" pitchFamily="18" charset="0"/>
            </a:endParaRPr>
          </a:p>
          <a:p>
            <a:pPr marL="0" indent="0" algn="r">
              <a:buNone/>
            </a:pPr>
            <a:r>
              <a:rPr lang="ru-RU" dirty="0" err="1" smtClean="0"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Учениця</a:t>
            </a:r>
            <a:r>
              <a:rPr lang="uk-UA" dirty="0" smtClean="0"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uk-UA" dirty="0" smtClean="0"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11-Б класу</a:t>
            </a:r>
          </a:p>
          <a:p>
            <a:pPr marL="0" indent="0" algn="r">
              <a:buNone/>
            </a:pPr>
            <a:r>
              <a:rPr lang="uk-UA" sz="2800" b="0" i="0" baseline="0" dirty="0" err="1" smtClean="0">
                <a:solidFill>
                  <a:schemeClr val="tx1"/>
                </a:solidFill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Прищепа</a:t>
            </a:r>
            <a:r>
              <a:rPr lang="uk-UA" sz="2800" b="0" i="0" baseline="0" dirty="0" smtClean="0">
                <a:solidFill>
                  <a:schemeClr val="tx1"/>
                </a:solidFill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uk-UA" sz="2800" b="0" i="0" baseline="0" dirty="0" smtClean="0">
                <a:solidFill>
                  <a:schemeClr val="tx1"/>
                </a:solidFill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ambria" pitchFamily="18" charset="0"/>
              </a:rPr>
              <a:t>Єлизавета</a:t>
            </a:r>
            <a:endParaRPr lang="uk-UA" sz="2800" b="0" i="0" baseline="0" dirty="0" smtClean="0">
              <a:solidFill>
                <a:schemeClr val="tx1"/>
              </a:solidFill>
              <a:effectLst>
                <a:outerShdw blurRad="50800" dist="25400" dir="2700000" algn="tr">
                  <a:srgbClr val="626817">
                    <a:alpha val="50000"/>
                    <a:lumMod val="5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404664"/>
            <a:ext cx="104411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Cambria" pitchFamily="18" charset="0"/>
              </a:rPr>
              <a:t>Біологічний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метод </a:t>
            </a:r>
            <a:r>
              <a:rPr lang="ru-RU" dirty="0" err="1">
                <a:latin typeface="Cambria" pitchFamily="18" charset="0"/>
              </a:rPr>
              <a:t>дозиметрії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ґрунтується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використанні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властивостей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випромінювань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які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впливають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біологічні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об'єкти</a:t>
            </a:r>
            <a:r>
              <a:rPr lang="ru-RU" dirty="0">
                <a:latin typeface="Cambria" pitchFamily="18" charset="0"/>
              </a:rPr>
              <a:t>. Дозу </a:t>
            </a:r>
            <a:r>
              <a:rPr lang="ru-RU" dirty="0" err="1">
                <a:latin typeface="Cambria" pitchFamily="18" charset="0"/>
              </a:rPr>
              <a:t>оцінюють</a:t>
            </a:r>
            <a:r>
              <a:rPr lang="ru-RU" dirty="0">
                <a:latin typeface="Cambria" pitchFamily="18" charset="0"/>
              </a:rPr>
              <a:t> за </a:t>
            </a:r>
            <a:r>
              <a:rPr lang="ru-RU" dirty="0" err="1">
                <a:latin typeface="Cambria" pitchFamily="18" charset="0"/>
              </a:rPr>
              <a:t>рівнем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летальності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тварин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ступенем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лейкопенії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кількістю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хромосомних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аберацій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зміною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забарвлення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>
                <a:latin typeface="Cambria" pitchFamily="18" charset="0"/>
              </a:rPr>
              <a:t>гіперемії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шкіри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випаданню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волосся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появою</a:t>
            </a:r>
            <a:r>
              <a:rPr lang="ru-RU" dirty="0">
                <a:latin typeface="Cambria" pitchFamily="18" charset="0"/>
              </a:rPr>
              <a:t> в </a:t>
            </a:r>
            <a:r>
              <a:rPr lang="ru-RU" dirty="0" err="1">
                <a:latin typeface="Cambria" pitchFamily="18" charset="0"/>
              </a:rPr>
              <a:t>сечі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дезоксицитидину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Цей</a:t>
            </a:r>
            <a:r>
              <a:rPr lang="ru-RU" dirty="0">
                <a:latin typeface="Cambria" pitchFamily="18" charset="0"/>
              </a:rPr>
              <a:t> метод не </a:t>
            </a:r>
            <a:r>
              <a:rPr lang="ru-RU" dirty="0" err="1">
                <a:latin typeface="Cambria" pitchFamily="18" charset="0"/>
              </a:rPr>
              <a:t>дуже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точний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>
                <a:latin typeface="Cambria" pitchFamily="18" charset="0"/>
              </a:rPr>
              <a:t>менш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чутливий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ніж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фізичний</a:t>
            </a:r>
            <a:r>
              <a:rPr lang="ru-RU" dirty="0" smtClean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mbria" pitchFamily="18" charset="0"/>
              </a:rPr>
              <a:t>	</a:t>
            </a:r>
            <a:r>
              <a:rPr lang="ru-RU" dirty="0" err="1" smtClean="0">
                <a:latin typeface="Cambria" pitchFamily="18" charset="0"/>
              </a:rPr>
              <a:t>Розрахунковий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метод </a:t>
            </a:r>
            <a:r>
              <a:rPr lang="ru-RU" dirty="0" err="1">
                <a:latin typeface="Cambria" pitchFamily="18" charset="0"/>
              </a:rPr>
              <a:t>визначення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дози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опромінення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передбачає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застосування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математичних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розрахунків</a:t>
            </a:r>
            <a:r>
              <a:rPr lang="ru-RU" dirty="0">
                <a:latin typeface="Cambria" pitchFamily="18" charset="0"/>
              </a:rPr>
              <a:t>. Для </a:t>
            </a:r>
            <a:r>
              <a:rPr lang="ru-RU" dirty="0" err="1">
                <a:latin typeface="Cambria" pitchFamily="18" charset="0"/>
              </a:rPr>
              <a:t>визначення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дози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радіонуклідів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які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потрапили</a:t>
            </a:r>
            <a:r>
              <a:rPr lang="ru-RU" dirty="0">
                <a:latin typeface="Cambria" pitchFamily="18" charset="0"/>
              </a:rPr>
              <a:t> в </a:t>
            </a:r>
            <a:r>
              <a:rPr lang="ru-RU" dirty="0" err="1">
                <a:latin typeface="Cambria" pitchFamily="18" charset="0"/>
              </a:rPr>
              <a:t>організм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цей</a:t>
            </a:r>
            <a:r>
              <a:rPr lang="ru-RU" dirty="0">
                <a:latin typeface="Cambria" pitchFamily="18" charset="0"/>
              </a:rPr>
              <a:t> метод є </a:t>
            </a:r>
            <a:r>
              <a:rPr lang="ru-RU" dirty="0" err="1">
                <a:latin typeface="Cambria" pitchFamily="18" charset="0"/>
              </a:rPr>
              <a:t>єдиним</a:t>
            </a:r>
            <a:r>
              <a:rPr lang="ru-RU" dirty="0" smtClean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Cambria" pitchFamily="18" charset="0"/>
              </a:rPr>
              <a:t>	На основі іонізаційного методу розроблені прилади, які мають однакову будову і складаються зі сприймаючого пристрою (іонізаційної камери або газорозрядного лічильника), підсилювача іонізуючого струму (електричної схеми), реєстраційного пристрою (</a:t>
            </a:r>
            <a:r>
              <a:rPr lang="uk-UA" dirty="0" err="1" smtClean="0">
                <a:latin typeface="Cambria" pitchFamily="18" charset="0"/>
              </a:rPr>
              <a:t>мікроамперметр</a:t>
            </a:r>
            <a:r>
              <a:rPr lang="uk-UA" dirty="0">
                <a:latin typeface="Cambria" pitchFamily="18" charset="0"/>
              </a:rPr>
              <a:t>) і джерела живлення (сухі елементи або акумулятори).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548680"/>
            <a:ext cx="10009112" cy="60486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err="1" smtClean="0"/>
              <a:t>Виявлення</a:t>
            </a:r>
            <a:r>
              <a:rPr lang="ru-RU" sz="2800" dirty="0" smtClean="0"/>
              <a:t> </a:t>
            </a:r>
            <a:r>
              <a:rPr lang="ru-RU" sz="2800" dirty="0" err="1"/>
              <a:t>радіоактивних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 та </a:t>
            </a:r>
            <a:r>
              <a:rPr lang="ru-RU" sz="2800" dirty="0" err="1"/>
              <a:t>іонізуючих</a:t>
            </a:r>
            <a:r>
              <a:rPr lang="ru-RU" sz="2800" dirty="0"/>
              <a:t> (</a:t>
            </a:r>
            <a:r>
              <a:rPr lang="ru-RU" sz="2800" dirty="0" err="1"/>
              <a:t>радіоактивних</a:t>
            </a:r>
            <a:r>
              <a:rPr lang="ru-RU" sz="2800" dirty="0"/>
              <a:t>) </a:t>
            </a:r>
            <a:r>
              <a:rPr lang="ru-RU" sz="2800" dirty="0" err="1"/>
              <a:t>випромінювань</a:t>
            </a:r>
            <a:r>
              <a:rPr lang="ru-RU" sz="2800" dirty="0"/>
              <a:t> (</a:t>
            </a:r>
            <a:r>
              <a:rPr lang="ru-RU" sz="2800" dirty="0" err="1"/>
              <a:t>нейтронів</a:t>
            </a:r>
            <a:r>
              <a:rPr lang="ru-RU" sz="2800" dirty="0"/>
              <a:t>, гамма-</a:t>
            </a:r>
            <a:r>
              <a:rPr lang="ru-RU" sz="2800" dirty="0" err="1"/>
              <a:t>променів</a:t>
            </a:r>
            <a:r>
              <a:rPr lang="ru-RU" sz="2800" dirty="0"/>
              <a:t>, бета- і альфа-</a:t>
            </a:r>
            <a:r>
              <a:rPr lang="ru-RU" sz="2800" dirty="0" err="1"/>
              <a:t>частинок</a:t>
            </a:r>
            <a:r>
              <a:rPr lang="ru-RU" sz="2800" dirty="0"/>
              <a:t>), </a:t>
            </a:r>
            <a:r>
              <a:rPr lang="ru-RU" sz="2800" dirty="0" err="1"/>
              <a:t>ґрунтується</a:t>
            </a:r>
            <a:r>
              <a:rPr lang="ru-RU" sz="2800" dirty="0"/>
              <a:t> на </a:t>
            </a:r>
            <a:r>
              <a:rPr lang="ru-RU" sz="2800" dirty="0" err="1"/>
              <a:t>здатності</a:t>
            </a:r>
            <a:r>
              <a:rPr lang="ru-RU" sz="2800" dirty="0"/>
              <a:t>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випромінювань</a:t>
            </a:r>
            <a:r>
              <a:rPr lang="ru-RU" sz="2800" dirty="0"/>
              <a:t> </a:t>
            </a:r>
            <a:r>
              <a:rPr lang="ru-RU" sz="2800" dirty="0" err="1"/>
              <a:t>іонізувати</a:t>
            </a:r>
            <a:r>
              <a:rPr lang="ru-RU" sz="2800" dirty="0"/>
              <a:t> </a:t>
            </a:r>
            <a:r>
              <a:rPr lang="ru-RU" sz="2800" dirty="0" err="1"/>
              <a:t>речовину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, в </a:t>
            </a:r>
            <a:r>
              <a:rPr lang="ru-RU" sz="2800" dirty="0" err="1"/>
              <a:t>якій</a:t>
            </a:r>
            <a:r>
              <a:rPr lang="ru-RU" sz="2800" dirty="0"/>
              <a:t> вони </a:t>
            </a:r>
            <a:r>
              <a:rPr lang="ru-RU" sz="2800" dirty="0" err="1"/>
              <a:t>поширюються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	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/>
              <a:t>час </a:t>
            </a:r>
            <a:r>
              <a:rPr lang="ru-RU" sz="2800" dirty="0" err="1"/>
              <a:t>іонізації</a:t>
            </a:r>
            <a:r>
              <a:rPr lang="ru-RU" sz="2800" dirty="0"/>
              <a:t> </a:t>
            </a:r>
            <a:r>
              <a:rPr lang="ru-RU" sz="2800" dirty="0" err="1"/>
              <a:t>відбуваються</a:t>
            </a:r>
            <a:r>
              <a:rPr lang="ru-RU" sz="2800" dirty="0"/>
              <a:t> </a:t>
            </a:r>
            <a:r>
              <a:rPr lang="ru-RU" sz="2800" dirty="0" err="1"/>
              <a:t>хімічні</a:t>
            </a:r>
            <a:r>
              <a:rPr lang="ru-RU" sz="2800" dirty="0"/>
              <a:t> та </a:t>
            </a:r>
            <a:r>
              <a:rPr lang="ru-RU" sz="2800" dirty="0" err="1"/>
              <a:t>фізичні</a:t>
            </a:r>
            <a:r>
              <a:rPr lang="ru-RU" sz="2800" dirty="0"/>
              <a:t> </a:t>
            </a:r>
            <a:r>
              <a:rPr lang="ru-RU" sz="2800" dirty="0" err="1"/>
              <a:t>зміни</a:t>
            </a:r>
            <a:r>
              <a:rPr lang="ru-RU" sz="2800" dirty="0"/>
              <a:t> у </a:t>
            </a:r>
            <a:r>
              <a:rPr lang="ru-RU" sz="2800" dirty="0" err="1"/>
              <a:t>речовині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виявити</a:t>
            </a:r>
            <a:r>
              <a:rPr lang="ru-RU" sz="2800" dirty="0"/>
              <a:t> і </a:t>
            </a:r>
            <a:r>
              <a:rPr lang="ru-RU" sz="2800" dirty="0" err="1"/>
              <a:t>виміряти</a:t>
            </a:r>
            <a:r>
              <a:rPr lang="ru-RU" sz="2800" dirty="0"/>
              <a:t>. </a:t>
            </a:r>
            <a:r>
              <a:rPr lang="ru-RU" sz="2800" dirty="0" err="1"/>
              <a:t>Іонізація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 </a:t>
            </a:r>
            <a:r>
              <a:rPr lang="ru-RU" sz="2800" dirty="0" err="1"/>
              <a:t>призводить</a:t>
            </a:r>
            <a:r>
              <a:rPr lang="ru-RU" sz="2800" dirty="0"/>
              <a:t> до: </a:t>
            </a:r>
            <a:r>
              <a:rPr lang="ru-RU" sz="2800" dirty="0" err="1"/>
              <a:t>засвічування</a:t>
            </a:r>
            <a:r>
              <a:rPr lang="ru-RU" sz="2800" dirty="0"/>
              <a:t> фотопластинок і </a:t>
            </a:r>
            <a:r>
              <a:rPr lang="ru-RU" sz="2800" dirty="0" err="1"/>
              <a:t>фотопаперу</a:t>
            </a:r>
            <a:r>
              <a:rPr lang="ru-RU" sz="2800" dirty="0"/>
              <a:t>, </a:t>
            </a:r>
            <a:r>
              <a:rPr lang="ru-RU" sz="2800" dirty="0" err="1"/>
              <a:t>зміни</a:t>
            </a:r>
            <a:r>
              <a:rPr lang="ru-RU" sz="2800" dirty="0"/>
              <a:t> </a:t>
            </a:r>
            <a:r>
              <a:rPr lang="ru-RU" sz="2800" dirty="0" err="1"/>
              <a:t>кольору</a:t>
            </a:r>
            <a:r>
              <a:rPr lang="ru-RU" sz="2800" dirty="0"/>
              <a:t> </a:t>
            </a:r>
            <a:r>
              <a:rPr lang="ru-RU" sz="2800" dirty="0" err="1"/>
              <a:t>фарбування</a:t>
            </a:r>
            <a:r>
              <a:rPr lang="ru-RU" sz="2800" dirty="0"/>
              <a:t>, </a:t>
            </a:r>
            <a:r>
              <a:rPr lang="ru-RU" sz="2800" dirty="0" err="1"/>
              <a:t>прозорості</a:t>
            </a:r>
            <a:r>
              <a:rPr lang="ru-RU" sz="2800" dirty="0"/>
              <a:t>, опору </a:t>
            </a:r>
            <a:r>
              <a:rPr lang="ru-RU" sz="2800" dirty="0" err="1"/>
              <a:t>деяких</a:t>
            </a:r>
            <a:r>
              <a:rPr lang="ru-RU" sz="2800" dirty="0"/>
              <a:t> </a:t>
            </a:r>
            <a:r>
              <a:rPr lang="ru-RU" sz="2800" dirty="0" err="1"/>
              <a:t>хімічних</a:t>
            </a:r>
            <a:r>
              <a:rPr lang="ru-RU" sz="2800" dirty="0"/>
              <a:t> </a:t>
            </a:r>
            <a:r>
              <a:rPr lang="ru-RU" sz="2800" dirty="0" err="1"/>
              <a:t>розчинів</a:t>
            </a:r>
            <a:r>
              <a:rPr lang="ru-RU" sz="2800" dirty="0"/>
              <a:t>, </a:t>
            </a:r>
            <a:r>
              <a:rPr lang="ru-RU" sz="2800" dirty="0" err="1"/>
              <a:t>зміни</a:t>
            </a:r>
            <a:r>
              <a:rPr lang="ru-RU" sz="2800" dirty="0"/>
              <a:t> </a:t>
            </a:r>
            <a:r>
              <a:rPr lang="ru-RU" sz="2800" dirty="0" err="1"/>
              <a:t>електропровідності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 (</a:t>
            </a:r>
            <a:r>
              <a:rPr lang="ru-RU" sz="2800" dirty="0" err="1"/>
              <a:t>газів</a:t>
            </a:r>
            <a:r>
              <a:rPr lang="ru-RU" sz="2800" dirty="0"/>
              <a:t>, </a:t>
            </a:r>
            <a:r>
              <a:rPr lang="ru-RU" sz="2800" dirty="0" err="1"/>
              <a:t>рідин</a:t>
            </a:r>
            <a:r>
              <a:rPr lang="ru-RU" sz="2800" dirty="0"/>
              <a:t>, </a:t>
            </a:r>
            <a:r>
              <a:rPr lang="ru-RU" sz="2800" dirty="0" err="1"/>
              <a:t>твердих</a:t>
            </a:r>
            <a:r>
              <a:rPr lang="ru-RU" sz="2800" dirty="0"/>
              <a:t> </a:t>
            </a:r>
            <a:r>
              <a:rPr lang="ru-RU" sz="2800" dirty="0" err="1"/>
              <a:t>матеріалів</a:t>
            </a:r>
            <a:r>
              <a:rPr lang="ru-RU" sz="2800" dirty="0"/>
              <a:t>), </a:t>
            </a:r>
            <a:r>
              <a:rPr lang="ru-RU" sz="2800" dirty="0" err="1"/>
              <a:t>люмінесценції</a:t>
            </a:r>
            <a:r>
              <a:rPr lang="ru-RU" sz="2800" dirty="0"/>
              <a:t> (</a:t>
            </a:r>
            <a:r>
              <a:rPr lang="ru-RU" sz="2800" dirty="0" err="1"/>
              <a:t>світіння</a:t>
            </a:r>
            <a:r>
              <a:rPr lang="ru-RU" sz="2800" dirty="0"/>
              <a:t>) </a:t>
            </a:r>
            <a:r>
              <a:rPr lang="ru-RU" sz="2800" dirty="0" err="1"/>
              <a:t>деяких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868" y="620688"/>
            <a:ext cx="9468544" cy="5399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В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дозиметричних</a:t>
            </a:r>
            <a:r>
              <a:rPr lang="ru-RU" sz="2800" dirty="0"/>
              <a:t> і </a:t>
            </a:r>
            <a:r>
              <a:rPr lang="ru-RU" sz="2800" dirty="0" err="1"/>
              <a:t>радіометричних</a:t>
            </a:r>
            <a:r>
              <a:rPr lang="ru-RU" sz="2800" dirty="0"/>
              <a:t> </a:t>
            </a:r>
            <a:r>
              <a:rPr lang="ru-RU" sz="2800" dirty="0" err="1"/>
              <a:t>приладів</a:t>
            </a:r>
            <a:r>
              <a:rPr lang="ru-RU" sz="2800" dirty="0"/>
              <a:t> </a:t>
            </a:r>
            <a:r>
              <a:rPr lang="ru-RU" sz="2800" dirty="0" err="1"/>
              <a:t>застосовують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sz="2800" dirty="0"/>
              <a:t> </a:t>
            </a:r>
            <a:r>
              <a:rPr lang="ru-RU" sz="2800" dirty="0" err="1"/>
              <a:t>індикації</a:t>
            </a:r>
            <a:r>
              <a:rPr lang="ru-RU" sz="2800" dirty="0"/>
              <a:t>: </a:t>
            </a:r>
            <a:endParaRPr lang="ru-RU" sz="2800" dirty="0" smtClean="0"/>
          </a:p>
          <a:p>
            <a:r>
              <a:rPr lang="ru-RU" sz="2800" dirty="0" err="1" smtClean="0"/>
              <a:t>фотографічний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сцинтиляційний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хімічний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іонізаційний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калориметричний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нейтронно-</a:t>
            </a:r>
            <a:r>
              <a:rPr lang="ru-RU" sz="2800" dirty="0" err="1" smtClean="0"/>
              <a:t>активізаційний</a:t>
            </a:r>
            <a:r>
              <a:rPr lang="ru-RU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1700808"/>
            <a:ext cx="3960440" cy="369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3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548680"/>
            <a:ext cx="9612560" cy="5471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err="1" smtClean="0"/>
              <a:t>Крім</a:t>
            </a:r>
            <a:r>
              <a:rPr lang="ru-RU" sz="2800" dirty="0" smtClean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, </a:t>
            </a:r>
            <a:r>
              <a:rPr lang="ru-RU" sz="2800" dirty="0" err="1"/>
              <a:t>дози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визначати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біологічного</a:t>
            </a:r>
            <a:r>
              <a:rPr lang="ru-RU" sz="2800" dirty="0"/>
              <a:t> і </a:t>
            </a:r>
            <a:r>
              <a:rPr lang="ru-RU" sz="2800" dirty="0" err="1"/>
              <a:t>розрахункового</a:t>
            </a:r>
            <a:r>
              <a:rPr lang="ru-RU" sz="2800" dirty="0"/>
              <a:t> </a:t>
            </a:r>
            <a:r>
              <a:rPr lang="ru-RU" sz="2800" dirty="0" err="1"/>
              <a:t>методів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uk-UA" sz="2800" dirty="0"/>
              <a:t>	Фотографічний метод оснований на зміні ступеня почорніння фотоемульсії під впливом радіоактивних випромінювань. Гамма-промені, впливаючи на молекули бромистого срібла, яке знаходиться в фотоемульсії, призводять до розпаду і утворення срібла і брому. Кристали срібла спричиняють почорніння фотопластин чи фотопаперу під час проявлення. Одержану дозу випромінювання (експозиційну або поглинуту) можна визначити, порівнюючи почорніння плівки паперу з еталоном.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97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4372" y="332656"/>
            <a:ext cx="612068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err="1" smtClean="0"/>
              <a:t>Сцинтиляційний</a:t>
            </a:r>
            <a:r>
              <a:rPr lang="ru-RU" sz="3200" dirty="0" smtClean="0"/>
              <a:t> </a:t>
            </a:r>
            <a:r>
              <a:rPr lang="ru-RU" sz="3200" dirty="0"/>
              <a:t>метод </a:t>
            </a:r>
            <a:r>
              <a:rPr lang="ru-RU" sz="3200" dirty="0" err="1"/>
              <a:t>полягає</a:t>
            </a:r>
            <a:r>
              <a:rPr lang="ru-RU" sz="3200" dirty="0"/>
              <a:t> в тому,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впливом</a:t>
            </a:r>
            <a:r>
              <a:rPr lang="ru-RU" sz="3200" dirty="0"/>
              <a:t> </a:t>
            </a:r>
            <a:r>
              <a:rPr lang="ru-RU" sz="3200" dirty="0" err="1"/>
              <a:t>радіоактивних</a:t>
            </a:r>
            <a:r>
              <a:rPr lang="ru-RU" sz="3200" dirty="0"/>
              <a:t> </a:t>
            </a:r>
            <a:r>
              <a:rPr lang="ru-RU" sz="3200" dirty="0" err="1"/>
              <a:t>випромінювань</a:t>
            </a:r>
            <a:r>
              <a:rPr lang="ru-RU" sz="3200" dirty="0"/>
              <a:t> </a:t>
            </a:r>
            <a:r>
              <a:rPr lang="ru-RU" sz="3200" dirty="0" err="1"/>
              <a:t>деякі</a:t>
            </a:r>
            <a:r>
              <a:rPr lang="ru-RU" sz="3200" dirty="0"/>
              <a:t> </a:t>
            </a:r>
            <a:r>
              <a:rPr lang="ru-RU" sz="3200" dirty="0" err="1"/>
              <a:t>речовини</a:t>
            </a:r>
            <a:r>
              <a:rPr lang="ru-RU" sz="3200" dirty="0"/>
              <a:t> (</a:t>
            </a:r>
            <a:r>
              <a:rPr lang="ru-RU" sz="3200" dirty="0" err="1"/>
              <a:t>сірчистий</a:t>
            </a:r>
            <a:r>
              <a:rPr lang="ru-RU" sz="3200" dirty="0"/>
              <a:t> цинк, </a:t>
            </a:r>
            <a:r>
              <a:rPr lang="ru-RU" sz="3200" dirty="0" err="1"/>
              <a:t>йодистий</a:t>
            </a:r>
            <a:r>
              <a:rPr lang="ru-RU" sz="3200" dirty="0"/>
              <a:t> </a:t>
            </a:r>
            <a:r>
              <a:rPr lang="ru-RU" sz="3200" dirty="0" err="1"/>
              <a:t>натрій</a:t>
            </a:r>
            <a:r>
              <a:rPr lang="ru-RU" sz="3200" dirty="0"/>
              <a:t>) </a:t>
            </a:r>
            <a:r>
              <a:rPr lang="ru-RU" sz="3200" dirty="0" err="1"/>
              <a:t>світяться</a:t>
            </a:r>
            <a:r>
              <a:rPr lang="ru-RU" sz="3200" dirty="0"/>
              <a:t>. </a:t>
            </a:r>
            <a:r>
              <a:rPr lang="ru-RU" sz="3200" dirty="0" err="1"/>
              <a:t>Спалахи</a:t>
            </a:r>
            <a:r>
              <a:rPr lang="ru-RU" sz="3200" dirty="0"/>
              <a:t> </a:t>
            </a:r>
            <a:r>
              <a:rPr lang="ru-RU" sz="3200" dirty="0" err="1"/>
              <a:t>світла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виникають</a:t>
            </a:r>
            <a:r>
              <a:rPr lang="ru-RU" sz="3200" dirty="0"/>
              <a:t>, </a:t>
            </a:r>
            <a:r>
              <a:rPr lang="ru-RU" sz="3200" dirty="0" err="1"/>
              <a:t>реєструються</a:t>
            </a:r>
            <a:r>
              <a:rPr lang="ru-RU" sz="3200" dirty="0"/>
              <a:t>, і </a:t>
            </a:r>
            <a:r>
              <a:rPr lang="ru-RU" sz="3200" dirty="0" err="1"/>
              <a:t>фотоелектронним</a:t>
            </a:r>
            <a:r>
              <a:rPr lang="ru-RU" sz="3200" dirty="0"/>
              <a:t> </a:t>
            </a:r>
            <a:r>
              <a:rPr lang="ru-RU" sz="3200" dirty="0" err="1"/>
              <a:t>посилювачем</a:t>
            </a:r>
            <a:r>
              <a:rPr lang="ru-RU" sz="3200" dirty="0"/>
              <a:t> </a:t>
            </a:r>
            <a:r>
              <a:rPr lang="ru-RU" sz="3200" dirty="0" err="1"/>
              <a:t>перетворюються</a:t>
            </a:r>
            <a:r>
              <a:rPr lang="ru-RU" sz="3200" dirty="0"/>
              <a:t> на </a:t>
            </a:r>
            <a:r>
              <a:rPr lang="ru-RU" sz="3200" dirty="0" err="1"/>
              <a:t>електричний</a:t>
            </a:r>
            <a:r>
              <a:rPr lang="ru-RU" sz="3200" dirty="0"/>
              <a:t> струм. </a:t>
            </a:r>
            <a:r>
              <a:rPr lang="ru-RU" sz="3200" dirty="0" err="1"/>
              <a:t>Вимірюваний</a:t>
            </a:r>
            <a:r>
              <a:rPr lang="ru-RU" sz="3200" dirty="0"/>
              <a:t> </a:t>
            </a:r>
            <a:r>
              <a:rPr lang="ru-RU" sz="3200" dirty="0" err="1"/>
              <a:t>анодний</a:t>
            </a:r>
            <a:r>
              <a:rPr lang="ru-RU" sz="3200" dirty="0"/>
              <a:t> струм і </a:t>
            </a:r>
            <a:r>
              <a:rPr lang="ru-RU" sz="3200" dirty="0" err="1"/>
              <a:t>швидкість</a:t>
            </a:r>
            <a:r>
              <a:rPr lang="ru-RU" sz="3200" dirty="0"/>
              <a:t> </a:t>
            </a:r>
            <a:r>
              <a:rPr lang="ru-RU" sz="3200" dirty="0" err="1"/>
              <a:t>рахунку</a:t>
            </a:r>
            <a:r>
              <a:rPr lang="ru-RU" sz="3200" dirty="0"/>
              <a:t> (</a:t>
            </a:r>
            <a:r>
              <a:rPr lang="ru-RU" sz="3200" dirty="0" err="1"/>
              <a:t>рахунковий</a:t>
            </a:r>
            <a:r>
              <a:rPr lang="ru-RU" sz="3200" dirty="0"/>
              <a:t> режим) </a:t>
            </a:r>
            <a:r>
              <a:rPr lang="ru-RU" sz="3200" dirty="0" err="1"/>
              <a:t>пропорційні</a:t>
            </a:r>
            <a:r>
              <a:rPr lang="ru-RU" sz="3200" dirty="0"/>
              <a:t> </a:t>
            </a:r>
            <a:r>
              <a:rPr lang="ru-RU" sz="3200" dirty="0" err="1"/>
              <a:t>рівням</a:t>
            </a:r>
            <a:r>
              <a:rPr lang="ru-RU" sz="3200" dirty="0"/>
              <a:t> </a:t>
            </a:r>
            <a:r>
              <a:rPr lang="ru-RU" sz="3200" dirty="0" err="1"/>
              <a:t>радіації</a:t>
            </a:r>
            <a:r>
              <a:rPr lang="ru-RU" sz="32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908720"/>
            <a:ext cx="4314809" cy="435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0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332656"/>
            <a:ext cx="1058517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err="1" smtClean="0">
                <a:latin typeface="Cambria" pitchFamily="18" charset="0"/>
              </a:rPr>
              <a:t>Хімічний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>
                <a:latin typeface="Cambria" pitchFamily="18" charset="0"/>
              </a:rPr>
              <a:t>метод </a:t>
            </a:r>
            <a:r>
              <a:rPr lang="ru-RU" sz="3200" dirty="0" err="1">
                <a:latin typeface="Cambria" pitchFamily="18" charset="0"/>
              </a:rPr>
              <a:t>базується</a:t>
            </a:r>
            <a:r>
              <a:rPr lang="ru-RU" sz="3200" dirty="0">
                <a:latin typeface="Cambria" pitchFamily="18" charset="0"/>
              </a:rPr>
              <a:t> на </a:t>
            </a:r>
            <a:r>
              <a:rPr lang="ru-RU" sz="3200" dirty="0" err="1">
                <a:latin typeface="Cambria" pitchFamily="18" charset="0"/>
              </a:rPr>
              <a:t>властивості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деяких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хімічних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речовин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під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впливом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радіоактивних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випромінювань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внаслідок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окислювальних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або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відновних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реакцій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змінювати</a:t>
            </a:r>
            <a:r>
              <a:rPr lang="ru-RU" sz="3200" dirty="0">
                <a:latin typeface="Cambria" pitchFamily="18" charset="0"/>
              </a:rPr>
              <a:t> свою структуру </a:t>
            </a:r>
            <a:r>
              <a:rPr lang="ru-RU" sz="3200" dirty="0" err="1">
                <a:latin typeface="Cambria" pitchFamily="18" charset="0"/>
              </a:rPr>
              <a:t>або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колір</a:t>
            </a:r>
            <a:r>
              <a:rPr lang="ru-RU" sz="3200" dirty="0">
                <a:latin typeface="Cambria" pitchFamily="18" charset="0"/>
              </a:rPr>
              <a:t>. Так, хлороформ у </a:t>
            </a:r>
            <a:r>
              <a:rPr lang="ru-RU" sz="3200" dirty="0" err="1">
                <a:latin typeface="Cambria" pitchFamily="18" charset="0"/>
              </a:rPr>
              <a:t>воді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під</a:t>
            </a:r>
            <a:r>
              <a:rPr lang="ru-RU" sz="3200" dirty="0">
                <a:latin typeface="Cambria" pitchFamily="18" charset="0"/>
              </a:rPr>
              <a:t> час </a:t>
            </a:r>
            <a:r>
              <a:rPr lang="ru-RU" sz="3200" dirty="0" err="1">
                <a:latin typeface="Cambria" pitchFamily="18" charset="0"/>
              </a:rPr>
              <a:t>опромінення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розкладається</a:t>
            </a:r>
            <a:r>
              <a:rPr lang="ru-RU" sz="3200" dirty="0">
                <a:latin typeface="Cambria" pitchFamily="18" charset="0"/>
              </a:rPr>
              <a:t> з </a:t>
            </a:r>
            <a:r>
              <a:rPr lang="ru-RU" sz="3200" dirty="0" err="1">
                <a:latin typeface="Cambria" pitchFamily="18" charset="0"/>
              </a:rPr>
              <a:t>утворенням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соляної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кислоти</a:t>
            </a:r>
            <a:r>
              <a:rPr lang="ru-RU" sz="3200" dirty="0">
                <a:latin typeface="Cambria" pitchFamily="18" charset="0"/>
              </a:rPr>
              <a:t>, яка </a:t>
            </a:r>
            <a:r>
              <a:rPr lang="ru-RU" sz="3200" dirty="0" err="1">
                <a:latin typeface="Cambria" pitchFamily="18" charset="0"/>
              </a:rPr>
              <a:t>вступає</a:t>
            </a:r>
            <a:r>
              <a:rPr lang="ru-RU" sz="3200" dirty="0">
                <a:latin typeface="Cambria" pitchFamily="18" charset="0"/>
              </a:rPr>
              <a:t> в </a:t>
            </a:r>
            <a:r>
              <a:rPr lang="ru-RU" sz="3200" dirty="0" err="1">
                <a:latin typeface="Cambria" pitchFamily="18" charset="0"/>
              </a:rPr>
              <a:t>кольорову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реакцію</a:t>
            </a:r>
            <a:r>
              <a:rPr lang="ru-RU" sz="3200" dirty="0">
                <a:latin typeface="Cambria" pitchFamily="18" charset="0"/>
              </a:rPr>
              <a:t> з </a:t>
            </a:r>
            <a:r>
              <a:rPr lang="ru-RU" sz="3200" dirty="0" err="1">
                <a:latin typeface="Cambria" pitchFamily="18" charset="0"/>
              </a:rPr>
              <a:t>барвником</a:t>
            </a:r>
            <a:r>
              <a:rPr lang="ru-RU" sz="3200" dirty="0">
                <a:latin typeface="Cambria" pitchFamily="18" charset="0"/>
              </a:rPr>
              <a:t>, </a:t>
            </a:r>
            <a:r>
              <a:rPr lang="ru-RU" sz="3200" dirty="0" err="1">
                <a:latin typeface="Cambria" pitchFamily="18" charset="0"/>
              </a:rPr>
              <a:t>доданим</a:t>
            </a:r>
            <a:r>
              <a:rPr lang="ru-RU" sz="3200" dirty="0">
                <a:latin typeface="Cambria" pitchFamily="18" charset="0"/>
              </a:rPr>
              <a:t> до хлороформу. У кислому </a:t>
            </a:r>
            <a:r>
              <a:rPr lang="ru-RU" sz="3200" dirty="0" err="1">
                <a:latin typeface="Cambria" pitchFamily="18" charset="0"/>
              </a:rPr>
              <a:t>середовищі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двовалентне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залізо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окислюється</a:t>
            </a:r>
            <a:r>
              <a:rPr lang="ru-RU" sz="3200" dirty="0">
                <a:latin typeface="Cambria" pitchFamily="18" charset="0"/>
              </a:rPr>
              <a:t> в </a:t>
            </a:r>
            <a:r>
              <a:rPr lang="ru-RU" sz="3200" dirty="0" err="1">
                <a:latin typeface="Cambria" pitchFamily="18" charset="0"/>
              </a:rPr>
              <a:t>тривалентне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під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впливом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вільних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радикалів</a:t>
            </a:r>
            <a:r>
              <a:rPr lang="ru-RU" sz="3200" dirty="0">
                <a:latin typeface="Cambria" pitchFamily="18" charset="0"/>
              </a:rPr>
              <a:t> Н02 і ОН, </a:t>
            </a:r>
            <a:r>
              <a:rPr lang="ru-RU" sz="3200" dirty="0" err="1">
                <a:latin typeface="Cambria" pitchFamily="18" charset="0"/>
              </a:rPr>
              <a:t>які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утворюються</a:t>
            </a:r>
            <a:r>
              <a:rPr lang="ru-RU" sz="3200" dirty="0">
                <a:latin typeface="Cambria" pitchFamily="18" charset="0"/>
              </a:rPr>
              <a:t> у </a:t>
            </a:r>
            <a:r>
              <a:rPr lang="ru-RU" sz="3200" dirty="0" err="1">
                <a:latin typeface="Cambria" pitchFamily="18" charset="0"/>
              </a:rPr>
              <a:t>воді</a:t>
            </a:r>
            <a:r>
              <a:rPr lang="ru-RU" sz="3200" dirty="0">
                <a:latin typeface="Cambria" pitchFamily="18" charset="0"/>
              </a:rPr>
              <a:t> при </a:t>
            </a:r>
            <a:r>
              <a:rPr lang="ru-RU" sz="3200" dirty="0" err="1">
                <a:latin typeface="Cambria" pitchFamily="18" charset="0"/>
              </a:rPr>
              <a:t>її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опроміненні</a:t>
            </a:r>
            <a:r>
              <a:rPr lang="ru-RU" sz="3200" dirty="0">
                <a:latin typeface="Cambria" pitchFamily="18" charset="0"/>
              </a:rPr>
              <a:t>. </a:t>
            </a:r>
            <a:r>
              <a:rPr lang="ru-RU" sz="3200" dirty="0" err="1">
                <a:latin typeface="Cambria" pitchFamily="18" charset="0"/>
              </a:rPr>
              <a:t>Тривалентне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залізо</a:t>
            </a:r>
            <a:r>
              <a:rPr lang="ru-RU" sz="3200" dirty="0">
                <a:latin typeface="Cambria" pitchFamily="18" charset="0"/>
              </a:rPr>
              <a:t> з </a:t>
            </a:r>
            <a:r>
              <a:rPr lang="ru-RU" sz="3200" dirty="0" err="1">
                <a:latin typeface="Cambria" pitchFamily="18" charset="0"/>
              </a:rPr>
              <a:t>барвником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дає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кольорову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реакцію</a:t>
            </a:r>
            <a:r>
              <a:rPr lang="ru-RU" sz="3200" dirty="0">
                <a:latin typeface="Cambria" pitchFamily="18" charset="0"/>
              </a:rPr>
              <a:t>. </a:t>
            </a:r>
            <a:endParaRPr lang="ru-RU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548680"/>
            <a:ext cx="9612560" cy="5471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err="1" smtClean="0"/>
              <a:t>Інтенсивність</a:t>
            </a:r>
            <a:r>
              <a:rPr lang="ru-RU" sz="2800" dirty="0" smtClean="0"/>
              <a:t> </a:t>
            </a:r>
            <a:r>
              <a:rPr lang="ru-RU" sz="2800" dirty="0" err="1"/>
              <a:t>зміни</a:t>
            </a:r>
            <a:r>
              <a:rPr lang="ru-RU" sz="2800" dirty="0"/>
              <a:t> </a:t>
            </a:r>
            <a:r>
              <a:rPr lang="ru-RU" sz="2800" dirty="0" err="1"/>
              <a:t>кольору</a:t>
            </a:r>
            <a:r>
              <a:rPr lang="ru-RU" sz="2800" dirty="0"/>
              <a:t> </a:t>
            </a:r>
            <a:r>
              <a:rPr lang="ru-RU" sz="2800" dirty="0" err="1"/>
              <a:t>індикатора</a:t>
            </a:r>
            <a:r>
              <a:rPr lang="ru-RU" sz="2800" dirty="0"/>
              <a:t> </a:t>
            </a:r>
            <a:r>
              <a:rPr lang="ru-RU" sz="2800" dirty="0" err="1"/>
              <a:t>залежить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кількості</a:t>
            </a:r>
            <a:r>
              <a:rPr lang="ru-RU" sz="2800" dirty="0"/>
              <a:t> </a:t>
            </a:r>
            <a:r>
              <a:rPr lang="ru-RU" sz="2800" dirty="0" err="1"/>
              <a:t>соляної</a:t>
            </a:r>
            <a:r>
              <a:rPr lang="ru-RU" sz="2800" dirty="0"/>
              <a:t> </a:t>
            </a:r>
            <a:r>
              <a:rPr lang="ru-RU" sz="2800" dirty="0" err="1"/>
              <a:t>кислоти</a:t>
            </a:r>
            <a:r>
              <a:rPr lang="ru-RU" sz="2800" dirty="0"/>
              <a:t>, яка </a:t>
            </a:r>
            <a:r>
              <a:rPr lang="ru-RU" sz="2800" dirty="0" err="1"/>
              <a:t>утворилася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впливом</a:t>
            </a:r>
            <a:r>
              <a:rPr lang="ru-RU" sz="2800" dirty="0"/>
              <a:t> </a:t>
            </a:r>
            <a:r>
              <a:rPr lang="ru-RU" sz="2800" dirty="0" err="1"/>
              <a:t>радіоактивного</a:t>
            </a:r>
            <a:r>
              <a:rPr lang="ru-RU" sz="2800" dirty="0"/>
              <a:t> </a:t>
            </a:r>
            <a:r>
              <a:rPr lang="ru-RU" sz="2800" dirty="0" err="1"/>
              <a:t>випромінювання</a:t>
            </a:r>
            <a:r>
              <a:rPr lang="ru-RU" sz="2800" dirty="0"/>
              <a:t>, 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пропорційна</a:t>
            </a:r>
            <a:r>
              <a:rPr lang="ru-RU" sz="2800" dirty="0"/>
              <a:t> </a:t>
            </a:r>
            <a:r>
              <a:rPr lang="ru-RU" sz="2800" dirty="0" err="1"/>
              <a:t>дозі</a:t>
            </a:r>
            <a:r>
              <a:rPr lang="ru-RU" sz="2800" dirty="0"/>
              <a:t> </a:t>
            </a:r>
            <a:r>
              <a:rPr lang="ru-RU" sz="2800" dirty="0" err="1"/>
              <a:t>радіоактивного</a:t>
            </a:r>
            <a:r>
              <a:rPr lang="ru-RU" sz="2800" dirty="0"/>
              <a:t> </a:t>
            </a:r>
            <a:r>
              <a:rPr lang="ru-RU" sz="2800" dirty="0" err="1"/>
              <a:t>випромінювання</a:t>
            </a:r>
            <a:r>
              <a:rPr lang="ru-RU" sz="2800" dirty="0"/>
              <a:t>. За </a:t>
            </a:r>
            <a:r>
              <a:rPr lang="ru-RU" sz="2800" dirty="0" err="1"/>
              <a:t>інтенсивністю</a:t>
            </a:r>
            <a:r>
              <a:rPr lang="ru-RU" sz="2800" dirty="0"/>
              <a:t> </a:t>
            </a:r>
            <a:r>
              <a:rPr lang="ru-RU" sz="2800" dirty="0" err="1"/>
              <a:t>утвореного</a:t>
            </a:r>
            <a:r>
              <a:rPr lang="ru-RU" sz="2800" dirty="0"/>
              <a:t> </a:t>
            </a:r>
            <a:r>
              <a:rPr lang="ru-RU" sz="2800" dirty="0" err="1"/>
              <a:t>забарвлення</a:t>
            </a:r>
            <a:r>
              <a:rPr lang="ru-RU" sz="2800" dirty="0"/>
              <a:t>, яке є </a:t>
            </a:r>
            <a:r>
              <a:rPr lang="ru-RU" sz="2800" dirty="0" err="1"/>
              <a:t>еталоном</a:t>
            </a:r>
            <a:r>
              <a:rPr lang="ru-RU" sz="2800" dirty="0"/>
              <a:t>, </a:t>
            </a:r>
            <a:r>
              <a:rPr lang="ru-RU" sz="2800" dirty="0" err="1"/>
              <a:t>визначають</a:t>
            </a:r>
            <a:r>
              <a:rPr lang="ru-RU" sz="2800" dirty="0"/>
              <a:t> дозу </a:t>
            </a:r>
            <a:r>
              <a:rPr lang="ru-RU" sz="2800" dirty="0" err="1"/>
              <a:t>радіоактивних</a:t>
            </a:r>
            <a:r>
              <a:rPr lang="ru-RU" sz="2800" dirty="0"/>
              <a:t> </a:t>
            </a:r>
            <a:r>
              <a:rPr lang="ru-RU" sz="2800" dirty="0" err="1"/>
              <a:t>випромінювань</a:t>
            </a:r>
            <a:r>
              <a:rPr lang="ru-RU" sz="2800" dirty="0"/>
              <a:t>. За </a:t>
            </a:r>
            <a:r>
              <a:rPr lang="ru-RU" sz="2800" dirty="0" err="1"/>
              <a:t>цим</a:t>
            </a:r>
            <a:r>
              <a:rPr lang="ru-RU" sz="2800" dirty="0"/>
              <a:t> методом </a:t>
            </a:r>
            <a:r>
              <a:rPr lang="ru-RU" sz="2800" dirty="0" err="1"/>
              <a:t>працюють</a:t>
            </a:r>
            <a:r>
              <a:rPr lang="ru-RU" sz="2800" dirty="0"/>
              <a:t> </a:t>
            </a:r>
            <a:r>
              <a:rPr lang="ru-RU" sz="2800" dirty="0" err="1"/>
              <a:t>хімічні</a:t>
            </a:r>
            <a:r>
              <a:rPr lang="ru-RU" sz="2800" dirty="0"/>
              <a:t> </a:t>
            </a:r>
            <a:r>
              <a:rPr lang="ru-RU" sz="2800" dirty="0" err="1"/>
              <a:t>дозиметри</a:t>
            </a:r>
            <a:r>
              <a:rPr lang="ru-RU" sz="2800" dirty="0"/>
              <a:t> ДП-20 і ДП-70 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3462176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3460941"/>
            <a:ext cx="397949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8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476672"/>
            <a:ext cx="10153128" cy="5543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err="1" smtClean="0"/>
              <a:t>Іонізаційний</a:t>
            </a:r>
            <a:r>
              <a:rPr lang="ru-RU" sz="2800" dirty="0" smtClean="0"/>
              <a:t> </a:t>
            </a:r>
            <a:r>
              <a:rPr lang="ru-RU" sz="2800" dirty="0"/>
              <a:t>метод </a:t>
            </a:r>
            <a:r>
              <a:rPr lang="ru-RU" sz="2800" dirty="0" err="1"/>
              <a:t>полягає</a:t>
            </a:r>
            <a:r>
              <a:rPr lang="ru-RU" sz="2800" dirty="0"/>
              <a:t> в тому,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впливом</a:t>
            </a:r>
            <a:r>
              <a:rPr lang="ru-RU" sz="2800" dirty="0"/>
              <a:t> </a:t>
            </a:r>
            <a:r>
              <a:rPr lang="ru-RU" sz="2800" dirty="0" err="1"/>
              <a:t>радіоактивних</a:t>
            </a:r>
            <a:r>
              <a:rPr lang="ru-RU" sz="2800" dirty="0"/>
              <a:t> </a:t>
            </a:r>
            <a:r>
              <a:rPr lang="ru-RU" sz="2800" dirty="0" err="1"/>
              <a:t>випромінювань</a:t>
            </a:r>
            <a:r>
              <a:rPr lang="ru-RU" sz="2800" dirty="0"/>
              <a:t> в </a:t>
            </a:r>
            <a:r>
              <a:rPr lang="ru-RU" sz="2800" dirty="0" err="1"/>
              <a:t>ізольованому</a:t>
            </a:r>
            <a:r>
              <a:rPr lang="ru-RU" sz="2800" dirty="0"/>
              <a:t> </a:t>
            </a:r>
            <a:r>
              <a:rPr lang="ru-RU" sz="2800" dirty="0" err="1"/>
              <a:t>об'ємі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</a:t>
            </a:r>
            <a:r>
              <a:rPr lang="ru-RU" sz="2800" dirty="0" err="1"/>
              <a:t>іонізація</a:t>
            </a:r>
            <a:r>
              <a:rPr lang="ru-RU" sz="2800" dirty="0"/>
              <a:t> газу й </a:t>
            </a:r>
            <a:r>
              <a:rPr lang="ru-RU" sz="2800" dirty="0" err="1"/>
              <a:t>електрично</a:t>
            </a:r>
            <a:r>
              <a:rPr lang="ru-RU" sz="2800" dirty="0"/>
              <a:t> </a:t>
            </a:r>
            <a:r>
              <a:rPr lang="ru-RU" sz="2800" dirty="0" err="1"/>
              <a:t>нейтральні</a:t>
            </a:r>
            <a:r>
              <a:rPr lang="ru-RU" sz="2800" dirty="0"/>
              <a:t> </a:t>
            </a:r>
            <a:r>
              <a:rPr lang="ru-RU" sz="2800" dirty="0" err="1"/>
              <a:t>атоми</a:t>
            </a:r>
            <a:r>
              <a:rPr lang="ru-RU" sz="2800" dirty="0"/>
              <a:t> (</a:t>
            </a:r>
            <a:r>
              <a:rPr lang="ru-RU" sz="2800" dirty="0" err="1"/>
              <a:t>молекули</a:t>
            </a:r>
            <a:r>
              <a:rPr lang="ru-RU" sz="2800" dirty="0"/>
              <a:t>) газу </a:t>
            </a:r>
            <a:r>
              <a:rPr lang="ru-RU" sz="2800" dirty="0" err="1"/>
              <a:t>розділяються</a:t>
            </a:r>
            <a:r>
              <a:rPr lang="ru-RU" sz="2800" dirty="0"/>
              <a:t> на </a:t>
            </a:r>
            <a:r>
              <a:rPr lang="ru-RU" sz="2800" dirty="0" err="1"/>
              <a:t>позитивні</a:t>
            </a:r>
            <a:r>
              <a:rPr lang="ru-RU" sz="2800" dirty="0"/>
              <a:t> й </a:t>
            </a:r>
            <a:r>
              <a:rPr lang="ru-RU" sz="2800" dirty="0" err="1"/>
              <a:t>негативні</a:t>
            </a:r>
            <a:r>
              <a:rPr lang="ru-RU" sz="2800" dirty="0"/>
              <a:t> </a:t>
            </a:r>
            <a:r>
              <a:rPr lang="ru-RU" sz="2800" dirty="0" err="1"/>
              <a:t>іони</a:t>
            </a:r>
            <a:r>
              <a:rPr lang="ru-RU" sz="2800" dirty="0"/>
              <a:t>. </a:t>
            </a:r>
            <a:r>
              <a:rPr lang="ru-RU" sz="2800" dirty="0" err="1"/>
              <a:t>Якщо</a:t>
            </a:r>
            <a:r>
              <a:rPr lang="ru-RU" sz="2800" dirty="0"/>
              <a:t> в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об'ємі</a:t>
            </a:r>
            <a:r>
              <a:rPr lang="ru-RU" sz="2800" dirty="0"/>
              <a:t> </a:t>
            </a:r>
            <a:r>
              <a:rPr lang="ru-RU" sz="2800" dirty="0" err="1"/>
              <a:t>помістити</a:t>
            </a:r>
            <a:r>
              <a:rPr lang="ru-RU" sz="2800" dirty="0"/>
              <a:t> два </a:t>
            </a:r>
            <a:r>
              <a:rPr lang="ru-RU" sz="2800" dirty="0" err="1"/>
              <a:t>електроди</a:t>
            </a:r>
            <a:r>
              <a:rPr lang="ru-RU" sz="2800" dirty="0"/>
              <a:t> і </a:t>
            </a:r>
            <a:r>
              <a:rPr lang="ru-RU" sz="2800" dirty="0" err="1"/>
              <a:t>створити</a:t>
            </a:r>
            <a:r>
              <a:rPr lang="ru-RU" sz="2800" dirty="0"/>
              <a:t> </a:t>
            </a:r>
            <a:r>
              <a:rPr lang="ru-RU" sz="2800" dirty="0" err="1"/>
              <a:t>електричне</a:t>
            </a:r>
            <a:r>
              <a:rPr lang="ru-RU" sz="2800" dirty="0"/>
              <a:t> поле, то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дією</a:t>
            </a:r>
            <a:r>
              <a:rPr lang="ru-RU" sz="2800" dirty="0"/>
              <a:t> сил </a:t>
            </a:r>
            <a:r>
              <a:rPr lang="ru-RU" sz="2800" dirty="0" err="1"/>
              <a:t>електричного</a:t>
            </a:r>
            <a:r>
              <a:rPr lang="ru-RU" sz="2800" dirty="0"/>
              <a:t> поля </a:t>
            </a:r>
            <a:r>
              <a:rPr lang="ru-RU" sz="2800" dirty="0" err="1"/>
              <a:t>електрони</a:t>
            </a:r>
            <a:r>
              <a:rPr lang="ru-RU" sz="2800" dirty="0"/>
              <a:t> з </a:t>
            </a:r>
            <a:r>
              <a:rPr lang="ru-RU" sz="2800" dirty="0" err="1"/>
              <a:t>від'ємним</a:t>
            </a:r>
            <a:r>
              <a:rPr lang="ru-RU" sz="2800" dirty="0"/>
              <a:t> зарядом </a:t>
            </a:r>
            <a:r>
              <a:rPr lang="ru-RU" sz="2800" dirty="0" err="1"/>
              <a:t>будуть</a:t>
            </a:r>
            <a:r>
              <a:rPr lang="ru-RU" sz="2800" dirty="0"/>
              <a:t> </a:t>
            </a:r>
            <a:r>
              <a:rPr lang="ru-RU" sz="2800" dirty="0" err="1"/>
              <a:t>переміщуватися</a:t>
            </a:r>
            <a:r>
              <a:rPr lang="ru-RU" sz="2800" dirty="0"/>
              <a:t> до анода, а позитивно </a:t>
            </a:r>
            <a:r>
              <a:rPr lang="ru-RU" sz="2800" dirty="0" err="1"/>
              <a:t>заряджені</a:t>
            </a:r>
            <a:r>
              <a:rPr lang="ru-RU" sz="2800" dirty="0"/>
              <a:t> </a:t>
            </a:r>
            <a:r>
              <a:rPr lang="ru-RU" sz="2800" dirty="0" err="1"/>
              <a:t>іони</a:t>
            </a:r>
            <a:r>
              <a:rPr lang="ru-RU" sz="2800" dirty="0"/>
              <a:t> — до катода,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електродами</a:t>
            </a:r>
            <a:r>
              <a:rPr lang="ru-RU" sz="2800" dirty="0"/>
              <a:t> </a:t>
            </a:r>
            <a:r>
              <a:rPr lang="ru-RU" sz="2800" dirty="0" err="1"/>
              <a:t>проходитиме</a:t>
            </a:r>
            <a:r>
              <a:rPr lang="ru-RU" sz="2800" dirty="0"/>
              <a:t> </a:t>
            </a:r>
            <a:r>
              <a:rPr lang="ru-RU" sz="2800" dirty="0" err="1"/>
              <a:t>електричний</a:t>
            </a:r>
            <a:r>
              <a:rPr lang="ru-RU" sz="2800" dirty="0"/>
              <a:t> струм, названий </a:t>
            </a:r>
            <a:r>
              <a:rPr lang="ru-RU" sz="2800" dirty="0" err="1"/>
              <a:t>іонізуючим</a:t>
            </a:r>
            <a:r>
              <a:rPr lang="ru-RU" sz="2800" dirty="0"/>
              <a:t> </a:t>
            </a:r>
            <a:r>
              <a:rPr lang="ru-RU" sz="2800" dirty="0" err="1"/>
              <a:t>струмом</a:t>
            </a:r>
            <a:r>
              <a:rPr lang="ru-RU" sz="2800" dirty="0"/>
              <a:t> і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робити</a:t>
            </a:r>
            <a:r>
              <a:rPr lang="ru-RU" sz="2800" dirty="0"/>
              <a:t> </a:t>
            </a:r>
            <a:r>
              <a:rPr lang="ru-RU" sz="2800" dirty="0" err="1"/>
              <a:t>висновки</a:t>
            </a:r>
            <a:r>
              <a:rPr lang="ru-RU" sz="2800" dirty="0"/>
              <a:t> про </a:t>
            </a:r>
            <a:r>
              <a:rPr lang="ru-RU" sz="2800" dirty="0" err="1"/>
              <a:t>інтенсивність</a:t>
            </a:r>
            <a:r>
              <a:rPr lang="ru-RU" sz="2800" dirty="0"/>
              <a:t> </a:t>
            </a:r>
            <a:r>
              <a:rPr lang="ru-RU" sz="2800" dirty="0" err="1"/>
              <a:t>іонізаційних</a:t>
            </a:r>
            <a:r>
              <a:rPr lang="ru-RU" sz="2800" dirty="0"/>
              <a:t> </a:t>
            </a:r>
            <a:r>
              <a:rPr lang="ru-RU" sz="2800" dirty="0" err="1"/>
              <a:t>випромінювань</a:t>
            </a:r>
            <a:r>
              <a:rPr lang="ru-RU" sz="2800" dirty="0"/>
              <a:t>.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збільшенням</a:t>
            </a:r>
            <a:r>
              <a:rPr lang="ru-RU" sz="2800" dirty="0"/>
              <a:t> </a:t>
            </a:r>
            <a:r>
              <a:rPr lang="ru-RU" sz="2800" dirty="0" err="1"/>
              <a:t>інтенсивності</a:t>
            </a:r>
            <a:r>
              <a:rPr lang="ru-RU" sz="2800" dirty="0"/>
              <a:t>, а </a:t>
            </a:r>
            <a:r>
              <a:rPr lang="ru-RU" sz="2800" dirty="0" err="1"/>
              <a:t>відповідно</a:t>
            </a:r>
            <a:r>
              <a:rPr lang="ru-RU" sz="2800" dirty="0"/>
              <a:t> й </a:t>
            </a:r>
            <a:r>
              <a:rPr lang="ru-RU" sz="2800" dirty="0" err="1"/>
              <a:t>іонізаційної</a:t>
            </a:r>
            <a:r>
              <a:rPr lang="ru-RU" sz="2800" dirty="0"/>
              <a:t> </a:t>
            </a:r>
            <a:r>
              <a:rPr lang="ru-RU" sz="2800" dirty="0" err="1"/>
              <a:t>здатності</a:t>
            </a:r>
            <a:r>
              <a:rPr lang="ru-RU" sz="2800" dirty="0"/>
              <a:t> </a:t>
            </a:r>
            <a:r>
              <a:rPr lang="ru-RU" sz="2800" dirty="0" err="1"/>
              <a:t>радіоактивних</a:t>
            </a:r>
            <a:r>
              <a:rPr lang="ru-RU" sz="2800" dirty="0"/>
              <a:t> </a:t>
            </a:r>
            <a:r>
              <a:rPr lang="ru-RU" sz="2800" dirty="0" err="1"/>
              <a:t>випромінювань</a:t>
            </a:r>
            <a:r>
              <a:rPr lang="ru-RU" sz="2800" dirty="0"/>
              <a:t>, </a:t>
            </a:r>
            <a:r>
              <a:rPr lang="ru-RU" sz="2800" dirty="0" err="1"/>
              <a:t>збільшиться</a:t>
            </a:r>
            <a:r>
              <a:rPr lang="ru-RU" sz="2800" dirty="0"/>
              <a:t> і сила </a:t>
            </a:r>
            <a:r>
              <a:rPr lang="ru-RU" sz="2800" dirty="0" err="1"/>
              <a:t>іонізуючого</a:t>
            </a:r>
            <a:r>
              <a:rPr lang="ru-RU" sz="2800" dirty="0"/>
              <a:t> струму.</a:t>
            </a:r>
          </a:p>
        </p:txBody>
      </p:sp>
    </p:spTree>
    <p:extLst>
      <p:ext uri="{BB962C8B-B14F-4D97-AF65-F5344CB8AC3E}">
        <p14:creationId xmlns:p14="http://schemas.microsoft.com/office/powerpoint/2010/main" val="21596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332656"/>
            <a:ext cx="108012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700" dirty="0" err="1" smtClean="0"/>
              <a:t>Калориметричний</a:t>
            </a:r>
            <a:r>
              <a:rPr lang="ru-RU" sz="2700" dirty="0" smtClean="0"/>
              <a:t> </a:t>
            </a:r>
            <a:r>
              <a:rPr lang="ru-RU" sz="2700" dirty="0"/>
              <a:t>метод </a:t>
            </a:r>
            <a:r>
              <a:rPr lang="ru-RU" sz="2700" dirty="0" err="1"/>
              <a:t>базується</a:t>
            </a:r>
            <a:r>
              <a:rPr lang="ru-RU" sz="2700" dirty="0"/>
              <a:t> на </a:t>
            </a:r>
            <a:r>
              <a:rPr lang="ru-RU" sz="2700" dirty="0" err="1"/>
              <a:t>зміні</a:t>
            </a:r>
            <a:r>
              <a:rPr lang="ru-RU" sz="2700" dirty="0"/>
              <a:t> </a:t>
            </a:r>
            <a:r>
              <a:rPr lang="ru-RU" sz="2700" dirty="0" err="1"/>
              <a:t>кількості</a:t>
            </a:r>
            <a:r>
              <a:rPr lang="ru-RU" sz="2700" dirty="0"/>
              <a:t> </a:t>
            </a:r>
            <a:r>
              <a:rPr lang="ru-RU" sz="2700" dirty="0" err="1"/>
              <a:t>теплоти</a:t>
            </a:r>
            <a:r>
              <a:rPr lang="ru-RU" sz="2700" dirty="0"/>
              <a:t>, яка </a:t>
            </a:r>
            <a:r>
              <a:rPr lang="ru-RU" sz="2700" dirty="0" err="1"/>
              <a:t>виділяється</a:t>
            </a:r>
            <a:r>
              <a:rPr lang="ru-RU" sz="2700" dirty="0"/>
              <a:t> в </a:t>
            </a:r>
            <a:r>
              <a:rPr lang="ru-RU" sz="2700" dirty="0" err="1"/>
              <a:t>детекторі</a:t>
            </a:r>
            <a:r>
              <a:rPr lang="ru-RU" sz="2700" dirty="0"/>
              <a:t> </a:t>
            </a:r>
            <a:r>
              <a:rPr lang="ru-RU" sz="2700" dirty="0" err="1"/>
              <a:t>поглинання</a:t>
            </a:r>
            <a:r>
              <a:rPr lang="ru-RU" sz="2700" dirty="0"/>
              <a:t> </a:t>
            </a:r>
            <a:r>
              <a:rPr lang="ru-RU" sz="2700" dirty="0" err="1"/>
              <a:t>енергії</a:t>
            </a:r>
            <a:r>
              <a:rPr lang="ru-RU" sz="2700" dirty="0"/>
              <a:t> </a:t>
            </a:r>
            <a:r>
              <a:rPr lang="ru-RU" sz="2700" dirty="0" err="1"/>
              <a:t>іонізуючих</a:t>
            </a:r>
            <a:r>
              <a:rPr lang="ru-RU" sz="2700" dirty="0"/>
              <a:t> </a:t>
            </a:r>
            <a:r>
              <a:rPr lang="ru-RU" sz="2700" dirty="0" err="1"/>
              <a:t>випромінювань</a:t>
            </a:r>
            <a:r>
              <a:rPr lang="ru-RU" sz="2700" dirty="0" smtClean="0"/>
              <a:t>.</a:t>
            </a:r>
            <a:endParaRPr lang="ru-RU" sz="2700" dirty="0"/>
          </a:p>
          <a:p>
            <a:pPr marL="0" indent="0">
              <a:buNone/>
            </a:pPr>
            <a:r>
              <a:rPr lang="ru-RU" sz="2700" dirty="0" smtClean="0"/>
              <a:t>	Нейтронно-</a:t>
            </a:r>
            <a:r>
              <a:rPr lang="ru-RU" sz="2700" dirty="0" err="1" smtClean="0"/>
              <a:t>активаційний</a:t>
            </a:r>
            <a:r>
              <a:rPr lang="ru-RU" sz="2700" dirty="0" smtClean="0"/>
              <a:t> </a:t>
            </a:r>
            <a:r>
              <a:rPr lang="ru-RU" sz="2700" dirty="0"/>
              <a:t>метод </a:t>
            </a:r>
            <a:r>
              <a:rPr lang="ru-RU" sz="2700" dirty="0" err="1"/>
              <a:t>зручний</a:t>
            </a:r>
            <a:r>
              <a:rPr lang="ru-RU" sz="2700" dirty="0"/>
              <a:t> </a:t>
            </a:r>
            <a:r>
              <a:rPr lang="ru-RU" sz="2700" dirty="0" err="1"/>
              <a:t>під</a:t>
            </a:r>
            <a:r>
              <a:rPr lang="ru-RU" sz="2700" dirty="0"/>
              <a:t> час </a:t>
            </a:r>
            <a:r>
              <a:rPr lang="ru-RU" sz="2700" dirty="0" err="1"/>
              <a:t>оцінювання</a:t>
            </a:r>
            <a:r>
              <a:rPr lang="ru-RU" sz="2700" dirty="0"/>
              <a:t> доз в </a:t>
            </a:r>
            <a:r>
              <a:rPr lang="ru-RU" sz="2700" dirty="0" err="1"/>
              <a:t>аварійних</a:t>
            </a:r>
            <a:r>
              <a:rPr lang="ru-RU" sz="2700" dirty="0"/>
              <a:t> </a:t>
            </a:r>
            <a:r>
              <a:rPr lang="ru-RU" sz="2700" dirty="0" err="1"/>
              <a:t>ситуаціях</a:t>
            </a:r>
            <a:r>
              <a:rPr lang="ru-RU" sz="2700" dirty="0"/>
              <a:t>, коли </a:t>
            </a:r>
            <a:r>
              <a:rPr lang="ru-RU" sz="2700" dirty="0" err="1"/>
              <a:t>можливе</a:t>
            </a:r>
            <a:r>
              <a:rPr lang="ru-RU" sz="2700" dirty="0"/>
              <a:t> </a:t>
            </a:r>
            <a:r>
              <a:rPr lang="ru-RU" sz="2700" dirty="0" err="1"/>
              <a:t>короткочасне</a:t>
            </a:r>
            <a:r>
              <a:rPr lang="ru-RU" sz="2700" dirty="0"/>
              <a:t> </a:t>
            </a:r>
            <a:r>
              <a:rPr lang="ru-RU" sz="2700" dirty="0" err="1"/>
              <a:t>опромінення</a:t>
            </a:r>
            <a:r>
              <a:rPr lang="ru-RU" sz="2700" dirty="0"/>
              <a:t> великими потоками </a:t>
            </a:r>
            <a:r>
              <a:rPr lang="ru-RU" sz="2700" dirty="0" err="1"/>
              <a:t>нейтронів</a:t>
            </a:r>
            <a:r>
              <a:rPr lang="ru-RU" sz="2700" dirty="0"/>
              <a:t>. За </a:t>
            </a:r>
            <a:r>
              <a:rPr lang="ru-RU" sz="2700" dirty="0" err="1"/>
              <a:t>цим</a:t>
            </a:r>
            <a:r>
              <a:rPr lang="ru-RU" sz="2700" dirty="0"/>
              <a:t> методом </a:t>
            </a:r>
            <a:r>
              <a:rPr lang="ru-RU" sz="2700" dirty="0" err="1"/>
              <a:t>вимірюють</a:t>
            </a:r>
            <a:r>
              <a:rPr lang="ru-RU" sz="2700" dirty="0"/>
              <a:t> </a:t>
            </a:r>
            <a:r>
              <a:rPr lang="ru-RU" sz="2700" dirty="0" err="1"/>
              <a:t>наведену</a:t>
            </a:r>
            <a:r>
              <a:rPr lang="ru-RU" sz="2700" dirty="0"/>
              <a:t> </a:t>
            </a:r>
            <a:r>
              <a:rPr lang="ru-RU" sz="2700" dirty="0" err="1"/>
              <a:t>активність</a:t>
            </a:r>
            <a:r>
              <a:rPr lang="ru-RU" sz="2700" dirty="0"/>
              <a:t>, і в </a:t>
            </a:r>
            <a:r>
              <a:rPr lang="ru-RU" sz="2700" dirty="0" err="1"/>
              <a:t>деяких</a:t>
            </a:r>
            <a:r>
              <a:rPr lang="ru-RU" sz="2700" dirty="0"/>
              <a:t> </a:t>
            </a:r>
            <a:r>
              <a:rPr lang="ru-RU" sz="2700" dirty="0" err="1"/>
              <a:t>випадках</a:t>
            </a:r>
            <a:r>
              <a:rPr lang="ru-RU" sz="2700" dirty="0"/>
              <a:t> </a:t>
            </a:r>
            <a:r>
              <a:rPr lang="ru-RU" sz="2700" dirty="0" err="1"/>
              <a:t>він</a:t>
            </a:r>
            <a:r>
              <a:rPr lang="ru-RU" sz="2700" dirty="0"/>
              <a:t> є </a:t>
            </a:r>
            <a:r>
              <a:rPr lang="ru-RU" sz="2700" dirty="0" err="1"/>
              <a:t>єдино</a:t>
            </a:r>
            <a:r>
              <a:rPr lang="ru-RU" sz="2700" dirty="0"/>
              <a:t> </a:t>
            </a:r>
            <a:r>
              <a:rPr lang="ru-RU" sz="2700" dirty="0" err="1"/>
              <a:t>можливим</a:t>
            </a:r>
            <a:r>
              <a:rPr lang="ru-RU" sz="2700" dirty="0"/>
              <a:t> у </a:t>
            </a:r>
            <a:r>
              <a:rPr lang="ru-RU" sz="2700" dirty="0" err="1" smtClean="0"/>
              <a:t>реєстрації</a:t>
            </a:r>
            <a:r>
              <a:rPr lang="ru-RU" sz="2700" dirty="0" smtClean="0"/>
              <a:t> </a:t>
            </a:r>
            <a:r>
              <a:rPr lang="ru-RU" sz="2700" dirty="0"/>
              <a:t>особливо </a:t>
            </a:r>
            <a:r>
              <a:rPr lang="ru-RU" sz="2700" dirty="0" err="1"/>
              <a:t>слабких</a:t>
            </a:r>
            <a:r>
              <a:rPr lang="ru-RU" sz="2700" dirty="0"/>
              <a:t> </a:t>
            </a:r>
            <a:r>
              <a:rPr lang="ru-RU" sz="2700" dirty="0" err="1"/>
              <a:t>нейтронних</a:t>
            </a:r>
            <a:r>
              <a:rPr lang="ru-RU" sz="2700" dirty="0"/>
              <a:t> </a:t>
            </a:r>
            <a:r>
              <a:rPr lang="ru-RU" sz="2700" dirty="0" err="1"/>
              <a:t>потоків</a:t>
            </a:r>
            <a:r>
              <a:rPr lang="ru-RU" sz="2700" dirty="0"/>
              <a:t>, тому, </a:t>
            </a:r>
            <a:r>
              <a:rPr lang="ru-RU" sz="2700" dirty="0" err="1"/>
              <a:t>що</a:t>
            </a:r>
            <a:r>
              <a:rPr lang="ru-RU" sz="2700" dirty="0"/>
              <a:t> наведена ними </a:t>
            </a:r>
            <a:r>
              <a:rPr lang="ru-RU" sz="2700" dirty="0" err="1"/>
              <a:t>активність</a:t>
            </a:r>
            <a:r>
              <a:rPr lang="ru-RU" sz="2700" dirty="0"/>
              <a:t> мала для </a:t>
            </a:r>
            <a:r>
              <a:rPr lang="ru-RU" sz="2700" dirty="0" err="1"/>
              <a:t>надійних</a:t>
            </a:r>
            <a:r>
              <a:rPr lang="ru-RU" sz="2700" dirty="0"/>
              <a:t> </a:t>
            </a:r>
            <a:r>
              <a:rPr lang="ru-RU" sz="2700" dirty="0" err="1"/>
              <a:t>вимірювань</a:t>
            </a:r>
            <a:r>
              <a:rPr lang="ru-RU" sz="2700" dirty="0"/>
              <a:t> </a:t>
            </a:r>
            <a:r>
              <a:rPr lang="ru-RU" sz="2700" dirty="0" err="1"/>
              <a:t>звичайними</a:t>
            </a:r>
            <a:r>
              <a:rPr lang="ru-RU" sz="2700" dirty="0"/>
              <a:t> методами.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6" y="4077072"/>
            <a:ext cx="3312368" cy="262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0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Методи визначення іонізуючих випромінювань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F96224-73A1-4F95-BC30-DAEDFB446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Методи визначення іонізуючих випромінювань</Template>
  <TotalTime>0</TotalTime>
  <Words>11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Методи визначення іонізуючих випромінювань</vt:lpstr>
      <vt:lpstr>Методи визначення іонізуючих випромінювань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2014-04-17T17:15:20Z</dcterms:created>
  <dcterms:modified xsi:type="dcterms:W3CDTF">2014-04-17T17:16:03Z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