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75" autoAdjust="0"/>
    <p:restoredTop sz="94660"/>
  </p:normalViewPr>
  <p:slideViewPr>
    <p:cSldViewPr>
      <p:cViewPr varScale="1">
        <p:scale>
          <a:sx n="103" d="100"/>
          <a:sy n="103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B86-21AA-4FCC-AEDE-1060B69648D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786-0489-4498-A3E5-71429A0DC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B86-21AA-4FCC-AEDE-1060B69648D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786-0489-4498-A3E5-71429A0DC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B86-21AA-4FCC-AEDE-1060B69648D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786-0489-4498-A3E5-71429A0DC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B86-21AA-4FCC-AEDE-1060B69648D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786-0489-4498-A3E5-71429A0DC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B86-21AA-4FCC-AEDE-1060B69648D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786-0489-4498-A3E5-71429A0DC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B86-21AA-4FCC-AEDE-1060B69648D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786-0489-4498-A3E5-71429A0DC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B86-21AA-4FCC-AEDE-1060B69648D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786-0489-4498-A3E5-71429A0DC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B86-21AA-4FCC-AEDE-1060B69648D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786-0489-4498-A3E5-71429A0DC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B86-21AA-4FCC-AEDE-1060B69648D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786-0489-4498-A3E5-71429A0DC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B86-21AA-4FCC-AEDE-1060B69648D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786-0489-4498-A3E5-71429A0DC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B86-21AA-4FCC-AEDE-1060B69648D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786-0489-4498-A3E5-71429A0DC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00B86-21AA-4FCC-AEDE-1060B69648D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ED786-0489-4498-A3E5-71429A0DC6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59" TargetMode="External"/><Relationship Id="rId3" Type="http://schemas.openxmlformats.org/officeDocument/2006/relationships/hyperlink" Target="http://uk.wikipedia.org/wiki/%D0%A7%D0%B5%D1%80%D0%BD%D1%96%D0%B3%D1%96%D0%B2%D0%BE%D0%B1%D0%BB%D0%B5%D0%BD%D0%B5%D1%80%D0%B3%D0%BE" TargetMode="External"/><Relationship Id="rId7" Type="http://schemas.openxmlformats.org/officeDocument/2006/relationships/hyperlink" Target="http://uk.wikipedia.org/wiki/%D0%A7%D0%B5%D1%80%D0%BD%D1%96%D0%B3%D1%96%D0%B2%D1%81%D1%8C%D0%BA%D0%B5_%D0%A5%D1%96%D0%BC%D0%B2%D0%BE%D0%BB%D0%BE%D0%BA%D0%BD%D0%BE" TargetMode="External"/><Relationship Id="rId2" Type="http://schemas.openxmlformats.org/officeDocument/2006/relationships/hyperlink" Target="http://uk.wikipedia.org/wiki/%D0%94%D0%B5%D1%81%D0%BD%D0%B0_(%D0%BF%D0%B8%D0%B2%D0%BA%D0%BE%D0%BC%D0%B1%D1%96%D0%BD%D0%B0%D1%82)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A1%D1%96%D0%B2%D0%B5%D1%80%D1%8F%D0%BD%D0%BA%D0%B0_(%D1%84%D0%B0%D0%B1%D1%80%D0%B8%D0%BA%D0%B0)" TargetMode="External"/><Relationship Id="rId5" Type="http://schemas.openxmlformats.org/officeDocument/2006/relationships/hyperlink" Target="http://uk.wikipedia.org/wiki/1963" TargetMode="External"/><Relationship Id="rId10" Type="http://schemas.openxmlformats.org/officeDocument/2006/relationships/hyperlink" Target="http://uk.wikipedia.org/wiki/1934" TargetMode="External"/><Relationship Id="rId4" Type="http://schemas.openxmlformats.org/officeDocument/2006/relationships/hyperlink" Target="http://uk.wikipedia.org/wiki/%D0%A7%D0%B5%D1%80%D0%BD%D1%96%D0%B3%D1%96%D0%B2%D1%81%D1%8C%D0%BA%D0%B8%D0%B9_%D0%BA%D0%B0%D0%BC%D0%B2%D0%BE%D0%BB%D1%8C%D0%BD%D0%BE-%D1%81%D1%83%D0%BA%D0%BE%D0%BD%D0%BD%D0%B8%D0%B9_%D0%BA%D0%BE%D0%BC%D0%B1%D1%96%D0%BD%D0%B0%D1%82" TargetMode="External"/><Relationship Id="rId9" Type="http://schemas.openxmlformats.org/officeDocument/2006/relationships/hyperlink" Target="http://uk.wikipedia.org/wiki/%D0%A7%D0%B5%D1%80%D0%BD%D1%96%D0%B3%D1%96%D0%B2%D1%81%D1%8C%D0%BA%D0%B0_%D1%84%D0%B0%D0%B1%D1%80%D0%B8%D0%BA%D0%B0_%D0%BC%D1%83%D0%B7%D0%B8%D1%87%D0%BD%D0%B8%D1%85_%D1%96%D0%BD%D1%81%D1%82%D1%80%D1%83%D0%BC%D0%B5%D0%BD%D1%82%D1%96%D0%B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012" TargetMode="External"/><Relationship Id="rId2" Type="http://schemas.openxmlformats.org/officeDocument/2006/relationships/hyperlink" Target="http://uk.wikipedia.org/wiki/1_%D1%81%D1%96%D1%87%D0%BD%D1%8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omp\Downloads\Neizvesten_-_Gimn_g.CHernigova_(get-tune.net)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4714884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B0F0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</a:rPr>
              <a:t>ЧЕРНІГІВЩИНА У РОКИ НЕЗАЛЕЖНОСТІ</a:t>
            </a:r>
            <a:endParaRPr lang="ru-RU" sz="5400" b="1" dirty="0">
              <a:ln>
                <a:solidFill>
                  <a:srgbClr val="00B0F0"/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58246" cy="6429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підприємства  Чернігова:</a:t>
            </a:r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sz="half" idx="1"/>
          </p:nvPr>
        </p:nvSpPr>
        <p:spPr bwMode="auto">
          <a:xfrm>
            <a:off x="0" y="642918"/>
            <a:ext cx="4572000" cy="59293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endParaRPr lang="ru-RU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ru-RU" sz="1500" b="1" i="1" dirty="0" err="1" smtClean="0">
                <a:solidFill>
                  <a:srgbClr val="0070C0"/>
                </a:solidFill>
              </a:rPr>
              <a:t>Харчова</a:t>
            </a:r>
            <a:r>
              <a:rPr lang="ru-RU" sz="1500" b="1" i="1" dirty="0" smtClean="0">
                <a:solidFill>
                  <a:srgbClr val="0070C0"/>
                </a:solidFill>
              </a:rPr>
              <a:t> </a:t>
            </a:r>
            <a:r>
              <a:rPr lang="ru-RU" sz="1500" b="1" i="1" dirty="0" err="1" smtClean="0">
                <a:solidFill>
                  <a:srgbClr val="0070C0"/>
                </a:solidFill>
              </a:rPr>
              <a:t>промисловість</a:t>
            </a:r>
            <a:r>
              <a:rPr lang="ru-RU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Чернігівський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м'ясокомбінат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ЗАТ «Ритм»;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ЗАТ «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Чернігівриба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ТОВ «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Нивки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ВАТ «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Кондитерська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фабрика „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Стріла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“»;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ВАТ завод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продтоварів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«Ясен»;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ЗАТ ЧЛГЗ «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Чернігівська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горілка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Десна (пивкомбінат)"/>
              </a:rPr>
              <a:t>ЗАТ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 tooltip="Десна (пивкомбінат)"/>
              </a:rPr>
              <a:t>пивкомбінат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Десна (пивкомбінат)"/>
              </a:rPr>
              <a:t> «Десна»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ТОВ «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Чернігівська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маслосирбаза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 </a:t>
            </a:r>
            <a:r>
              <a:rPr lang="ru-RU" sz="1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 </a:t>
            </a:r>
            <a:r>
              <a:rPr lang="ru-RU" sz="1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інші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500" b="1" dirty="0" err="1" smtClean="0">
                <a:solidFill>
                  <a:srgbClr val="0070C0"/>
                </a:solidFill>
              </a:rPr>
              <a:t>Електроенергетика</a:t>
            </a:r>
            <a:r>
              <a:rPr lang="ru-RU" sz="1500" b="1" dirty="0" smtClean="0">
                <a:solidFill>
                  <a:srgbClr val="0070C0"/>
                </a:solidFill>
              </a:rPr>
              <a:t> (</a:t>
            </a:r>
            <a:r>
              <a:rPr lang="ru-RU" sz="1500" b="1" dirty="0">
                <a:solidFill>
                  <a:srgbClr val="0070C0"/>
                </a:solidFill>
                <a:hlinkClick r:id="rId3" tooltip="Чернігівобленерго"/>
              </a:rPr>
              <a:t>«</a:t>
            </a:r>
            <a:r>
              <a:rPr lang="ru-RU" sz="1500" b="1" dirty="0" err="1">
                <a:solidFill>
                  <a:srgbClr val="0070C0"/>
                </a:solidFill>
                <a:hlinkClick r:id="rId3" tooltip="Чернігівобленерго"/>
              </a:rPr>
              <a:t>Чернігівобленерго</a:t>
            </a:r>
            <a:r>
              <a:rPr lang="ru-RU" sz="1500" b="1" dirty="0">
                <a:solidFill>
                  <a:srgbClr val="0070C0"/>
                </a:solidFill>
                <a:hlinkClick r:id="rId3" tooltip="Чернігівобленерго"/>
              </a:rPr>
              <a:t>»</a:t>
            </a:r>
            <a:r>
              <a:rPr lang="ru-RU" sz="1500" b="1" dirty="0" smtClean="0">
                <a:solidFill>
                  <a:srgbClr val="0070C0"/>
                </a:solidFill>
              </a:rPr>
              <a:t>) ,</a:t>
            </a:r>
          </a:p>
          <a:p>
            <a:r>
              <a:rPr lang="ru-RU" sz="1500" b="1" dirty="0" smtClean="0">
                <a:solidFill>
                  <a:srgbClr val="0070C0"/>
                </a:solidFill>
              </a:rPr>
              <a:t>Легка </a:t>
            </a:r>
            <a:r>
              <a:rPr lang="ru-RU" sz="1500" b="1" dirty="0" err="1" smtClean="0">
                <a:solidFill>
                  <a:srgbClr val="0070C0"/>
                </a:solidFill>
              </a:rPr>
              <a:t>промисловість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ВАТ «</a:t>
            </a:r>
            <a:r>
              <a:rPr lang="ru-RU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Чернігіввовна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 — </a:t>
            </a:r>
            <a:r>
              <a:rPr lang="ru-RU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продовжувач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традицій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4" tooltip="Чернігівський камвольно-суконний комбінат"/>
              </a:rPr>
              <a:t>Чернігівського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Чернігівський камвольно-суконний комбінат"/>
              </a:rPr>
              <a:t> камвольно-суконного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4" tooltip="Чернігівський камвольно-суконний комбінат"/>
              </a:rPr>
              <a:t>комбінату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ru-RU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1963"/>
              </a:rPr>
              <a:t>1963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року);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фабрика «Ярославна»;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ЗАТ «КСК „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Чексіл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“»;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УВП УТОГ;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Сіверянка (фабрика)"/>
              </a:rPr>
              <a:t>ЗАТ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6" tooltip="Сіверянка (фабрика)"/>
              </a:rPr>
              <a:t>фірма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Сіверянка (фабрика)"/>
              </a:rPr>
              <a:t> «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6" tooltip="Сіверянка (фабрика)"/>
              </a:rPr>
              <a:t>Сіверянка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Сіверянка (фабрика)"/>
              </a:rPr>
              <a:t>»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ЗАТ «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Берегиня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642918"/>
            <a:ext cx="4500562" cy="592935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endParaRPr lang="ru-RU" i="1" dirty="0" smtClean="0"/>
          </a:p>
          <a:p>
            <a:r>
              <a:rPr lang="ru-RU" sz="2900" b="1" i="1" dirty="0" err="1" smtClean="0">
                <a:solidFill>
                  <a:srgbClr val="0070C0"/>
                </a:solidFill>
              </a:rPr>
              <a:t>Хімічне</a:t>
            </a:r>
            <a:r>
              <a:rPr lang="ru-RU" sz="2900" b="1" i="1" dirty="0" smtClean="0">
                <a:solidFill>
                  <a:srgbClr val="0070C0"/>
                </a:solidFill>
              </a:rPr>
              <a:t> </a:t>
            </a:r>
            <a:r>
              <a:rPr lang="ru-RU" sz="2900" b="1" i="1" dirty="0" err="1" smtClean="0">
                <a:solidFill>
                  <a:srgbClr val="0070C0"/>
                </a:solidFill>
              </a:rPr>
              <a:t>виробництво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7" tooltip="Чернігівське Хімволокно"/>
              </a:rPr>
              <a:t>ВАТ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Чернігівське Хімволокно"/>
              </a:rPr>
              <a:t> «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7" tooltip="Чернігівське Хімволокно"/>
              </a:rPr>
              <a:t>Чернігівське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Чернігівське Хімволокно"/>
              </a:rPr>
              <a:t> 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7" tooltip="Чернігівське Хімволокно"/>
              </a:rPr>
              <a:t>хімволокно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Чернігівське Хімволокно"/>
              </a:rPr>
              <a:t>»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 завод синтетичного волокна (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hlinkClick r:id="rId8" tooltip="1959"/>
              </a:rPr>
              <a:t>1959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року);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ТОВ «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Вітротекс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АТЗТ «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Чернігівфільтр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r>
              <a:rPr lang="ru-RU" sz="2900" b="1" dirty="0" err="1" smtClean="0">
                <a:solidFill>
                  <a:srgbClr val="0070C0"/>
                </a:solidFill>
              </a:rPr>
              <a:t>Виробництво</a:t>
            </a:r>
            <a:r>
              <a:rPr lang="ru-RU" sz="2900" b="1" dirty="0" smtClean="0">
                <a:solidFill>
                  <a:srgbClr val="0070C0"/>
                </a:solidFill>
              </a:rPr>
              <a:t> </a:t>
            </a:r>
            <a:r>
              <a:rPr lang="ru-RU" sz="2900" b="1" dirty="0" err="1" smtClean="0">
                <a:solidFill>
                  <a:srgbClr val="0070C0"/>
                </a:solidFill>
              </a:rPr>
              <a:t>будівельних</a:t>
            </a:r>
            <a:r>
              <a:rPr lang="ru-RU" sz="2900" b="1" dirty="0" smtClean="0">
                <a:solidFill>
                  <a:srgbClr val="0070C0"/>
                </a:solidFill>
              </a:rPr>
              <a:t> </a:t>
            </a:r>
            <a:r>
              <a:rPr lang="ru-RU" sz="2900" b="1" dirty="0" err="1" smtClean="0">
                <a:solidFill>
                  <a:srgbClr val="0070C0"/>
                </a:solidFill>
              </a:rPr>
              <a:t>матеріалів</a:t>
            </a:r>
            <a:r>
              <a:rPr lang="ru-RU" sz="2900" b="1" dirty="0" smtClean="0">
                <a:solidFill>
                  <a:srgbClr val="0070C0"/>
                </a:solidFill>
              </a:rPr>
              <a:t> </a:t>
            </a:r>
            <a:r>
              <a:rPr lang="ru-RU" sz="2900" b="1" dirty="0" err="1" smtClean="0">
                <a:solidFill>
                  <a:srgbClr val="0070C0"/>
                </a:solidFill>
              </a:rPr>
              <a:t>і</a:t>
            </a:r>
            <a:r>
              <a:rPr lang="ru-RU" sz="2900" b="1" dirty="0" smtClean="0">
                <a:solidFill>
                  <a:srgbClr val="0070C0"/>
                </a:solidFill>
              </a:rPr>
              <a:t> </a:t>
            </a:r>
            <a:r>
              <a:rPr lang="ru-RU" sz="2900" b="1" dirty="0" err="1" smtClean="0">
                <a:solidFill>
                  <a:srgbClr val="0070C0"/>
                </a:solidFill>
              </a:rPr>
              <a:t>будівництво</a:t>
            </a:r>
            <a:r>
              <a:rPr lang="ru-RU" sz="29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ТОВ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Чернігівський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завод 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будівельних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матеріалів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ВАТ «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Чернігівбуд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ЗАТ 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цегельний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завод № 3 </a:t>
            </a: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 </a:t>
            </a:r>
            <a:r>
              <a:rPr lang="ru-RU" sz="2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інші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900" b="1" i="1" dirty="0" err="1" smtClean="0">
                <a:solidFill>
                  <a:srgbClr val="0070C0"/>
                </a:solidFill>
              </a:rPr>
              <a:t>Інші</a:t>
            </a:r>
            <a:r>
              <a:rPr lang="ru-RU" sz="2900" b="1" i="1" dirty="0" smtClean="0">
                <a:solidFill>
                  <a:srgbClr val="0070C0"/>
                </a:solidFill>
              </a:rPr>
              <a:t> </a:t>
            </a:r>
            <a:r>
              <a:rPr lang="ru-RU" sz="2900" b="1" i="1" dirty="0" err="1" smtClean="0">
                <a:solidFill>
                  <a:srgbClr val="0070C0"/>
                </a:solidFill>
              </a:rPr>
              <a:t>підприємства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9" tooltip="Чернігівська фабрика музичних інструментів"/>
              </a:rPr>
              <a:t>Чернігівська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hlinkClick r:id="rId9" tooltip="Чернігівська фабрика музичних інструментів"/>
              </a:rPr>
              <a:t> фабрика 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9" tooltip="Чернігівська фабрика музичних інструментів"/>
              </a:rPr>
              <a:t>музичних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hlinkClick r:id="rId9" tooltip="Чернігівська фабрика музичних інструментів"/>
              </a:rPr>
              <a:t> 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9" tooltip="Чернігівська фабрика музичних інструментів"/>
              </a:rPr>
              <a:t>інструментів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hlinkClick r:id="rId10" tooltip="1934"/>
              </a:rPr>
              <a:t>1934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року);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ВАТ «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Котельний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завод „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Колвіенергомаш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“»;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ТОВ «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КБ-Груп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Україна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ТОВ «СКБ-АВЕРС»;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НПО «Группа компаний МАГР»;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ТОВ «ПЕТ 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Технолоджис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Україна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ЗАТ «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Картонажно-поліграфічна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фабрика»;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ТОВ «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Українська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деревообробна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фабрика».</a:t>
            </a:r>
          </a:p>
          <a:p>
            <a:endParaRPr lang="ru-RU" sz="2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3929066"/>
            <a:ext cx="7778777" cy="2665427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 2000-х роках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у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Чернігові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автомобілебудування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розпочав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роботу 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Чернігівський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автобусний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завод,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вересні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2003 року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випущений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перший 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автобус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 2010 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приступило до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чернігівського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тролейбуса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 2011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 Дня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виготовило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першу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назвою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БКМ-321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передало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місту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vtozavod-pod-kiev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214290"/>
            <a:ext cx="4114829" cy="2571768"/>
          </a:xfrm>
          <a:prstGeom prst="rect">
            <a:avLst/>
          </a:prstGeom>
        </p:spPr>
      </p:pic>
      <p:pic>
        <p:nvPicPr>
          <p:cNvPr id="8" name="Рисунок 7" descr="tral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42852"/>
            <a:ext cx="3817942" cy="3199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7"/>
            <a:ext cx="7858180" cy="114300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 готелі  міста: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142984"/>
            <a:ext cx="8572560" cy="5572164"/>
          </a:xfrm>
        </p:spPr>
        <p:txBody>
          <a:bodyPr>
            <a:normAutofit/>
          </a:bodyPr>
          <a:lstStyle/>
          <a:p>
            <a:r>
              <a:rPr lang="ru-RU" sz="2100" b="1" i="1" dirty="0" err="1">
                <a:solidFill>
                  <a:srgbClr val="0070C0"/>
                </a:solidFill>
              </a:rPr>
              <a:t>Основні</a:t>
            </a:r>
            <a:r>
              <a:rPr lang="ru-RU" sz="2100" b="1" i="1" dirty="0">
                <a:solidFill>
                  <a:srgbClr val="0070C0"/>
                </a:solidFill>
              </a:rPr>
              <a:t> </a:t>
            </a:r>
            <a:r>
              <a:rPr lang="ru-RU" sz="2100" b="1" i="1" dirty="0" err="1">
                <a:solidFill>
                  <a:srgbClr val="0070C0"/>
                </a:solidFill>
              </a:rPr>
              <a:t>готелі</a:t>
            </a:r>
            <a:r>
              <a:rPr lang="ru-RU" sz="2100" b="1" i="1" dirty="0">
                <a:solidFill>
                  <a:srgbClr val="0070C0"/>
                </a:solidFill>
              </a:rPr>
              <a:t> </a:t>
            </a:r>
            <a:r>
              <a:rPr lang="ru-RU" sz="2100" b="1" i="1" dirty="0" err="1">
                <a:solidFill>
                  <a:srgbClr val="0070C0"/>
                </a:solidFill>
              </a:rPr>
              <a:t>міста</a:t>
            </a:r>
            <a:r>
              <a:rPr lang="ru-RU" sz="2100" b="1" i="1" dirty="0">
                <a:solidFill>
                  <a:srgbClr val="0070C0"/>
                </a:solidFill>
              </a:rPr>
              <a:t> (на </a:t>
            </a:r>
            <a:r>
              <a:rPr lang="ru-RU" sz="2100" b="1" i="1" dirty="0">
                <a:solidFill>
                  <a:srgbClr val="0070C0"/>
                </a:solidFill>
                <a:hlinkClick r:id="rId2" tooltip="1 січня"/>
              </a:rPr>
              <a:t>1 </a:t>
            </a:r>
            <a:r>
              <a:rPr lang="ru-RU" sz="2100" b="1" i="1" dirty="0" err="1">
                <a:solidFill>
                  <a:srgbClr val="0070C0"/>
                </a:solidFill>
                <a:hlinkClick r:id="rId2" tooltip="1 січня"/>
              </a:rPr>
              <a:t>січня</a:t>
            </a:r>
            <a:r>
              <a:rPr lang="ru-RU" sz="2100" b="1" i="1" dirty="0">
                <a:solidFill>
                  <a:srgbClr val="0070C0"/>
                </a:solidFill>
              </a:rPr>
              <a:t> </a:t>
            </a:r>
            <a:r>
              <a:rPr lang="ru-RU" sz="2100" b="1" i="1" dirty="0">
                <a:solidFill>
                  <a:srgbClr val="0070C0"/>
                </a:solidFill>
                <a:hlinkClick r:id="rId3" tooltip="2012"/>
              </a:rPr>
              <a:t>2012</a:t>
            </a:r>
            <a:r>
              <a:rPr lang="ru-RU" sz="2100" b="1" i="1" dirty="0">
                <a:solidFill>
                  <a:srgbClr val="0070C0"/>
                </a:solidFill>
              </a:rPr>
              <a:t> року</a:t>
            </a:r>
            <a:r>
              <a:rPr lang="ru-RU" sz="2100" b="1" i="1" dirty="0" smtClean="0">
                <a:solidFill>
                  <a:srgbClr val="0070C0"/>
                </a:solidFill>
              </a:rPr>
              <a:t>):</a:t>
            </a:r>
            <a:endParaRPr lang="ru-RU" sz="2100" b="1" i="1" dirty="0">
              <a:solidFill>
                <a:srgbClr val="0070C0"/>
              </a:solidFill>
            </a:endParaRPr>
          </a:p>
          <a:p>
            <a:r>
              <a:rPr lang="ru-RU" sz="2100" dirty="0" err="1">
                <a:solidFill>
                  <a:srgbClr val="0070C0"/>
                </a:solidFill>
              </a:rPr>
              <a:t>Готель</a:t>
            </a:r>
            <a:r>
              <a:rPr lang="ru-RU" sz="2100" dirty="0">
                <a:solidFill>
                  <a:srgbClr val="0070C0"/>
                </a:solidFill>
              </a:rPr>
              <a:t> «</a:t>
            </a:r>
            <a:r>
              <a:rPr lang="ru-RU" sz="2100" dirty="0" err="1">
                <a:solidFill>
                  <a:srgbClr val="0070C0"/>
                </a:solidFill>
              </a:rPr>
              <a:t>Профспілковий</a:t>
            </a:r>
            <a:r>
              <a:rPr lang="ru-RU" sz="2100" dirty="0">
                <a:solidFill>
                  <a:srgbClr val="0070C0"/>
                </a:solidFill>
              </a:rPr>
              <a:t>» </a:t>
            </a:r>
            <a:r>
              <a:rPr lang="ru-RU" sz="2100" dirty="0">
                <a:solidFill>
                  <a:schemeClr val="tx1"/>
                </a:solidFill>
              </a:rPr>
              <a:t>(</a:t>
            </a:r>
            <a:r>
              <a:rPr lang="ru-RU" sz="2100" dirty="0" err="1">
                <a:solidFill>
                  <a:schemeClr val="tx1"/>
                </a:solidFill>
              </a:rPr>
              <a:t>вул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r>
              <a:rPr lang="ru-RU" sz="2100" dirty="0" err="1">
                <a:solidFill>
                  <a:schemeClr val="tx1"/>
                </a:solidFill>
              </a:rPr>
              <a:t>Шевченка</a:t>
            </a:r>
            <a:r>
              <a:rPr lang="ru-RU" sz="2100" dirty="0">
                <a:solidFill>
                  <a:schemeClr val="tx1"/>
                </a:solidFill>
              </a:rPr>
              <a:t>, 105а)</a:t>
            </a:r>
          </a:p>
          <a:p>
            <a:r>
              <a:rPr lang="ru-RU" sz="2100" dirty="0" err="1">
                <a:solidFill>
                  <a:srgbClr val="0070C0"/>
                </a:solidFill>
              </a:rPr>
              <a:t>Парк-готель</a:t>
            </a:r>
            <a:r>
              <a:rPr lang="ru-RU" sz="2100" dirty="0">
                <a:solidFill>
                  <a:srgbClr val="0070C0"/>
                </a:solidFill>
              </a:rPr>
              <a:t> «</a:t>
            </a:r>
            <a:r>
              <a:rPr lang="ru-RU" sz="2100" dirty="0" err="1">
                <a:solidFill>
                  <a:srgbClr val="0070C0"/>
                </a:solidFill>
              </a:rPr>
              <a:t>Чернігів</a:t>
            </a:r>
            <a:r>
              <a:rPr lang="ru-RU" sz="2100" dirty="0">
                <a:solidFill>
                  <a:srgbClr val="0070C0"/>
                </a:solidFill>
              </a:rPr>
              <a:t>» </a:t>
            </a:r>
            <a:r>
              <a:rPr lang="ru-RU" sz="2100" dirty="0">
                <a:solidFill>
                  <a:schemeClr val="tx1"/>
                </a:solidFill>
              </a:rPr>
              <a:t>(</a:t>
            </a:r>
            <a:r>
              <a:rPr lang="ru-RU" sz="2100" dirty="0" err="1">
                <a:solidFill>
                  <a:schemeClr val="tx1"/>
                </a:solidFill>
              </a:rPr>
              <a:t>вул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r>
              <a:rPr lang="ru-RU" sz="2100" dirty="0" err="1">
                <a:solidFill>
                  <a:schemeClr val="tx1"/>
                </a:solidFill>
              </a:rPr>
              <a:t>Шевченка</a:t>
            </a:r>
            <a:r>
              <a:rPr lang="ru-RU" sz="2100" dirty="0">
                <a:solidFill>
                  <a:schemeClr val="tx1"/>
                </a:solidFill>
              </a:rPr>
              <a:t>, 103-а)</a:t>
            </a:r>
          </a:p>
          <a:p>
            <a:r>
              <a:rPr lang="ru-RU" sz="2100" dirty="0" err="1">
                <a:solidFill>
                  <a:srgbClr val="0070C0"/>
                </a:solidFill>
              </a:rPr>
              <a:t>Готель</a:t>
            </a:r>
            <a:r>
              <a:rPr lang="ru-RU" sz="2100" dirty="0">
                <a:solidFill>
                  <a:srgbClr val="0070C0"/>
                </a:solidFill>
              </a:rPr>
              <a:t> «</a:t>
            </a:r>
            <a:r>
              <a:rPr lang="ru-RU" sz="2100" dirty="0" err="1">
                <a:solidFill>
                  <a:srgbClr val="0070C0"/>
                </a:solidFill>
              </a:rPr>
              <a:t>Градецький</a:t>
            </a:r>
            <a:r>
              <a:rPr lang="ru-RU" sz="2100" dirty="0">
                <a:solidFill>
                  <a:srgbClr val="0070C0"/>
                </a:solidFill>
              </a:rPr>
              <a:t>»</a:t>
            </a:r>
            <a:r>
              <a:rPr lang="ru-RU" sz="2100" dirty="0">
                <a:solidFill>
                  <a:schemeClr val="tx1"/>
                </a:solidFill>
              </a:rPr>
              <a:t> (проспект Миру, 68-а)</a:t>
            </a:r>
          </a:p>
          <a:p>
            <a:r>
              <a:rPr lang="ru-RU" sz="2100" dirty="0" err="1">
                <a:solidFill>
                  <a:srgbClr val="0070C0"/>
                </a:solidFill>
              </a:rPr>
              <a:t>Готель</a:t>
            </a:r>
            <a:r>
              <a:rPr lang="ru-RU" sz="2100" dirty="0">
                <a:solidFill>
                  <a:srgbClr val="0070C0"/>
                </a:solidFill>
              </a:rPr>
              <a:t> «</a:t>
            </a:r>
            <a:r>
              <a:rPr lang="ru-RU" sz="2100" dirty="0" err="1">
                <a:solidFill>
                  <a:srgbClr val="0070C0"/>
                </a:solidFill>
              </a:rPr>
              <a:t>Україна</a:t>
            </a:r>
            <a:r>
              <a:rPr lang="ru-RU" sz="2100" dirty="0">
                <a:solidFill>
                  <a:srgbClr val="0070C0"/>
                </a:solidFill>
              </a:rPr>
              <a:t>»</a:t>
            </a:r>
            <a:r>
              <a:rPr lang="ru-RU" sz="2100" dirty="0">
                <a:solidFill>
                  <a:schemeClr val="tx1"/>
                </a:solidFill>
              </a:rPr>
              <a:t> (проспект Миру, 33)</a:t>
            </a:r>
          </a:p>
          <a:p>
            <a:r>
              <a:rPr lang="ru-RU" sz="2100" dirty="0" err="1">
                <a:solidFill>
                  <a:srgbClr val="0070C0"/>
                </a:solidFill>
              </a:rPr>
              <a:t>Готель</a:t>
            </a:r>
            <a:r>
              <a:rPr lang="ru-RU" sz="2100" dirty="0">
                <a:solidFill>
                  <a:srgbClr val="0070C0"/>
                </a:solidFill>
              </a:rPr>
              <a:t> «Спорт»</a:t>
            </a:r>
            <a:r>
              <a:rPr lang="ru-RU" sz="2100" dirty="0">
                <a:solidFill>
                  <a:schemeClr val="tx1"/>
                </a:solidFill>
              </a:rPr>
              <a:t> (</a:t>
            </a:r>
            <a:r>
              <a:rPr lang="ru-RU" sz="2100" dirty="0" err="1">
                <a:solidFill>
                  <a:schemeClr val="tx1"/>
                </a:solidFill>
              </a:rPr>
              <a:t>вул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r>
              <a:rPr lang="ru-RU" sz="2100" dirty="0" err="1">
                <a:solidFill>
                  <a:schemeClr val="tx1"/>
                </a:solidFill>
              </a:rPr>
              <a:t>Шевченка</a:t>
            </a:r>
            <a:r>
              <a:rPr lang="ru-RU" sz="2100" dirty="0">
                <a:solidFill>
                  <a:schemeClr val="tx1"/>
                </a:solidFill>
              </a:rPr>
              <a:t>, 61)</a:t>
            </a:r>
          </a:p>
          <a:p>
            <a:r>
              <a:rPr lang="ru-RU" sz="2100" dirty="0" err="1">
                <a:solidFill>
                  <a:srgbClr val="0070C0"/>
                </a:solidFill>
              </a:rPr>
              <a:t>Спортивно-оздоровчий</a:t>
            </a:r>
            <a:r>
              <a:rPr lang="ru-RU" sz="2100" dirty="0">
                <a:solidFill>
                  <a:srgbClr val="0070C0"/>
                </a:solidFill>
              </a:rPr>
              <a:t> комплекс </a:t>
            </a:r>
            <a:r>
              <a:rPr lang="ru-RU" sz="2100" dirty="0">
                <a:solidFill>
                  <a:schemeClr val="tx1"/>
                </a:solidFill>
              </a:rPr>
              <a:t>(</a:t>
            </a:r>
            <a:r>
              <a:rPr lang="ru-RU" sz="2100" dirty="0" err="1">
                <a:solidFill>
                  <a:schemeClr val="tx1"/>
                </a:solidFill>
              </a:rPr>
              <a:t>вул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r>
              <a:rPr lang="ru-RU" sz="2100" dirty="0" err="1">
                <a:solidFill>
                  <a:schemeClr val="tx1"/>
                </a:solidFill>
              </a:rPr>
              <a:t>Набережна</a:t>
            </a:r>
            <a:r>
              <a:rPr lang="ru-RU" sz="2100" dirty="0">
                <a:solidFill>
                  <a:schemeClr val="tx1"/>
                </a:solidFill>
              </a:rPr>
              <a:t>, 31)</a:t>
            </a:r>
          </a:p>
          <a:p>
            <a:r>
              <a:rPr lang="ru-RU" sz="2100" dirty="0" err="1">
                <a:solidFill>
                  <a:srgbClr val="0070C0"/>
                </a:solidFill>
              </a:rPr>
              <a:t>Готель</a:t>
            </a:r>
            <a:r>
              <a:rPr lang="ru-RU" sz="2100" dirty="0">
                <a:solidFill>
                  <a:srgbClr val="0070C0"/>
                </a:solidFill>
              </a:rPr>
              <a:t> «</a:t>
            </a:r>
            <a:r>
              <a:rPr lang="ru-RU" sz="2100" dirty="0" err="1">
                <a:solidFill>
                  <a:srgbClr val="0070C0"/>
                </a:solidFill>
              </a:rPr>
              <a:t>Брянськ</a:t>
            </a:r>
            <a:r>
              <a:rPr lang="ru-RU" sz="2100" dirty="0">
                <a:solidFill>
                  <a:srgbClr val="0070C0"/>
                </a:solidFill>
              </a:rPr>
              <a:t>»</a:t>
            </a:r>
            <a:r>
              <a:rPr lang="ru-RU" sz="2100" dirty="0">
                <a:solidFill>
                  <a:schemeClr val="tx1"/>
                </a:solidFill>
              </a:rPr>
              <a:t> (</a:t>
            </a:r>
            <a:r>
              <a:rPr lang="ru-RU" sz="2100" dirty="0" err="1">
                <a:solidFill>
                  <a:schemeClr val="tx1"/>
                </a:solidFill>
              </a:rPr>
              <a:t>вул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r>
              <a:rPr lang="ru-RU" sz="2100" dirty="0" err="1">
                <a:solidFill>
                  <a:schemeClr val="tx1"/>
                </a:solidFill>
              </a:rPr>
              <a:t>Шевченка</a:t>
            </a:r>
            <a:r>
              <a:rPr lang="ru-RU" sz="2100" dirty="0">
                <a:solidFill>
                  <a:schemeClr val="tx1"/>
                </a:solidFill>
              </a:rPr>
              <a:t>, 103)</a:t>
            </a:r>
          </a:p>
          <a:p>
            <a:r>
              <a:rPr lang="ru-RU" sz="2100" dirty="0" err="1">
                <a:solidFill>
                  <a:schemeClr val="tx1"/>
                </a:solidFill>
              </a:rPr>
              <a:t>Готе</a:t>
            </a:r>
            <a:r>
              <a:rPr lang="ru-RU" sz="2100" dirty="0" err="1">
                <a:solidFill>
                  <a:srgbClr val="0070C0"/>
                </a:solidFill>
              </a:rPr>
              <a:t>ль</a:t>
            </a:r>
            <a:r>
              <a:rPr lang="ru-RU" sz="2100" dirty="0">
                <a:solidFill>
                  <a:srgbClr val="0070C0"/>
                </a:solidFill>
              </a:rPr>
              <a:t> «</a:t>
            </a:r>
            <a:r>
              <a:rPr lang="ru-RU" sz="2100" dirty="0" err="1">
                <a:solidFill>
                  <a:srgbClr val="0070C0"/>
                </a:solidFill>
              </a:rPr>
              <a:t>Придеснянський</a:t>
            </a:r>
            <a:r>
              <a:rPr lang="ru-RU" sz="2100" dirty="0">
                <a:solidFill>
                  <a:srgbClr val="0070C0"/>
                </a:solidFill>
              </a:rPr>
              <a:t>»</a:t>
            </a:r>
            <a:r>
              <a:rPr lang="ru-RU" sz="2100" dirty="0">
                <a:solidFill>
                  <a:schemeClr val="tx1"/>
                </a:solidFill>
              </a:rPr>
              <a:t> (</a:t>
            </a:r>
            <a:r>
              <a:rPr lang="ru-RU" sz="2100" dirty="0" err="1">
                <a:solidFill>
                  <a:schemeClr val="tx1"/>
                </a:solidFill>
              </a:rPr>
              <a:t>вул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r>
              <a:rPr lang="ru-RU" sz="2100" dirty="0" err="1">
                <a:solidFill>
                  <a:schemeClr val="tx1"/>
                </a:solidFill>
              </a:rPr>
              <a:t>Шевченка</a:t>
            </a:r>
            <a:r>
              <a:rPr lang="ru-RU" sz="2100" dirty="0">
                <a:solidFill>
                  <a:schemeClr val="tx1"/>
                </a:solidFill>
              </a:rPr>
              <a:t>, 99a)</a:t>
            </a:r>
          </a:p>
          <a:p>
            <a:r>
              <a:rPr lang="ru-RU" sz="2100" dirty="0" err="1">
                <a:solidFill>
                  <a:srgbClr val="0070C0"/>
                </a:solidFill>
              </a:rPr>
              <a:t>Готель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Туристичного</a:t>
            </a:r>
            <a:r>
              <a:rPr lang="ru-RU" sz="2100" dirty="0">
                <a:solidFill>
                  <a:srgbClr val="0070C0"/>
                </a:solidFill>
              </a:rPr>
              <a:t> комплексу «Золотой берег» </a:t>
            </a:r>
            <a:r>
              <a:rPr lang="ru-RU" sz="2100" dirty="0">
                <a:solidFill>
                  <a:schemeClr val="tx1"/>
                </a:solidFill>
              </a:rPr>
              <a:t>(</a:t>
            </a:r>
            <a:r>
              <a:rPr lang="ru-RU" sz="2100" dirty="0" err="1">
                <a:solidFill>
                  <a:schemeClr val="tx1"/>
                </a:solidFill>
              </a:rPr>
              <a:t>вул</a:t>
            </a:r>
            <a:r>
              <a:rPr lang="ru-RU" sz="2100" dirty="0">
                <a:solidFill>
                  <a:schemeClr val="tx1"/>
                </a:solidFill>
              </a:rPr>
              <a:t>. Берегова, 30)</a:t>
            </a:r>
          </a:p>
          <a:p>
            <a:r>
              <a:rPr lang="ru-RU" sz="2100" dirty="0" err="1">
                <a:solidFill>
                  <a:srgbClr val="0070C0"/>
                </a:solidFill>
              </a:rPr>
              <a:t>Готель</a:t>
            </a:r>
            <a:r>
              <a:rPr lang="ru-RU" sz="2100" dirty="0">
                <a:solidFill>
                  <a:srgbClr val="0070C0"/>
                </a:solidFill>
              </a:rPr>
              <a:t> «Березки» </a:t>
            </a:r>
            <a:r>
              <a:rPr lang="ru-RU" sz="2100" dirty="0">
                <a:solidFill>
                  <a:schemeClr val="tx1"/>
                </a:solidFill>
              </a:rPr>
              <a:t>(</a:t>
            </a:r>
            <a:r>
              <a:rPr lang="ru-RU" sz="2100" dirty="0" err="1">
                <a:solidFill>
                  <a:schemeClr val="tx1"/>
                </a:solidFill>
              </a:rPr>
              <a:t>вул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r>
              <a:rPr lang="ru-RU" sz="2100" dirty="0" err="1">
                <a:solidFill>
                  <a:schemeClr val="tx1"/>
                </a:solidFill>
              </a:rPr>
              <a:t>Кільцева</a:t>
            </a:r>
            <a:r>
              <a:rPr lang="ru-RU" sz="2100" dirty="0">
                <a:solidFill>
                  <a:schemeClr val="tx1"/>
                </a:solidFill>
              </a:rPr>
              <a:t>, 16)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058152" cy="7143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Друковані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57299"/>
            <a:ext cx="8358246" cy="5072098"/>
          </a:xfrm>
        </p:spPr>
        <p:txBody>
          <a:bodyPr>
            <a:normAutofit fontScale="77500" lnSpcReduction="20000"/>
          </a:bodyPr>
          <a:lstStyle/>
          <a:p>
            <a:r>
              <a:rPr lang="ru-RU" sz="4200" b="1" dirty="0" err="1">
                <a:solidFill>
                  <a:schemeClr val="tx1"/>
                </a:solidFill>
              </a:rPr>
              <a:t>Друковані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 smtClean="0">
                <a:solidFill>
                  <a:schemeClr val="tx1"/>
                </a:solidFill>
              </a:rPr>
              <a:t>видання</a:t>
            </a:r>
            <a:r>
              <a:rPr lang="ru-RU" sz="4200" b="1" dirty="0" smtClean="0">
                <a:solidFill>
                  <a:schemeClr val="tx1"/>
                </a:solidFill>
              </a:rPr>
              <a:t>:</a:t>
            </a:r>
            <a:endParaRPr lang="ru-RU" sz="4200" b="1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«</a:t>
            </a:r>
            <a:r>
              <a:rPr lang="ru-RU" b="1" i="1" dirty="0" err="1">
                <a:solidFill>
                  <a:srgbClr val="0070C0"/>
                </a:solidFill>
              </a:rPr>
              <a:t>Вісник</a:t>
            </a:r>
            <a:r>
              <a:rPr lang="ru-RU" b="1" i="1" dirty="0">
                <a:solidFill>
                  <a:srgbClr val="0070C0"/>
                </a:solidFill>
              </a:rPr>
              <a:t>»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«</a:t>
            </a:r>
            <a:r>
              <a:rPr lang="ru-RU" b="1" i="1" dirty="0" err="1">
                <a:solidFill>
                  <a:srgbClr val="0070C0"/>
                </a:solidFill>
              </a:rPr>
              <a:t>Сіверщина</a:t>
            </a:r>
            <a:r>
              <a:rPr lang="ru-RU" b="1" i="1" dirty="0">
                <a:solidFill>
                  <a:srgbClr val="0070C0"/>
                </a:solidFill>
              </a:rPr>
              <a:t>»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«Гарт»</a:t>
            </a:r>
            <a:r>
              <a:rPr lang="ru-RU" b="1" i="1" dirty="0">
                <a:solidFill>
                  <a:schemeClr val="tx1"/>
                </a:solidFill>
              </a:rPr>
              <a:t> — </a:t>
            </a:r>
            <a:r>
              <a:rPr lang="ru-RU" b="1" i="1" dirty="0" err="1">
                <a:solidFill>
                  <a:schemeClr val="tx1"/>
                </a:solidFill>
              </a:rPr>
              <a:t>Всеукраїнський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щотижневик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err="1">
                <a:solidFill>
                  <a:schemeClr val="tx1"/>
                </a:solidFill>
              </a:rPr>
              <a:t>Видається</a:t>
            </a:r>
            <a:r>
              <a:rPr lang="ru-RU" b="1" i="1" dirty="0">
                <a:solidFill>
                  <a:schemeClr val="tx1"/>
                </a:solidFill>
              </a:rPr>
              <a:t> в </a:t>
            </a:r>
            <a:r>
              <a:rPr lang="ru-RU" b="1" i="1" dirty="0" err="1">
                <a:solidFill>
                  <a:schemeClr val="tx1"/>
                </a:solidFill>
              </a:rPr>
              <a:t>місті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Чернігові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err="1">
                <a:solidFill>
                  <a:schemeClr val="tx1"/>
                </a:solidFill>
              </a:rPr>
              <a:t>Загальний</a:t>
            </a:r>
            <a:r>
              <a:rPr lang="ru-RU" b="1" i="1" dirty="0">
                <a:solidFill>
                  <a:schemeClr val="tx1"/>
                </a:solidFill>
              </a:rPr>
              <a:t> тираж — 80 008 </a:t>
            </a:r>
            <a:r>
              <a:rPr lang="ru-RU" b="1" i="1" dirty="0" err="1">
                <a:solidFill>
                  <a:schemeClr val="tx1"/>
                </a:solidFill>
              </a:rPr>
              <a:t>екземплярів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«В каждый дом»</a:t>
            </a:r>
            <a:r>
              <a:rPr lang="ru-RU" b="1" i="1" dirty="0">
                <a:solidFill>
                  <a:schemeClr val="tx1"/>
                </a:solidFill>
              </a:rPr>
              <a:t> — </a:t>
            </a:r>
            <a:r>
              <a:rPr lang="ru-RU" b="1" i="1" dirty="0" err="1">
                <a:solidFill>
                  <a:schemeClr val="tx1"/>
                </a:solidFill>
              </a:rPr>
              <a:t>щотижнева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рекламно-інформаційна</a:t>
            </a:r>
            <a:r>
              <a:rPr lang="ru-RU" b="1" i="1" dirty="0">
                <a:solidFill>
                  <a:schemeClr val="tx1"/>
                </a:solidFill>
              </a:rPr>
              <a:t> газета (тираж 80 тис. </a:t>
            </a:r>
            <a:r>
              <a:rPr lang="ru-RU" b="1" i="1" dirty="0" err="1">
                <a:solidFill>
                  <a:schemeClr val="tx1"/>
                </a:solidFill>
              </a:rPr>
              <a:t>екз</a:t>
            </a:r>
            <a:r>
              <a:rPr lang="ru-RU" b="1" i="1" dirty="0">
                <a:solidFill>
                  <a:schemeClr val="tx1"/>
                </a:solidFill>
              </a:rPr>
              <a:t>.).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«Реклама + </a:t>
            </a:r>
            <a:r>
              <a:rPr lang="en-US" b="1" i="1" dirty="0">
                <a:solidFill>
                  <a:srgbClr val="0070C0"/>
                </a:solidFill>
              </a:rPr>
              <a:t>TV»</a:t>
            </a:r>
            <a:r>
              <a:rPr lang="en-US" b="1" i="1" dirty="0">
                <a:solidFill>
                  <a:schemeClr val="tx1"/>
                </a:solidFill>
              </a:rPr>
              <a:t> — </a:t>
            </a:r>
            <a:r>
              <a:rPr lang="ru-RU" b="1" i="1" dirty="0" err="1">
                <a:solidFill>
                  <a:schemeClr val="tx1"/>
                </a:solidFill>
              </a:rPr>
              <a:t>безкоштовний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рекламно-інформаційний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щотижневик</a:t>
            </a:r>
            <a:r>
              <a:rPr lang="ru-RU" b="1" i="1" dirty="0">
                <a:solidFill>
                  <a:schemeClr val="tx1"/>
                </a:solidFill>
              </a:rPr>
              <a:t> (тираж 75 тис. </a:t>
            </a:r>
            <a:r>
              <a:rPr lang="ru-RU" b="1" i="1" dirty="0" err="1">
                <a:solidFill>
                  <a:schemeClr val="tx1"/>
                </a:solidFill>
              </a:rPr>
              <a:t>екз</a:t>
            </a:r>
            <a:r>
              <a:rPr lang="ru-RU" b="1" i="1" dirty="0">
                <a:solidFill>
                  <a:schemeClr val="tx1"/>
                </a:solidFill>
              </a:rPr>
              <a:t>.).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«</a:t>
            </a:r>
            <a:r>
              <a:rPr lang="ru-RU" b="1" i="1" dirty="0" err="1">
                <a:solidFill>
                  <a:srgbClr val="0070C0"/>
                </a:solidFill>
              </a:rPr>
              <a:t>Дитинець</a:t>
            </a:r>
            <a:r>
              <a:rPr lang="ru-RU" b="1" i="1" dirty="0">
                <a:solidFill>
                  <a:schemeClr val="tx1"/>
                </a:solidFill>
              </a:rPr>
              <a:t>» — </a:t>
            </a:r>
            <a:r>
              <a:rPr lang="ru-RU" b="1" i="1" dirty="0" err="1">
                <a:solidFill>
                  <a:schemeClr val="tx1"/>
                </a:solidFill>
              </a:rPr>
              <a:t>безкоштовний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двотижневик</a:t>
            </a:r>
            <a:r>
              <a:rPr lang="ru-RU" b="1" i="1" dirty="0">
                <a:solidFill>
                  <a:schemeClr val="tx1"/>
                </a:solidFill>
              </a:rPr>
              <a:t> (тираж 135 тис. </a:t>
            </a:r>
            <a:r>
              <a:rPr lang="ru-RU" b="1" i="1" dirty="0" err="1">
                <a:solidFill>
                  <a:schemeClr val="tx1"/>
                </a:solidFill>
              </a:rPr>
              <a:t>екз</a:t>
            </a:r>
            <a:r>
              <a:rPr lang="ru-RU" b="1" i="1" dirty="0">
                <a:solidFill>
                  <a:schemeClr val="tx1"/>
                </a:solidFill>
              </a:rPr>
              <a:t>.).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«Черниговский вестник»</a:t>
            </a:r>
            <a:r>
              <a:rPr lang="ru-RU" b="1" i="1" dirty="0">
                <a:solidFill>
                  <a:schemeClr val="tx1"/>
                </a:solidFill>
              </a:rPr>
              <a:t> — </a:t>
            </a:r>
            <a:r>
              <a:rPr lang="ru-RU" b="1" i="1" dirty="0" err="1">
                <a:solidFill>
                  <a:schemeClr val="tx1"/>
                </a:solidFill>
              </a:rPr>
              <a:t>щотижнева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суспільно-політична</a:t>
            </a:r>
            <a:r>
              <a:rPr lang="ru-RU" b="1" i="1" dirty="0">
                <a:solidFill>
                  <a:schemeClr val="tx1"/>
                </a:solidFill>
              </a:rPr>
              <a:t> газета,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відображає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всі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сфери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життя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діяльності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міста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області</a:t>
            </a:r>
            <a:r>
              <a:rPr lang="ru-RU" b="1" i="1" dirty="0">
                <a:solidFill>
                  <a:schemeClr val="tx1"/>
                </a:solidFill>
              </a:rPr>
              <a:t> (тираж 51 тис. </a:t>
            </a:r>
            <a:r>
              <a:rPr lang="ru-RU" b="1" i="1" dirty="0" err="1">
                <a:solidFill>
                  <a:schemeClr val="tx1"/>
                </a:solidFill>
              </a:rPr>
              <a:t>екз</a:t>
            </a:r>
            <a:r>
              <a:rPr lang="ru-RU" b="1" i="1" dirty="0">
                <a:solidFill>
                  <a:schemeClr val="tx1"/>
                </a:solidFill>
              </a:rPr>
              <a:t>.).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«</a:t>
            </a:r>
            <a:r>
              <a:rPr lang="ru-RU" b="1" i="1" dirty="0" err="1">
                <a:solidFill>
                  <a:srgbClr val="0070C0"/>
                </a:solidFill>
              </a:rPr>
              <a:t>Деснянська</a:t>
            </a:r>
            <a:r>
              <a:rPr lang="ru-RU" b="1" i="1" dirty="0">
                <a:solidFill>
                  <a:srgbClr val="0070C0"/>
                </a:solidFill>
              </a:rPr>
              <a:t> Правда»</a:t>
            </a:r>
            <a:r>
              <a:rPr lang="ru-RU" b="1" i="1" dirty="0">
                <a:solidFill>
                  <a:schemeClr val="tx1"/>
                </a:solidFill>
              </a:rPr>
              <a:t> — </a:t>
            </a:r>
            <a:r>
              <a:rPr lang="ru-RU" b="1" i="1" dirty="0" err="1">
                <a:solidFill>
                  <a:schemeClr val="tx1"/>
                </a:solidFill>
              </a:rPr>
              <a:t>обласна</a:t>
            </a:r>
            <a:r>
              <a:rPr lang="ru-RU" b="1" i="1" dirty="0">
                <a:solidFill>
                  <a:schemeClr val="tx1"/>
                </a:solidFill>
              </a:rPr>
              <a:t> газета </a:t>
            </a:r>
            <a:r>
              <a:rPr lang="ru-RU" b="1" i="1" dirty="0" err="1">
                <a:solidFill>
                  <a:schemeClr val="tx1"/>
                </a:solidFill>
              </a:rPr>
              <a:t>з</a:t>
            </a:r>
            <a:r>
              <a:rPr lang="ru-RU" b="1" i="1" dirty="0">
                <a:solidFill>
                  <a:schemeClr val="tx1"/>
                </a:solidFill>
              </a:rPr>
              <a:t> оперативною </a:t>
            </a:r>
            <a:r>
              <a:rPr lang="ru-RU" b="1" i="1" dirty="0" err="1">
                <a:solidFill>
                  <a:schemeClr val="tx1"/>
                </a:solidFill>
              </a:rPr>
              <a:t>інформацією</a:t>
            </a:r>
            <a:r>
              <a:rPr lang="ru-RU" b="1" i="1" dirty="0">
                <a:solidFill>
                  <a:schemeClr val="tx1"/>
                </a:solidFill>
              </a:rPr>
              <a:t>. Газета </a:t>
            </a:r>
            <a:r>
              <a:rPr lang="ru-RU" b="1" i="1" dirty="0" err="1">
                <a:solidFill>
                  <a:schemeClr val="tx1"/>
                </a:solidFill>
              </a:rPr>
              <a:t>виходить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українською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мовою</a:t>
            </a:r>
            <a:r>
              <a:rPr lang="ru-RU" b="1" i="1" dirty="0">
                <a:solidFill>
                  <a:schemeClr val="tx1"/>
                </a:solidFill>
              </a:rPr>
              <a:t> (тираж 40 тис. </a:t>
            </a:r>
            <a:r>
              <a:rPr lang="ru-RU" b="1" i="1" dirty="0" err="1">
                <a:solidFill>
                  <a:schemeClr val="tx1"/>
                </a:solidFill>
              </a:rPr>
              <a:t>екз</a:t>
            </a:r>
            <a:r>
              <a:rPr lang="ru-RU" b="1" i="1" dirty="0">
                <a:solidFill>
                  <a:schemeClr val="tx1"/>
                </a:solidFill>
              </a:rPr>
              <a:t>.).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«Черниговская неделя»</a:t>
            </a:r>
            <a:r>
              <a:rPr lang="ru-RU" b="1" i="1" dirty="0">
                <a:solidFill>
                  <a:schemeClr val="tx1"/>
                </a:solidFill>
              </a:rPr>
              <a:t> — </a:t>
            </a:r>
            <a:r>
              <a:rPr lang="ru-RU" b="1" i="1" dirty="0" err="1">
                <a:solidFill>
                  <a:schemeClr val="tx1"/>
                </a:solidFill>
              </a:rPr>
              <a:t>суспільно-політична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щотижнева</a:t>
            </a:r>
            <a:r>
              <a:rPr lang="ru-RU" b="1" i="1" dirty="0">
                <a:solidFill>
                  <a:schemeClr val="tx1"/>
                </a:solidFill>
              </a:rPr>
              <a:t> газета (</a:t>
            </a:r>
            <a:r>
              <a:rPr lang="ru-RU" b="1" i="1" dirty="0" err="1">
                <a:solidFill>
                  <a:schemeClr val="tx1"/>
                </a:solidFill>
              </a:rPr>
              <a:t>виходить</a:t>
            </a:r>
            <a:r>
              <a:rPr lang="ru-RU" b="1" i="1" dirty="0">
                <a:solidFill>
                  <a:schemeClr val="tx1"/>
                </a:solidFill>
              </a:rPr>
              <a:t> 1 раз в </a:t>
            </a:r>
            <a:r>
              <a:rPr lang="ru-RU" b="1" i="1" dirty="0" err="1">
                <a:solidFill>
                  <a:schemeClr val="tx1"/>
                </a:solidFill>
              </a:rPr>
              <a:t>тиждень</a:t>
            </a:r>
            <a:r>
              <a:rPr lang="ru-RU" b="1" i="1" dirty="0">
                <a:solidFill>
                  <a:schemeClr val="tx1"/>
                </a:solidFill>
              </a:rPr>
              <a:t>, тиражом 25 тис. </a:t>
            </a:r>
            <a:r>
              <a:rPr lang="ru-RU" b="1" i="1" dirty="0" err="1">
                <a:solidFill>
                  <a:schemeClr val="tx1"/>
                </a:solidFill>
              </a:rPr>
              <a:t>екз</a:t>
            </a:r>
            <a:r>
              <a:rPr lang="ru-RU" b="1" i="1" dirty="0" smtClean="0">
                <a:solidFill>
                  <a:schemeClr val="tx1"/>
                </a:solidFill>
              </a:rPr>
              <a:t>.)</a:t>
            </a:r>
            <a:endParaRPr lang="ru-RU" b="1" i="1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«Черниговские новости: семь дней»</a:t>
            </a:r>
            <a:r>
              <a:rPr lang="ru-RU" b="1" i="1" dirty="0">
                <a:solidFill>
                  <a:schemeClr val="tx1"/>
                </a:solidFill>
              </a:rPr>
              <a:t> — </a:t>
            </a:r>
            <a:r>
              <a:rPr lang="ru-RU" b="1" i="1" dirty="0" err="1">
                <a:solidFill>
                  <a:schemeClr val="tx1"/>
                </a:solidFill>
              </a:rPr>
              <a:t>міська</a:t>
            </a:r>
            <a:r>
              <a:rPr lang="ru-RU" b="1" i="1" dirty="0">
                <a:solidFill>
                  <a:schemeClr val="tx1"/>
                </a:solidFill>
              </a:rPr>
              <a:t> газета. </a:t>
            </a:r>
            <a:r>
              <a:rPr lang="ru-RU" b="1" i="1" dirty="0" err="1">
                <a:solidFill>
                  <a:schemeClr val="tx1"/>
                </a:solidFill>
              </a:rPr>
              <a:t>Виходить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щотижня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</a:t>
            </a:r>
            <a:r>
              <a:rPr lang="ru-RU" b="1" i="1" dirty="0">
                <a:solidFill>
                  <a:schemeClr val="tx1"/>
                </a:solidFill>
              </a:rPr>
              <a:t> 2001 року </a:t>
            </a:r>
            <a:r>
              <a:rPr lang="ru-RU" b="1" i="1" dirty="0" err="1">
                <a:solidFill>
                  <a:schemeClr val="tx1"/>
                </a:solidFill>
              </a:rPr>
              <a:t>російською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мовою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«ВООМ!» </a:t>
            </a:r>
            <a:r>
              <a:rPr lang="ru-RU" b="1" i="1" dirty="0">
                <a:solidFill>
                  <a:schemeClr val="tx1"/>
                </a:solidFill>
              </a:rPr>
              <a:t>перший </a:t>
            </a:r>
            <a:r>
              <a:rPr lang="ru-RU" b="1" i="1" dirty="0" err="1">
                <a:solidFill>
                  <a:schemeClr val="tx1"/>
                </a:solidFill>
              </a:rPr>
              <a:t>журнал-гід</a:t>
            </a:r>
            <a:r>
              <a:rPr lang="ru-RU" b="1" i="1" dirty="0">
                <a:solidFill>
                  <a:schemeClr val="tx1"/>
                </a:solidFill>
              </a:rPr>
              <a:t> по </a:t>
            </a:r>
            <a:r>
              <a:rPr lang="ru-RU" b="1" i="1" dirty="0" err="1">
                <a:solidFill>
                  <a:schemeClr val="tx1"/>
                </a:solidFill>
              </a:rPr>
              <a:t>Чернігову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err="1">
                <a:solidFill>
                  <a:schemeClr val="tx1"/>
                </a:solidFill>
              </a:rPr>
              <a:t>Щомісячний</a:t>
            </a:r>
            <a:r>
              <a:rPr lang="ru-RU" b="1" i="1" dirty="0">
                <a:solidFill>
                  <a:schemeClr val="tx1"/>
                </a:solidFill>
              </a:rPr>
              <a:t> тираж 5 тис. </a:t>
            </a:r>
            <a:r>
              <a:rPr lang="ru-RU" b="1" i="1" dirty="0" err="1">
                <a:solidFill>
                  <a:schemeClr val="tx1"/>
                </a:solidFill>
              </a:rPr>
              <a:t>екземплярів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«</a:t>
            </a:r>
            <a:r>
              <a:rPr lang="ru-RU" b="1" i="1" dirty="0" err="1">
                <a:solidFill>
                  <a:schemeClr val="tx1"/>
                </a:solidFill>
              </a:rPr>
              <a:t>Чернігівські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відомості</a:t>
            </a:r>
            <a:r>
              <a:rPr lang="ru-RU" b="1" i="1" dirty="0">
                <a:solidFill>
                  <a:schemeClr val="tx1"/>
                </a:solidFill>
              </a:rPr>
              <a:t>» — </a:t>
            </a:r>
            <a:r>
              <a:rPr lang="ru-RU" b="1" i="1" dirty="0" err="1">
                <a:solidFill>
                  <a:schemeClr val="tx1"/>
                </a:solidFill>
              </a:rPr>
              <a:t>міська</a:t>
            </a:r>
            <a:r>
              <a:rPr lang="ru-RU" b="1" i="1" dirty="0">
                <a:solidFill>
                  <a:schemeClr val="tx1"/>
                </a:solidFill>
              </a:rPr>
              <a:t> газета.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428604"/>
            <a:ext cx="2000264" cy="2000264"/>
          </a:xfrm>
          <a:prstGeom prst="rect">
            <a:avLst/>
          </a:prstGeom>
        </p:spPr>
      </p:pic>
      <p:pic>
        <p:nvPicPr>
          <p:cNvPr id="5" name="Рисунок 4" descr="Chernigov_Obyavleniya_po_sred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528" y="714356"/>
            <a:ext cx="1311729" cy="1765789"/>
          </a:xfrm>
          <a:prstGeom prst="rect">
            <a:avLst/>
          </a:prstGeom>
        </p:spPr>
      </p:pic>
      <p:pic>
        <p:nvPicPr>
          <p:cNvPr id="6" name="Рисунок 5" descr="visnyk_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714356"/>
            <a:ext cx="1238893" cy="1749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Чернігівщина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історико-географічний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край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північно-східній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північну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Придніпровської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низовини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лівобережного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Полісся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p_of_Ukraine_political_simple_Oblast_Tschernihi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143116"/>
            <a:ext cx="3286148" cy="23306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CHN-F-012_1315424412_3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285992"/>
            <a:ext cx="3333750" cy="3333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chernigovGer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3857628"/>
            <a:ext cx="1905000" cy="24098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428736"/>
            <a:ext cx="6072230" cy="3929091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sz="3400" dirty="0" err="1" smtClean="0"/>
              <a:t>Багатовікова</a:t>
            </a:r>
            <a:r>
              <a:rPr lang="ru-RU" sz="3400" dirty="0" smtClean="0"/>
              <a:t> </a:t>
            </a:r>
            <a:r>
              <a:rPr lang="ru-RU" sz="3400" dirty="0" err="1"/>
              <a:t>історія</a:t>
            </a:r>
            <a:r>
              <a:rPr lang="ru-RU" sz="3400" dirty="0"/>
              <a:t> </a:t>
            </a:r>
            <a:r>
              <a:rPr lang="ru-RU" sz="3400" dirty="0" err="1"/>
              <a:t>Чернігівщини</a:t>
            </a:r>
            <a:r>
              <a:rPr lang="ru-RU" sz="3400" dirty="0"/>
              <a:t> </a:t>
            </a:r>
            <a:r>
              <a:rPr lang="ru-RU" sz="3400" dirty="0" err="1"/>
              <a:t>насичена</a:t>
            </a:r>
            <a:r>
              <a:rPr lang="ru-RU" sz="3400" dirty="0"/>
              <a:t> великою </a:t>
            </a:r>
          </a:p>
          <a:p>
            <a:r>
              <a:rPr lang="ru-RU" sz="3400" dirty="0" err="1"/>
              <a:t>кількістю</a:t>
            </a:r>
            <a:r>
              <a:rPr lang="ru-RU" sz="3400" dirty="0"/>
              <a:t> </a:t>
            </a:r>
            <a:r>
              <a:rPr lang="ru-RU" sz="3400" dirty="0" err="1"/>
              <a:t>різноманітних</a:t>
            </a:r>
            <a:r>
              <a:rPr lang="ru-RU" sz="3400" dirty="0"/>
              <a:t> </a:t>
            </a:r>
            <a:r>
              <a:rPr lang="ru-RU" sz="3400" dirty="0" err="1"/>
              <a:t>подій</a:t>
            </a:r>
            <a:r>
              <a:rPr lang="ru-RU" sz="3400" dirty="0"/>
              <a:t>. Наша земля </a:t>
            </a:r>
            <a:r>
              <a:rPr lang="ru-RU" sz="3400" dirty="0" err="1"/>
              <a:t>неодноразово</a:t>
            </a:r>
            <a:r>
              <a:rPr lang="ru-RU" sz="3400" dirty="0"/>
              <a:t> </a:t>
            </a:r>
          </a:p>
          <a:p>
            <a:r>
              <a:rPr lang="ru-RU" sz="3400" dirty="0"/>
              <a:t>переживала </a:t>
            </a:r>
            <a:r>
              <a:rPr lang="ru-RU" sz="3400" dirty="0" err="1"/>
              <a:t>ворожі</a:t>
            </a:r>
            <a:r>
              <a:rPr lang="ru-RU" sz="3400" dirty="0"/>
              <a:t> навали </a:t>
            </a:r>
            <a:r>
              <a:rPr lang="ru-RU" sz="3400" dirty="0" err="1"/>
              <a:t>і</a:t>
            </a:r>
            <a:r>
              <a:rPr lang="ru-RU" sz="3400" dirty="0"/>
              <a:t> </a:t>
            </a:r>
            <a:r>
              <a:rPr lang="ru-RU" sz="3400" dirty="0" err="1"/>
              <a:t>зустрічала</a:t>
            </a:r>
            <a:r>
              <a:rPr lang="ru-RU" sz="3400" dirty="0"/>
              <a:t> </a:t>
            </a:r>
            <a:r>
              <a:rPr lang="ru-RU" sz="3400" dirty="0" err="1"/>
              <a:t>славетних</a:t>
            </a:r>
            <a:r>
              <a:rPr lang="ru-RU" sz="3400" dirty="0"/>
              <a:t> гостей. </a:t>
            </a:r>
          </a:p>
          <a:p>
            <a:r>
              <a:rPr lang="ru-RU" sz="3400" dirty="0" err="1"/>
              <a:t>Набувала</a:t>
            </a:r>
            <a:r>
              <a:rPr lang="ru-RU" sz="3400" dirty="0"/>
              <a:t> </a:t>
            </a:r>
            <a:r>
              <a:rPr lang="ru-RU" sz="3400" dirty="0" err="1"/>
              <a:t>могутності</a:t>
            </a:r>
            <a:r>
              <a:rPr lang="ru-RU" sz="3400" dirty="0"/>
              <a:t> </a:t>
            </a:r>
            <a:r>
              <a:rPr lang="ru-RU" sz="3400" dirty="0" err="1"/>
              <a:t>і</a:t>
            </a:r>
            <a:r>
              <a:rPr lang="ru-RU" sz="3400" dirty="0"/>
              <a:t> </a:t>
            </a:r>
            <a:r>
              <a:rPr lang="ru-RU" sz="3400" dirty="0" err="1"/>
              <a:t>перетворювалась</a:t>
            </a:r>
            <a:r>
              <a:rPr lang="ru-RU" sz="3400" dirty="0"/>
              <a:t> на </a:t>
            </a:r>
            <a:r>
              <a:rPr lang="ru-RU" sz="3400" dirty="0" err="1"/>
              <a:t>руїну</a:t>
            </a:r>
            <a:r>
              <a:rPr lang="ru-RU" sz="3400" dirty="0"/>
              <a:t>. </a:t>
            </a:r>
            <a:r>
              <a:rPr lang="ru-RU" sz="3400" dirty="0" err="1"/>
              <a:t>Знову</a:t>
            </a:r>
            <a:r>
              <a:rPr lang="ru-RU" sz="3400" dirty="0"/>
              <a:t> </a:t>
            </a:r>
          </a:p>
          <a:p>
            <a:r>
              <a:rPr lang="ru-RU" sz="3400" dirty="0" err="1"/>
              <a:t>відроджувалась</a:t>
            </a:r>
            <a:r>
              <a:rPr lang="ru-RU" sz="3400" dirty="0"/>
              <a:t> </a:t>
            </a:r>
            <a:r>
              <a:rPr lang="ru-RU" sz="3400" dirty="0" err="1"/>
              <a:t>і</a:t>
            </a:r>
            <a:r>
              <a:rPr lang="ru-RU" sz="3400" dirty="0"/>
              <a:t> </a:t>
            </a:r>
            <a:r>
              <a:rPr lang="ru-RU" sz="3400" dirty="0" err="1"/>
              <a:t>знову</a:t>
            </a:r>
            <a:r>
              <a:rPr lang="ru-RU" sz="3400" dirty="0"/>
              <a:t> </a:t>
            </a:r>
            <a:r>
              <a:rPr lang="ru-RU" sz="3400" dirty="0" err="1"/>
              <a:t>занепадала</a:t>
            </a:r>
            <a:r>
              <a:rPr lang="ru-RU" sz="3400" dirty="0"/>
              <a:t>. У </a:t>
            </a:r>
            <a:r>
              <a:rPr lang="ru-RU" sz="3400" dirty="0" err="1"/>
              <a:t>більшості</a:t>
            </a:r>
            <a:r>
              <a:rPr lang="ru-RU" sz="3400" dirty="0"/>
              <a:t> </a:t>
            </a:r>
            <a:r>
              <a:rPr lang="ru-RU" sz="3400" dirty="0" err="1"/>
              <a:t>випадків</a:t>
            </a:r>
            <a:r>
              <a:rPr lang="ru-RU" sz="3400" dirty="0"/>
              <a:t> </a:t>
            </a:r>
          </a:p>
          <a:p>
            <a:r>
              <a:rPr lang="ru-RU" sz="3400" dirty="0"/>
              <a:t>все </a:t>
            </a:r>
            <a:r>
              <a:rPr lang="ru-RU" sz="3400" dirty="0" err="1"/>
              <a:t>це</a:t>
            </a:r>
            <a:r>
              <a:rPr lang="ru-RU" sz="3400" dirty="0"/>
              <a:t> залежало </a:t>
            </a:r>
            <a:r>
              <a:rPr lang="ru-RU" sz="3400" dirty="0" err="1"/>
              <a:t>від</a:t>
            </a:r>
            <a:r>
              <a:rPr lang="ru-RU" sz="3400" dirty="0"/>
              <a:t> людей – </a:t>
            </a:r>
            <a:r>
              <a:rPr lang="ru-RU" sz="3400" dirty="0" err="1"/>
              <a:t>друзів</a:t>
            </a:r>
            <a:r>
              <a:rPr lang="ru-RU" sz="3400" dirty="0"/>
              <a:t> </a:t>
            </a:r>
            <a:r>
              <a:rPr lang="ru-RU" sz="3400" dirty="0" err="1"/>
              <a:t>і</a:t>
            </a:r>
            <a:r>
              <a:rPr lang="ru-RU" sz="3400" dirty="0"/>
              <a:t> </a:t>
            </a:r>
            <a:r>
              <a:rPr lang="ru-RU" sz="3400" dirty="0" err="1"/>
              <a:t>недругів</a:t>
            </a:r>
            <a:r>
              <a:rPr lang="ru-RU" sz="3400" dirty="0"/>
              <a:t>, </a:t>
            </a:r>
            <a:r>
              <a:rPr lang="ru-RU" sz="3400" dirty="0" err="1"/>
              <a:t>своїх</a:t>
            </a:r>
            <a:r>
              <a:rPr lang="ru-RU" sz="3400" dirty="0"/>
              <a:t> </a:t>
            </a:r>
            <a:r>
              <a:rPr lang="ru-RU" sz="3400" dirty="0" err="1"/>
              <a:t>і</a:t>
            </a:r>
            <a:r>
              <a:rPr lang="ru-RU" sz="3400" dirty="0"/>
              <a:t> </a:t>
            </a:r>
          </a:p>
          <a:p>
            <a:r>
              <a:rPr lang="ru-RU" sz="3400" dirty="0"/>
              <a:t>чужих. Але </a:t>
            </a:r>
            <a:r>
              <a:rPr lang="ru-RU" sz="3400" dirty="0" err="1"/>
              <a:t>і</a:t>
            </a:r>
            <a:r>
              <a:rPr lang="ru-RU" sz="3400" dirty="0"/>
              <a:t> природа </a:t>
            </a:r>
            <a:r>
              <a:rPr lang="ru-RU" sz="3400" dirty="0" err="1"/>
              <a:t>іноді</a:t>
            </a:r>
            <a:r>
              <a:rPr lang="ru-RU" sz="3400" dirty="0"/>
              <a:t> </a:t>
            </a:r>
            <a:r>
              <a:rPr lang="ru-RU" sz="3400" dirty="0" err="1"/>
              <a:t>впливала</a:t>
            </a:r>
            <a:r>
              <a:rPr lang="ru-RU" sz="3400" dirty="0"/>
              <a:t> на </a:t>
            </a:r>
            <a:r>
              <a:rPr lang="ru-RU" sz="3400" dirty="0" err="1"/>
              <a:t>життя</a:t>
            </a:r>
            <a:r>
              <a:rPr lang="ru-RU" sz="3400" dirty="0"/>
              <a:t> </a:t>
            </a:r>
            <a:r>
              <a:rPr lang="ru-RU" sz="3400" dirty="0" err="1"/>
              <a:t>Чернігово</a:t>
            </a:r>
            <a:r>
              <a:rPr lang="ru-RU" sz="3400" dirty="0"/>
              <a:t>-</a:t>
            </a:r>
          </a:p>
          <a:p>
            <a:r>
              <a:rPr lang="ru-RU" sz="3400" dirty="0" err="1"/>
              <a:t>Сіверської</a:t>
            </a:r>
            <a:r>
              <a:rPr lang="ru-RU" sz="3400" dirty="0"/>
              <a:t> </a:t>
            </a:r>
            <a:r>
              <a:rPr lang="ru-RU" sz="3400" dirty="0" err="1"/>
              <a:t>землі</a:t>
            </a:r>
            <a:r>
              <a:rPr lang="ru-RU" sz="3400" dirty="0"/>
              <a:t> та </a:t>
            </a:r>
            <a:r>
              <a:rPr lang="ru-RU" sz="3400" dirty="0" err="1"/>
              <a:t>її</a:t>
            </a:r>
            <a:r>
              <a:rPr lang="ru-RU" sz="3400" dirty="0"/>
              <a:t> стольного </a:t>
            </a:r>
            <a:r>
              <a:rPr lang="ru-RU" sz="3400" dirty="0" err="1"/>
              <a:t>міста</a:t>
            </a:r>
            <a:r>
              <a:rPr lang="ru-RU" sz="3400" dirty="0"/>
              <a:t>, </a:t>
            </a:r>
            <a:r>
              <a:rPr lang="ru-RU" sz="3400" dirty="0" err="1"/>
              <a:t>бо</a:t>
            </a:r>
            <a:r>
              <a:rPr lang="ru-RU" sz="3400" dirty="0"/>
              <a:t> не </a:t>
            </a:r>
            <a:r>
              <a:rPr lang="ru-RU" sz="3400" dirty="0" err="1"/>
              <a:t>всі</a:t>
            </a:r>
            <a:r>
              <a:rPr lang="ru-RU" sz="3400" dirty="0"/>
              <a:t> </a:t>
            </a:r>
            <a:r>
              <a:rPr lang="ru-RU" sz="3400" dirty="0" err="1"/>
              <a:t>природні</a:t>
            </a:r>
            <a:r>
              <a:rPr lang="ru-RU" sz="3400" dirty="0"/>
              <a:t> </a:t>
            </a:r>
          </a:p>
          <a:p>
            <a:r>
              <a:rPr lang="ru-RU" sz="3400" dirty="0" err="1"/>
              <a:t>явища</a:t>
            </a:r>
            <a:r>
              <a:rPr lang="ru-RU" sz="3400" dirty="0"/>
              <a:t>, </a:t>
            </a:r>
            <a:r>
              <a:rPr lang="ru-RU" sz="3400" dirty="0" err="1"/>
              <a:t>які</a:t>
            </a:r>
            <a:r>
              <a:rPr lang="ru-RU" sz="3400" dirty="0"/>
              <a:t> </a:t>
            </a:r>
            <a:r>
              <a:rPr lang="ru-RU" sz="3400" dirty="0" err="1"/>
              <a:t>траплялися</a:t>
            </a:r>
            <a:r>
              <a:rPr lang="ru-RU" sz="3400" dirty="0"/>
              <a:t> на наших </a:t>
            </a:r>
            <a:r>
              <a:rPr lang="ru-RU" sz="3400" dirty="0" err="1"/>
              <a:t>теренах</a:t>
            </a:r>
            <a:r>
              <a:rPr lang="ru-RU" sz="3400" dirty="0"/>
              <a:t> </a:t>
            </a:r>
            <a:r>
              <a:rPr lang="ru-RU" sz="3400" dirty="0" err="1"/>
              <a:t>були</a:t>
            </a:r>
            <a:r>
              <a:rPr lang="ru-RU" sz="3400" dirty="0"/>
              <a:t> </a:t>
            </a:r>
            <a:r>
              <a:rPr lang="ru-RU" sz="3400" dirty="0" err="1"/>
              <a:t>лише</a:t>
            </a:r>
            <a:r>
              <a:rPr lang="ru-RU" sz="3400" dirty="0"/>
              <a:t> </a:t>
            </a:r>
          </a:p>
          <a:p>
            <a:r>
              <a:rPr lang="ru-RU" sz="3400" dirty="0" err="1"/>
              <a:t>несподіванкою</a:t>
            </a:r>
            <a:r>
              <a:rPr lang="ru-RU" sz="3400" dirty="0"/>
              <a:t>, </a:t>
            </a:r>
            <a:r>
              <a:rPr lang="ru-RU" sz="3400" dirty="0" err="1"/>
              <a:t>чи</a:t>
            </a:r>
            <a:r>
              <a:rPr lang="ru-RU" sz="3400" dirty="0"/>
              <a:t> </a:t>
            </a:r>
            <a:r>
              <a:rPr lang="ru-RU" sz="3400" dirty="0" err="1"/>
              <a:t>яскравим</a:t>
            </a:r>
            <a:r>
              <a:rPr lang="ru-RU" sz="3400" dirty="0"/>
              <a:t> </a:t>
            </a:r>
            <a:r>
              <a:rPr lang="ru-RU" sz="3400" dirty="0" err="1"/>
              <a:t>явищем</a:t>
            </a:r>
            <a:r>
              <a:rPr lang="ru-RU" sz="3400" dirty="0"/>
              <a:t>. Були </a:t>
            </a:r>
            <a:r>
              <a:rPr lang="ru-RU" sz="3400" dirty="0" err="1"/>
              <a:t>і</a:t>
            </a:r>
            <a:r>
              <a:rPr lang="ru-RU" sz="3400" dirty="0"/>
              <a:t> </a:t>
            </a:r>
            <a:r>
              <a:rPr lang="ru-RU" sz="3400" dirty="0" err="1"/>
              <a:t>руйнівні</a:t>
            </a:r>
            <a:r>
              <a:rPr lang="ru-RU" sz="3400" dirty="0"/>
              <a:t> </a:t>
            </a:r>
          </a:p>
          <a:p>
            <a:r>
              <a:rPr lang="ru-RU" sz="3400" dirty="0" err="1"/>
              <a:t>землетруси</a:t>
            </a:r>
            <a:r>
              <a:rPr lang="ru-RU" sz="3400" dirty="0"/>
              <a:t>, </a:t>
            </a:r>
            <a:r>
              <a:rPr lang="ru-RU" sz="3400" dirty="0" err="1"/>
              <a:t>і</a:t>
            </a:r>
            <a:r>
              <a:rPr lang="ru-RU" sz="3400" dirty="0"/>
              <a:t> </a:t>
            </a:r>
            <a:r>
              <a:rPr lang="ru-RU" sz="3400" dirty="0" err="1"/>
              <a:t>люті</a:t>
            </a:r>
            <a:r>
              <a:rPr lang="ru-RU" sz="3400" dirty="0"/>
              <a:t> </a:t>
            </a:r>
            <a:r>
              <a:rPr lang="ru-RU" sz="3400" dirty="0" err="1"/>
              <a:t>морози</a:t>
            </a:r>
            <a:r>
              <a:rPr lang="ru-RU" sz="3400" dirty="0"/>
              <a:t>, </a:t>
            </a:r>
            <a:r>
              <a:rPr lang="ru-RU" sz="3400" dirty="0" err="1"/>
              <a:t>і</a:t>
            </a:r>
            <a:r>
              <a:rPr lang="ru-RU" sz="3400" dirty="0"/>
              <a:t> </a:t>
            </a:r>
            <a:r>
              <a:rPr lang="ru-RU" sz="3400" dirty="0" err="1"/>
              <a:t>смертоносні</a:t>
            </a:r>
            <a:r>
              <a:rPr lang="ru-RU" sz="3400" dirty="0"/>
              <a:t> </a:t>
            </a:r>
            <a:r>
              <a:rPr lang="ru-RU" sz="3400" dirty="0" err="1"/>
              <a:t>епідемії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23112_Ec696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4286256"/>
            <a:ext cx="3237002" cy="207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5119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42852"/>
            <a:ext cx="289613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44581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4607727"/>
            <a:ext cx="3000364" cy="225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831561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2357430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лнце 8"/>
          <p:cNvSpPr/>
          <p:nvPr/>
        </p:nvSpPr>
        <p:spPr>
          <a:xfrm>
            <a:off x="2500298" y="-142900"/>
            <a:ext cx="1500198" cy="1500174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0" y="214290"/>
            <a:ext cx="928662" cy="35719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1142976" y="571480"/>
            <a:ext cx="928662" cy="35719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4643438" y="1357298"/>
            <a:ext cx="928662" cy="35719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501122" cy="585791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1991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року до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нинішнього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Чернігівська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область —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незалежної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Населення  Чернігівщини </a:t>
            </a:r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 1995 </a:t>
            </a:r>
            <a:r>
              <a:rPr lang="uk-UA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4000" b="1" i="1" dirty="0" err="1" smtClean="0">
                <a:latin typeface="Times New Roman" pitchFamily="18" charset="0"/>
                <a:cs typeface="Times New Roman" pitchFamily="18" charset="0"/>
              </a:rPr>
              <a:t>.складало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314,0</a:t>
            </a:r>
          </a:p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- 305,0</a:t>
            </a:r>
          </a:p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- 299,6</a:t>
            </a:r>
          </a:p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- 296,1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тип_Чернігова.p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14752"/>
            <a:ext cx="4357686" cy="2908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301038" cy="450057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Чернігів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затверджений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1992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Чернігівською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міською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радою.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срібного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щита,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коронований орел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золотим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дзьобом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лапами. Орел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тримає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лівою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лапою по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діагоналі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золотий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хрест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Прапор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Чернігова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затверджений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2008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Чернігівською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міськрадою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прапора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заслужений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Борис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Дєдов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4" name="Рисунок 3" descr="564px-Alex_K_Chernihiv_prapor_1992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357694"/>
            <a:ext cx="3829058" cy="2218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384px-Coat_of_Arms_of_Chernihiv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788862"/>
            <a:ext cx="2400304" cy="3069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Autofit/>
          </a:bodyPr>
          <a:lstStyle/>
          <a:p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Гімн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Чернігова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затверджений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в 2010р.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визначений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підсумками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загальноміського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конкурсу,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тривав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року.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Кращий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гімну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20 заявок. Авторами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Гімну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Чернігова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музикант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Анатолій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ТКАЧУК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поет </a:t>
            </a:r>
            <a:r>
              <a:rPr lang="ru-RU" sz="4000" b="1" i="1" u="sng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 БУРЕНКО.</a:t>
            </a:r>
          </a:p>
        </p:txBody>
      </p:sp>
      <p:pic>
        <p:nvPicPr>
          <p:cNvPr id="4" name="Neizvesten_-_Gimn_g.CHernigov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286380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14620"/>
            <a:ext cx="8301038" cy="414338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Де-факто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девізом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Чернігова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гасло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Чернігів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легенд 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логотипі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розробленому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2010р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візуальної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позиціонування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Чернігова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розпочався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відмінних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рис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унікальностей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старовинні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церкви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собори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Чернігів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стольним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градом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могутнього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князівства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гармати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Валу, Десна,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головне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легенди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кожному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куточку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своя легенда.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тривалого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широкого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привабливих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зупинилися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логотипі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клубка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переплетення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нитками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проступають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храм, меч,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чернець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привид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Логотип_Чернігова.p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0"/>
            <a:ext cx="5929354" cy="2571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4643438" cy="6215106"/>
          </a:xfrm>
        </p:spPr>
        <p:txBody>
          <a:bodyPr>
            <a:noAutofit/>
          </a:bodyPr>
          <a:lstStyle/>
          <a:p>
            <a:r>
              <a:rPr lang="vi-VN" sz="2200" i="1" dirty="0">
                <a:solidFill>
                  <a:srgbClr val="0070C0"/>
                </a:solidFill>
              </a:rPr>
              <a:t>Ву́лиця Незале́жності</a:t>
            </a:r>
            <a:r>
              <a:rPr lang="vi-VN" sz="2200" dirty="0"/>
              <a:t> — одна з наймолодших вулиць міста Чернігова. Знаходиться у </a:t>
            </a:r>
            <a:r>
              <a:rPr lang="uk-UA" sz="2200" b="1" dirty="0" err="1" smtClean="0"/>
              <a:t>Новозаводському</a:t>
            </a:r>
            <a:r>
              <a:rPr lang="uk-UA" sz="2200" b="1" dirty="0" smtClean="0"/>
              <a:t> </a:t>
            </a:r>
            <a:r>
              <a:rPr lang="vi-VN" sz="2200" dirty="0" smtClean="0"/>
              <a:t> </a:t>
            </a:r>
            <a:r>
              <a:rPr lang="vi-VN" sz="2200" dirty="0"/>
              <a:t>районі міста, є центральною вулицею мікрорайона Масани. Будівництво вулиці і її забудова розпочались </a:t>
            </a:r>
            <a:r>
              <a:rPr lang="vi-VN" sz="2200" i="1" dirty="0">
                <a:solidFill>
                  <a:srgbClr val="0070C0"/>
                </a:solidFill>
              </a:rPr>
              <a:t>у 1988 році</a:t>
            </a:r>
            <a:r>
              <a:rPr lang="vi-VN" sz="2200" dirty="0"/>
              <a:t>.</a:t>
            </a:r>
          </a:p>
          <a:p>
            <a:r>
              <a:rPr lang="vi-VN" sz="2200" dirty="0"/>
              <a:t>Будинки в більшості багатоповерхівки 1990-х та 2000-х років. На півдні вулиця Незалежності сполучається з вулицею Любецька.</a:t>
            </a:r>
          </a:p>
          <a:p>
            <a:r>
              <a:rPr lang="vi-VN" sz="2200" dirty="0"/>
              <a:t>Довжина вулиці близько 2 км. Вулиця має 4 і 2 полоси руху. </a:t>
            </a:r>
            <a:r>
              <a:rPr lang="vi-VN" sz="2200" i="1" dirty="0">
                <a:solidFill>
                  <a:srgbClr val="0070C0"/>
                </a:solidFill>
              </a:rPr>
              <a:t>У 2009 році </a:t>
            </a:r>
            <a:r>
              <a:rPr lang="vi-VN" sz="2200" dirty="0" smtClean="0"/>
              <a:t>прокладений</a:t>
            </a:r>
            <a:r>
              <a:rPr lang="uk-UA" sz="2200" dirty="0" smtClean="0"/>
              <a:t>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тролейбусний</a:t>
            </a:r>
            <a:r>
              <a:rPr lang="uk-UA" sz="2200" dirty="0" smtClean="0"/>
              <a:t> </a:t>
            </a:r>
            <a:r>
              <a:rPr lang="vi-VN" sz="2200" dirty="0"/>
              <a:t> </a:t>
            </a:r>
            <a:r>
              <a:rPr lang="vi-VN" sz="2200" dirty="0" smtClean="0"/>
              <a:t> маршру</a:t>
            </a:r>
            <a:r>
              <a:rPr lang="uk-UA" sz="2200" dirty="0" smtClean="0"/>
              <a:t>т.</a:t>
            </a:r>
            <a:endParaRPr lang="vi-VN" sz="2200" dirty="0"/>
          </a:p>
          <a:p>
            <a:endParaRPr lang="ru-RU" sz="2300" dirty="0"/>
          </a:p>
        </p:txBody>
      </p:sp>
      <p:pic>
        <p:nvPicPr>
          <p:cNvPr id="4" name="Рисунок 3" descr="Nezalezhnosti_c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57166"/>
            <a:ext cx="3809044" cy="303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071942"/>
            <a:ext cx="3619504" cy="226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Видатні люди  Чернігівщини ,які проживали  у роки  незалежності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В.П.ШВИДЧЕНКО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(1911 – 2000)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живописець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скульптор, член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Спілки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художників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ародився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П.О.СЕРДЮК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(1926 – 1999)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критик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літературознавець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лауреат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М.Коцюбинського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доцент НДПУ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М.Гоголя, автор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книг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В.М.СТРУТИНСЬКИЙ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(1946 – 2003)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журналіст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випускника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НДПІ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М.Гоголя, лауреат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Л.Глібова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Жив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Чернігові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Бурімка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Ічнянського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р-ну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П.О.БАСАНЕЦЬ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(1926 – 2007)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художник УРСР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Прилуках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О.В.ШУЛЬГА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(1946 – 2004)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поетеса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член НСП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Похована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рідному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Чернігові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О.М.ШЛЬОНЧИК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(1921 – 2008)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декоративно-прикладного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Молдови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Червоні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Партизани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Носівського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р-ну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М.М.СУЛІЙ (1951 – 2000)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нейрохірург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доктор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медичних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наук, лауреат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Машево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Семенівського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Г.С.АРТОЗЕЄВ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(1911 – 1999) –  Герой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Союзу, командир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партизанського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загону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Чапаєва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Чернігівського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партизанського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з’єднання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1941 – 1944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Автор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книг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партизанів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Чернігівщини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341</Words>
  <Application>Microsoft Office PowerPoint</Application>
  <PresentationFormat>Экран (4:3)</PresentationFormat>
  <Paragraphs>97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Видатні люди  Чернігівщини ,які проживали  у роки  незалежності</vt:lpstr>
      <vt:lpstr>Основні підприємства  Чернігова:</vt:lpstr>
      <vt:lpstr>Слайд 11</vt:lpstr>
      <vt:lpstr>Основні  готелі  міста:</vt:lpstr>
      <vt:lpstr>Друковані  видання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Komp</cp:lastModifiedBy>
  <cp:revision>10</cp:revision>
  <dcterms:created xsi:type="dcterms:W3CDTF">2014-05-18T18:59:36Z</dcterms:created>
  <dcterms:modified xsi:type="dcterms:W3CDTF">2014-05-18T20:36:57Z</dcterms:modified>
</cp:coreProperties>
</file>