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374" autoAdjust="0"/>
  </p:normalViewPr>
  <p:slideViewPr>
    <p:cSldViewPr>
      <p:cViewPr varScale="1">
        <p:scale>
          <a:sx n="85" d="100"/>
          <a:sy n="85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86A62-3E5A-4553-9A06-392886DA637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B977C-8261-428B-BEDA-DC5598FB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-1397000" ty="-1333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F339F3-1611-4592-BA86-5C8F16AB0A9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C4D5F4-5BD9-4658-906E-CB34870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fon-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10072758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500098" y="4786322"/>
            <a:ext cx="10072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Шляхами Кобзаря</a:t>
            </a:r>
            <a:endParaRPr lang="ru-RU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Рисунок 11" descr="Тарас-Шевченко-самый-известный-поэт-Украи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785794"/>
            <a:ext cx="3000378" cy="40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кали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286280" cy="185736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kr.selo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0"/>
            <a:ext cx="8143900" cy="830997"/>
          </a:xfrm>
          <a:prstGeom prst="rect">
            <a:avLst/>
          </a:prstGeom>
          <a:gradFill>
            <a:gsLst>
              <a:gs pos="0">
                <a:srgbClr val="DDEBCF">
                  <a:alpha val="51000"/>
                </a:srgbClr>
              </a:gs>
              <a:gs pos="50000">
                <a:srgbClr val="9CB86E">
                  <a:alpha val="66000"/>
                </a:srgbClr>
              </a:gs>
              <a:gs pos="100000">
                <a:srgbClr val="156B13">
                  <a:alpha val="37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Повернення на Батьківщину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0359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214818"/>
            <a:ext cx="3636073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2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285860"/>
            <a:ext cx="3643338" cy="2357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1142984"/>
            <a:ext cx="4000528" cy="2800767"/>
          </a:xfrm>
          <a:prstGeom prst="rect">
            <a:avLst/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>
                  <a:alpha val="68000"/>
                </a:srgbClr>
              </a:gs>
              <a:gs pos="70000">
                <a:srgbClr val="C4D6EB">
                  <a:alpha val="54000"/>
                </a:srgbClr>
              </a:gs>
              <a:gs pos="100000">
                <a:srgbClr val="FFEBFA">
                  <a:alpha val="43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13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(25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) 1843 року Шевченко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Петербурга </a:t>
            </a:r>
            <a:r>
              <a:rPr lang="ru-RU" sz="1600" b="1" dirty="0" err="1" smtClean="0"/>
              <a:t>виїхав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Україну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Зупинився</a:t>
            </a:r>
            <a:r>
              <a:rPr lang="ru-RU" sz="1600" b="1" dirty="0" smtClean="0"/>
              <a:t> поет у </a:t>
            </a:r>
            <a:r>
              <a:rPr lang="ru-RU" sz="1600" b="1" dirty="0" err="1" smtClean="0"/>
              <a:t>Качанівці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Чернігівщині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маєток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поміщика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Григорія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Тарновського</a:t>
            </a:r>
            <a:r>
              <a:rPr lang="ru-RU" sz="1600" b="1" dirty="0" smtClean="0"/>
              <a:t>). В </a:t>
            </a:r>
            <a:r>
              <a:rPr lang="ru-RU" sz="1600" b="1" dirty="0" err="1" smtClean="0"/>
              <a:t>червні</a:t>
            </a:r>
            <a:r>
              <a:rPr lang="ru-RU" sz="1600" b="1" dirty="0" smtClean="0"/>
              <a:t> 1843 </a:t>
            </a:r>
            <a:r>
              <a:rPr lang="ru-RU" sz="1600" b="1" dirty="0" err="1" smtClean="0"/>
              <a:t>побував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Києві</a:t>
            </a:r>
            <a:r>
              <a:rPr lang="ru-RU" sz="1600" b="1" dirty="0" smtClean="0"/>
              <a:t>, де </a:t>
            </a:r>
            <a:r>
              <a:rPr lang="ru-RU" sz="1600" b="1" dirty="0" err="1" smtClean="0"/>
              <a:t>познайомився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М. Максимовичем та П. </a:t>
            </a:r>
            <a:r>
              <a:rPr lang="ru-RU" sz="1600" b="1" dirty="0" err="1" smtClean="0"/>
              <a:t>Кулішем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Полтавщині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відвідав</a:t>
            </a:r>
            <a:r>
              <a:rPr lang="ru-RU" sz="1600" b="1" dirty="0" smtClean="0"/>
              <a:t> Є. </a:t>
            </a:r>
            <a:r>
              <a:rPr lang="ru-RU" sz="1600" b="1" dirty="0" err="1" smtClean="0"/>
              <a:t>Гребінку</a:t>
            </a:r>
            <a:r>
              <a:rPr lang="ru-RU" sz="1600" b="1" dirty="0" smtClean="0"/>
              <a:t>. В </a:t>
            </a:r>
            <a:r>
              <a:rPr lang="ru-RU" sz="1600" b="1" dirty="0" err="1" smtClean="0"/>
              <a:t>липні</a:t>
            </a:r>
            <a:r>
              <a:rPr lang="ru-RU" sz="1600" b="1" dirty="0" smtClean="0"/>
              <a:t> 1843 року у с. </a:t>
            </a:r>
            <a:r>
              <a:rPr lang="ru-RU" sz="1600" b="1" dirty="0" err="1" smtClean="0"/>
              <a:t>Ковалівці</a:t>
            </a:r>
            <a:r>
              <a:rPr lang="ru-RU" sz="1600" b="1" dirty="0" smtClean="0"/>
              <a:t> Шевченко </a:t>
            </a:r>
            <a:r>
              <a:rPr lang="ru-RU" sz="1600" b="1" dirty="0" err="1" smtClean="0"/>
              <a:t>відвідує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Олексія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Капніста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учасник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руху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декабристів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син</a:t>
            </a:r>
            <a:r>
              <a:rPr lang="ru-RU" sz="1600" b="1" dirty="0" smtClean="0"/>
              <a:t> автора «</a:t>
            </a:r>
            <a:r>
              <a:rPr lang="ru-RU" sz="1600" b="1" dirty="0" err="1" smtClean="0"/>
              <a:t>Оди</a:t>
            </a:r>
            <a:r>
              <a:rPr lang="ru-RU" sz="1600" b="1" dirty="0" smtClean="0"/>
              <a:t> на рабство»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комедії</a:t>
            </a:r>
            <a:r>
              <a:rPr lang="ru-RU" sz="1600" b="1" dirty="0" smtClean="0"/>
              <a:t> «Ябеда»).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4143380"/>
            <a:ext cx="3857652" cy="2554545"/>
          </a:xfrm>
          <a:prstGeom prst="rect">
            <a:avLst/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>
                  <a:alpha val="68000"/>
                </a:srgbClr>
              </a:gs>
              <a:gs pos="70000">
                <a:srgbClr val="C4D6EB">
                  <a:alpha val="54000"/>
                </a:srgbClr>
              </a:gs>
              <a:gs pos="100000">
                <a:srgbClr val="FFEBFA">
                  <a:alpha val="43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Обидва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поїхали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місто</a:t>
            </a:r>
            <a:r>
              <a:rPr lang="ru-RU" sz="1600" b="1" dirty="0" smtClean="0"/>
              <a:t> Яготин до </a:t>
            </a:r>
            <a:r>
              <a:rPr lang="ru-RU" sz="1600" b="1" dirty="0" err="1" smtClean="0"/>
              <a:t>Миколи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Рєпніна-Волконського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оглянути</a:t>
            </a:r>
            <a:r>
              <a:rPr lang="ru-RU" sz="1600" b="1" dirty="0" smtClean="0"/>
              <a:t> галерею картин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замовлення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Григорія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Тарновського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зробити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копію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портрета </a:t>
            </a:r>
            <a:r>
              <a:rPr lang="ru-RU" sz="1600" b="1" dirty="0" err="1" smtClean="0"/>
              <a:t>Миколи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Рєпніна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Познайомився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Варварою </a:t>
            </a:r>
            <a:r>
              <a:rPr lang="ru-RU" sz="1600" b="1" dirty="0" err="1" smtClean="0"/>
              <a:t>Рєпніною</a:t>
            </a:r>
            <a:r>
              <a:rPr lang="ru-RU" sz="1600" b="1" dirty="0" smtClean="0"/>
              <a:t>. 20 </a:t>
            </a:r>
            <a:r>
              <a:rPr lang="ru-RU" sz="1600" b="1" dirty="0" err="1" smtClean="0"/>
              <a:t>вересня</a:t>
            </a:r>
            <a:r>
              <a:rPr lang="ru-RU" sz="1600" b="1" dirty="0" smtClean="0"/>
              <a:t> (2 </a:t>
            </a:r>
            <a:r>
              <a:rPr lang="ru-RU" sz="1600" b="1" dirty="0" err="1" smtClean="0"/>
              <a:t>жовтня</a:t>
            </a:r>
            <a:r>
              <a:rPr lang="ru-RU" sz="1600" b="1" dirty="0" smtClean="0"/>
              <a:t>) 1843 року </a:t>
            </a:r>
            <a:r>
              <a:rPr lang="ru-RU" sz="1600" b="1" dirty="0" err="1" smtClean="0"/>
              <a:t>гостює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рідному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селі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Кирилівці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Звенигородського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повіту</a:t>
            </a:r>
            <a:r>
              <a:rPr lang="ru-RU" sz="1600" b="1" dirty="0" smtClean="0"/>
              <a:t>, на </a:t>
            </a:r>
            <a:r>
              <a:rPr lang="ru-RU" sz="1600" b="1" dirty="0" err="1" smtClean="0"/>
              <a:t>Київщині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сестри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братів</a:t>
            </a:r>
            <a:endParaRPr lang="ru-RU" sz="16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571876"/>
            <a:ext cx="8358246" cy="378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14290"/>
            <a:ext cx="2428892" cy="315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4286248" y="285728"/>
            <a:ext cx="4714908" cy="2726591"/>
          </a:xfrm>
          <a:prstGeom prst="ellipse">
            <a:avLst/>
          </a:prstGeom>
          <a:gradFill>
            <a:gsLst>
              <a:gs pos="0">
                <a:srgbClr val="FFFFFF">
                  <a:alpha val="71000"/>
                </a:srgbClr>
              </a:gs>
              <a:gs pos="16000">
                <a:srgbClr val="1F1F1F">
                  <a:alpha val="69000"/>
                </a:srgbClr>
              </a:gs>
              <a:gs pos="17999">
                <a:srgbClr val="FFFFFF"/>
              </a:gs>
              <a:gs pos="42000">
                <a:srgbClr val="636363">
                  <a:alpha val="73000"/>
                </a:srgbClr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>
                  <a:alpha val="76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Арешт і заслання</a:t>
            </a:r>
            <a:endParaRPr lang="ru-RU" sz="60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534013"/>
            <a:ext cx="8143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 </a:t>
            </a:r>
            <a:r>
              <a:rPr lang="ru-RU" sz="1400" dirty="0" err="1" smtClean="0"/>
              <a:t>квітні</a:t>
            </a:r>
            <a:r>
              <a:rPr lang="ru-RU" sz="1400" dirty="0" smtClean="0"/>
              <a:t> 1846 року Тарас пристав до </a:t>
            </a:r>
            <a:r>
              <a:rPr lang="ru-RU" sz="1400" dirty="0" err="1" smtClean="0"/>
              <a:t>Кирило-Мефодіївського</a:t>
            </a:r>
            <a:r>
              <a:rPr lang="ru-RU" sz="1400" dirty="0" smtClean="0"/>
              <a:t> братства, </a:t>
            </a:r>
            <a:r>
              <a:rPr lang="ru-RU" sz="1400" dirty="0" err="1" smtClean="0"/>
              <a:t>таємної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організації</a:t>
            </a:r>
            <a:r>
              <a:rPr lang="ru-RU" sz="1400" dirty="0" smtClean="0"/>
              <a:t>, </a:t>
            </a:r>
            <a:r>
              <a:rPr lang="ru-RU" sz="1400" dirty="0" err="1" smtClean="0"/>
              <a:t>заснованої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ініціативи</a:t>
            </a:r>
            <a:r>
              <a:rPr lang="ru-RU" sz="1400" dirty="0" smtClean="0"/>
              <a:t> </a:t>
            </a:r>
            <a:r>
              <a:rPr lang="ru-RU" sz="1400" dirty="0" err="1" smtClean="0"/>
              <a:t>Миколи</a:t>
            </a:r>
            <a:r>
              <a:rPr lang="ru-RU" sz="1400" dirty="0" smtClean="0"/>
              <a:t> Костомарова. 27 листопада 1846 року Шевченко </a:t>
            </a:r>
            <a:r>
              <a:rPr lang="ru-RU" sz="1400" dirty="0" err="1" smtClean="0"/>
              <a:t>подає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заяву</a:t>
            </a:r>
            <a:r>
              <a:rPr lang="ru-RU" sz="1400" dirty="0" smtClean="0"/>
              <a:t> на </a:t>
            </a:r>
            <a:r>
              <a:rPr lang="ru-RU" sz="1400" dirty="0" err="1" smtClean="0"/>
              <a:t>ім'я</a:t>
            </a:r>
            <a:r>
              <a:rPr lang="ru-RU" sz="1400" dirty="0" smtClean="0"/>
              <a:t> попечителя </a:t>
            </a:r>
            <a:r>
              <a:rPr lang="ru-RU" sz="1400" dirty="0" err="1" smtClean="0"/>
              <a:t>Київського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навчального</a:t>
            </a:r>
            <a:r>
              <a:rPr lang="ru-RU" sz="1400" dirty="0" smtClean="0"/>
              <a:t> округу про </a:t>
            </a:r>
            <a:r>
              <a:rPr lang="ru-RU" sz="1400" dirty="0" err="1" smtClean="0"/>
              <a:t>зарахування</a:t>
            </a:r>
            <a:r>
              <a:rPr lang="ru-RU" sz="1400" dirty="0" smtClean="0"/>
              <a:t> на посаду </a:t>
            </a:r>
            <a:r>
              <a:rPr lang="ru-RU" sz="1400" dirty="0" err="1" smtClean="0"/>
              <a:t>вчителя</a:t>
            </a:r>
            <a:r>
              <a:rPr lang="ru-RU" sz="1400" dirty="0" smtClean="0"/>
              <a:t> </a:t>
            </a:r>
            <a:r>
              <a:rPr lang="ru-RU" sz="1400" dirty="0" err="1" smtClean="0"/>
              <a:t>малювання</a:t>
            </a:r>
            <a:r>
              <a:rPr lang="ru-RU" sz="1400" dirty="0" smtClean="0"/>
              <a:t> у </a:t>
            </a:r>
            <a:r>
              <a:rPr lang="ru-RU" sz="1400" dirty="0" err="1" smtClean="0"/>
              <a:t>Київському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університеті</a:t>
            </a:r>
            <a:r>
              <a:rPr lang="ru-RU" sz="1400" dirty="0" smtClean="0"/>
              <a:t> Святого </a:t>
            </a:r>
            <a:r>
              <a:rPr lang="ru-RU" sz="1400" dirty="0" err="1" smtClean="0"/>
              <a:t>Володимира</a:t>
            </a:r>
            <a:r>
              <a:rPr lang="ru-RU" sz="1400" dirty="0" smtClean="0"/>
              <a:t>, на яку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затвердили 21 лютого 1847. У </a:t>
            </a:r>
            <a:r>
              <a:rPr lang="ru-RU" sz="1400" dirty="0" err="1" smtClean="0"/>
              <a:t>березні</a:t>
            </a:r>
            <a:r>
              <a:rPr lang="ru-RU" sz="1400" dirty="0" smtClean="0"/>
              <a:t> 1847 року,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доносу, </a:t>
            </a:r>
            <a:r>
              <a:rPr lang="ru-RU" sz="1400" dirty="0" err="1" smtClean="0"/>
              <a:t>почалися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арешти</a:t>
            </a:r>
            <a:r>
              <a:rPr lang="ru-RU" sz="1400" dirty="0" smtClean="0"/>
              <a:t> </a:t>
            </a:r>
            <a:r>
              <a:rPr lang="ru-RU" sz="1400" dirty="0" err="1" smtClean="0"/>
              <a:t>членів</a:t>
            </a:r>
            <a:r>
              <a:rPr lang="ru-RU" sz="1400" dirty="0" smtClean="0"/>
              <a:t> братства. </a:t>
            </a:r>
            <a:r>
              <a:rPr lang="ru-RU" sz="1400" dirty="0" err="1" smtClean="0"/>
              <a:t>Шевченка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заарештували</a:t>
            </a:r>
            <a:r>
              <a:rPr lang="ru-RU" sz="1400" dirty="0" smtClean="0"/>
              <a:t> 5 </a:t>
            </a:r>
            <a:r>
              <a:rPr lang="ru-RU" sz="1400" dirty="0" err="1" smtClean="0"/>
              <a:t>квітня</a:t>
            </a:r>
            <a:r>
              <a:rPr lang="ru-RU" sz="1400" dirty="0" smtClean="0"/>
              <a:t> 1847, </a:t>
            </a:r>
            <a:r>
              <a:rPr lang="ru-RU" sz="1400" dirty="0" err="1" smtClean="0"/>
              <a:t>відправили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конвоєм</a:t>
            </a:r>
            <a:r>
              <a:rPr lang="ru-RU" sz="1400" dirty="0" smtClean="0"/>
              <a:t> до Петербурга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ув'язнили</a:t>
            </a:r>
            <a:r>
              <a:rPr lang="ru-RU" sz="1400" dirty="0" smtClean="0"/>
              <a:t> в </a:t>
            </a:r>
            <a:r>
              <a:rPr lang="ru-RU" sz="1400" dirty="0" err="1" smtClean="0"/>
              <a:t>казематі</a:t>
            </a:r>
            <a:r>
              <a:rPr lang="ru-RU" sz="1400" dirty="0" smtClean="0"/>
              <a:t> так званого </a:t>
            </a:r>
            <a:r>
              <a:rPr lang="ru-RU" sz="1400" dirty="0" err="1" smtClean="0"/>
              <a:t>Третього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відділу</a:t>
            </a:r>
            <a:r>
              <a:rPr lang="ru-RU" sz="1400" dirty="0" smtClean="0"/>
              <a:t>.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допитів</a:t>
            </a:r>
            <a:r>
              <a:rPr lang="ru-RU" sz="1400" dirty="0" smtClean="0"/>
              <a:t> поет </a:t>
            </a:r>
            <a:r>
              <a:rPr lang="ru-RU" sz="1400" dirty="0" err="1" smtClean="0"/>
              <a:t>виявив</a:t>
            </a:r>
            <a:r>
              <a:rPr lang="ru-RU" sz="1400" dirty="0" smtClean="0"/>
              <a:t> </a:t>
            </a:r>
            <a:r>
              <a:rPr lang="ru-RU" sz="1400" dirty="0" err="1" smtClean="0"/>
              <a:t>неабияку</a:t>
            </a:r>
            <a:r>
              <a:rPr lang="ru-RU" sz="1400" dirty="0" smtClean="0"/>
              <a:t> </a:t>
            </a:r>
            <a:r>
              <a:rPr lang="ru-RU" sz="1400" dirty="0" err="1" smtClean="0"/>
              <a:t>мужність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незалежність</a:t>
            </a:r>
            <a:r>
              <a:rPr lang="ru-RU" sz="1400" dirty="0" smtClean="0"/>
              <a:t>: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зрікся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поглядів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не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виказав</a:t>
            </a:r>
            <a:r>
              <a:rPr lang="ru-RU" sz="1400" dirty="0" smtClean="0"/>
              <a:t> </a:t>
            </a:r>
            <a:r>
              <a:rPr lang="ru-RU" sz="1400" dirty="0" err="1" smtClean="0"/>
              <a:t>нікого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братчиків</a:t>
            </a:r>
            <a:r>
              <a:rPr lang="ru-RU" sz="1400" dirty="0" smtClean="0"/>
              <a:t>. </a:t>
            </a:r>
            <a:r>
              <a:rPr lang="ru-RU" sz="1400" dirty="0" err="1" smtClean="0"/>
              <a:t>Перебуваючи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біля</a:t>
            </a:r>
            <a:r>
              <a:rPr lang="ru-RU" sz="1400" dirty="0" smtClean="0"/>
              <a:t> </a:t>
            </a:r>
            <a:r>
              <a:rPr lang="ru-RU" sz="1400" dirty="0" err="1" smtClean="0"/>
              <a:t>двох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місяців</a:t>
            </a:r>
            <a:r>
              <a:rPr lang="ru-RU" sz="1400" dirty="0" smtClean="0"/>
              <a:t> за </a:t>
            </a:r>
            <a:r>
              <a:rPr lang="ru-RU" sz="1400" dirty="0" err="1" smtClean="0"/>
              <a:t>ґратами</a:t>
            </a:r>
            <a:r>
              <a:rPr lang="ru-RU" sz="1400" dirty="0" smtClean="0"/>
              <a:t>, Шевченко </a:t>
            </a:r>
            <a:r>
              <a:rPr lang="ru-RU" sz="1400" dirty="0" err="1" smtClean="0"/>
              <a:t>продовжував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писати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вірші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згодом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об'єднав</a:t>
            </a:r>
            <a:r>
              <a:rPr lang="ru-RU" sz="1400" dirty="0" smtClean="0"/>
              <a:t> у цикл «В </a:t>
            </a:r>
            <a:r>
              <a:rPr lang="ru-RU" sz="1400" dirty="0" err="1" smtClean="0"/>
              <a:t>казематі</a:t>
            </a:r>
            <a:r>
              <a:rPr lang="ru-RU" sz="1400" dirty="0" smtClean="0"/>
              <a:t>». </a:t>
            </a:r>
            <a:r>
              <a:rPr lang="ru-RU" sz="1400" dirty="0" err="1" smtClean="0"/>
              <a:t>Серед</a:t>
            </a:r>
            <a:r>
              <a:rPr lang="ru-RU" sz="1400" dirty="0" smtClean="0"/>
              <a:t> </a:t>
            </a:r>
            <a:r>
              <a:rPr lang="ru-RU" sz="1400" dirty="0" err="1" smtClean="0"/>
              <a:t>в'язничних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мурів</a:t>
            </a:r>
            <a:r>
              <a:rPr lang="ru-RU" sz="1400" dirty="0" smtClean="0"/>
              <a:t>, </a:t>
            </a:r>
            <a:r>
              <a:rPr lang="ru-RU" sz="1400" dirty="0" err="1" smtClean="0"/>
              <a:t>чекаючи</a:t>
            </a:r>
            <a:r>
              <a:rPr lang="ru-RU" sz="1400" dirty="0" smtClean="0"/>
              <a:t> кари, Шевченко </a:t>
            </a:r>
            <a:r>
              <a:rPr lang="ru-RU" sz="1400" dirty="0" err="1" smtClean="0"/>
              <a:t>зміг</a:t>
            </a:r>
            <a:r>
              <a:rPr lang="ru-RU" sz="1400" dirty="0" smtClean="0"/>
              <a:t> </a:t>
            </a:r>
            <a:r>
              <a:rPr lang="ru-RU" sz="1400" dirty="0" err="1" smtClean="0"/>
              <a:t>написати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таку</a:t>
            </a:r>
            <a:r>
              <a:rPr lang="ru-RU" sz="1400" dirty="0" smtClean="0"/>
              <a:t> </a:t>
            </a:r>
            <a:r>
              <a:rPr lang="ru-RU" sz="1400" dirty="0" err="1" smtClean="0"/>
              <a:t>рідкісну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перлину</a:t>
            </a:r>
            <a:r>
              <a:rPr lang="ru-RU" sz="1400" dirty="0" smtClean="0"/>
              <a:t> </a:t>
            </a:r>
            <a:r>
              <a:rPr lang="ru-RU" sz="1400" dirty="0" err="1" smtClean="0"/>
              <a:t>лірики</a:t>
            </a:r>
            <a:r>
              <a:rPr lang="ru-RU" sz="1400" dirty="0" smtClean="0"/>
              <a:t>, як </a:t>
            </a:r>
            <a:r>
              <a:rPr lang="ru-RU" sz="1400" dirty="0" err="1" smtClean="0"/>
              <a:t>вірш</a:t>
            </a:r>
            <a:r>
              <a:rPr lang="ru-RU" sz="1400" dirty="0" smtClean="0"/>
              <a:t> «Садок </a:t>
            </a:r>
            <a:r>
              <a:rPr lang="ru-RU" sz="1400" dirty="0" err="1" smtClean="0"/>
              <a:t>вишневий</a:t>
            </a:r>
            <a:r>
              <a:rPr lang="ru-RU" sz="1400" dirty="0" smtClean="0"/>
              <a:t> коло </a:t>
            </a:r>
            <a:r>
              <a:rPr lang="ru-RU" sz="1400" dirty="0" err="1" smtClean="0"/>
              <a:t>хати</a:t>
            </a:r>
            <a:endParaRPr lang="ru-RU" sz="1400" dirty="0" smtClean="0"/>
          </a:p>
          <a:p>
            <a:r>
              <a:rPr lang="ru-RU" sz="1400" dirty="0" err="1" smtClean="0"/>
              <a:t>Шевченка</a:t>
            </a:r>
            <a:r>
              <a:rPr lang="ru-RU" sz="1400" dirty="0" smtClean="0"/>
              <a:t>, у </a:t>
            </a:r>
            <a:r>
              <a:rPr lang="ru-RU" sz="1400" dirty="0" err="1" smtClean="0"/>
              <a:t>якого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обшуку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знайшли</a:t>
            </a:r>
            <a:r>
              <a:rPr lang="ru-RU" sz="1400" dirty="0" smtClean="0"/>
              <a:t> альбом </a:t>
            </a:r>
            <a:r>
              <a:rPr lang="ru-RU" sz="1400" dirty="0" err="1" smtClean="0"/>
              <a:t>поезій</a:t>
            </a:r>
            <a:r>
              <a:rPr lang="ru-RU" sz="1400" dirty="0" smtClean="0"/>
              <a:t> «Три </a:t>
            </a:r>
            <a:r>
              <a:rPr lang="ru-RU" sz="1400" dirty="0" err="1" smtClean="0"/>
              <a:t>літа</a:t>
            </a:r>
            <a:r>
              <a:rPr lang="ru-RU" sz="1400" dirty="0" smtClean="0"/>
              <a:t>», покарали </a:t>
            </a:r>
            <a:r>
              <a:rPr lang="ru-RU" sz="1400" dirty="0" err="1" smtClean="0"/>
              <a:t>набагато</a:t>
            </a:r>
            <a:r>
              <a:rPr lang="ru-RU" sz="1400" dirty="0" smtClean="0"/>
              <a:t> тяжче, </a:t>
            </a:r>
            <a:r>
              <a:rPr lang="ru-RU" sz="1400" dirty="0" err="1" smtClean="0"/>
              <a:t>ніж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притягнених</a:t>
            </a:r>
            <a:r>
              <a:rPr lang="ru-RU" sz="1400" dirty="0" smtClean="0"/>
              <a:t> до </a:t>
            </a:r>
            <a:r>
              <a:rPr lang="ru-RU" sz="1400" dirty="0" err="1" smtClean="0"/>
              <a:t>слідства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братчиків</a:t>
            </a:r>
            <a:r>
              <a:rPr lang="ru-RU" sz="1400" dirty="0" smtClean="0"/>
              <a:t>: заслали в </a:t>
            </a:r>
            <a:r>
              <a:rPr lang="ru-RU" sz="1400" dirty="0" err="1" smtClean="0"/>
              <a:t>солдати</a:t>
            </a:r>
            <a:r>
              <a:rPr lang="ru-RU" sz="1400" dirty="0" smtClean="0"/>
              <a:t> до Оренбурга. На </a:t>
            </a:r>
            <a:r>
              <a:rPr lang="ru-RU" sz="1400" dirty="0" err="1" smtClean="0"/>
              <a:t>вироку</a:t>
            </a:r>
            <a:r>
              <a:rPr lang="ru-RU" sz="1400" dirty="0" smtClean="0"/>
              <a:t> </a:t>
            </a:r>
            <a:r>
              <a:rPr lang="ru-RU" sz="1400" dirty="0" err="1" smtClean="0"/>
              <a:t>Микола</a:t>
            </a:r>
            <a:r>
              <a:rPr lang="ru-RU" sz="1400" dirty="0" smtClean="0"/>
              <a:t> І </a:t>
            </a:r>
            <a:r>
              <a:rPr lang="ru-RU" sz="1400" dirty="0" err="1" smtClean="0"/>
              <a:t>власноручно</a:t>
            </a:r>
            <a:r>
              <a:rPr lang="ru-RU" sz="1400" dirty="0" smtClean="0"/>
              <a:t> дописав: «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найсуворіший</a:t>
            </a:r>
            <a:r>
              <a:rPr lang="ru-RU" sz="1400" dirty="0" smtClean="0"/>
              <a:t> </a:t>
            </a:r>
            <a:r>
              <a:rPr lang="ru-RU" sz="1400" dirty="0" err="1" smtClean="0"/>
              <a:t>нагляд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забороною</a:t>
            </a:r>
            <a:r>
              <a:rPr lang="ru-RU" sz="1400" dirty="0" smtClean="0"/>
              <a:t> </a:t>
            </a:r>
            <a:r>
              <a:rPr lang="ru-RU" sz="1400" dirty="0" err="1" smtClean="0"/>
              <a:t>писати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малювати</a:t>
            </a:r>
            <a:r>
              <a:rPr lang="ru-RU" sz="1400" dirty="0" smtClean="0"/>
              <a:t>». В </a:t>
            </a:r>
            <a:r>
              <a:rPr lang="ru-RU" sz="1400" dirty="0" err="1" smtClean="0"/>
              <a:t>Орській</a:t>
            </a:r>
            <a:r>
              <a:rPr lang="ru-RU" sz="1400" dirty="0" smtClean="0"/>
              <a:t> </a:t>
            </a:r>
            <a:r>
              <a:rPr lang="ru-RU" sz="1400" dirty="0" err="1" smtClean="0"/>
              <a:t>фортеці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всупереч</a:t>
            </a:r>
            <a:r>
              <a:rPr lang="ru-RU" sz="1400" dirty="0" smtClean="0"/>
              <a:t> </a:t>
            </a:r>
            <a:r>
              <a:rPr lang="ru-RU" sz="1400" dirty="0" err="1" smtClean="0"/>
              <a:t>суворій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забороні</a:t>
            </a:r>
            <a:r>
              <a:rPr lang="ru-RU" sz="1400" dirty="0" smtClean="0"/>
              <a:t>, Шевченко </a:t>
            </a:r>
            <a:r>
              <a:rPr lang="ru-RU" sz="1400" dirty="0" err="1" smtClean="0"/>
              <a:t>продовжував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крадькома</a:t>
            </a:r>
            <a:r>
              <a:rPr lang="ru-RU" sz="1400" dirty="0" smtClean="0"/>
              <a:t> </a:t>
            </a:r>
            <a:r>
              <a:rPr lang="ru-RU" sz="1400" dirty="0" err="1" smtClean="0"/>
              <a:t>малювати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писати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вірші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йому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вдалося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переховати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зберегти</a:t>
            </a:r>
            <a:r>
              <a:rPr lang="ru-RU" sz="1400" dirty="0" smtClean="0"/>
              <a:t> в </a:t>
            </a:r>
            <a:r>
              <a:rPr lang="ru-RU" sz="1400" dirty="0" err="1" smtClean="0"/>
              <a:t>чотирьох</a:t>
            </a:r>
            <a:r>
              <a:rPr lang="ru-RU" sz="1400" dirty="0" smtClean="0"/>
              <a:t> «</a:t>
            </a:r>
            <a:r>
              <a:rPr lang="ru-RU" sz="1400" dirty="0" err="1" smtClean="0"/>
              <a:t>захалявних</a:t>
            </a:r>
            <a:r>
              <a:rPr lang="ru-RU" sz="1400" dirty="0" smtClean="0"/>
              <a:t> книжечках»</a:t>
            </a:r>
            <a:endParaRPr lang="ru-RU" sz="1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evchenko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3429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4714876" y="1428736"/>
            <a:ext cx="4286248" cy="5262979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Семирічне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перебування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поета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в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Новопетровській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фортеці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—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це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найважчі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часи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його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житті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.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Населення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Новопетровського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складалося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із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солдат, а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це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була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«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найбідніша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найжалюгідніша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верства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у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нашому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отєчестві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»,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із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офіцерів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–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мерзотників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армії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кількох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цивільних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осіб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–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пройдисвітів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авантюристів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. </a:t>
            </a:r>
          </a:p>
          <a:p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Шевченко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здружився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лише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із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одним солдатом – служителем при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лазареті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Андрієм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Обеременком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. Вони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були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земляками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.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сидячи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вечорами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на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порозі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лазарету,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згадували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Україну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співали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упівголоса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українських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пісень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.</a:t>
            </a:r>
          </a:p>
          <a:p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Та —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незважаючи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на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найсуворіший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нагляд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на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моральні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страждання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і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фізичне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виснаження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— Шевченко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таємно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продовжував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малярську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й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літературну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діяльність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.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Лише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під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час 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Каратауської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експедиції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влітку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1851,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він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виконав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біля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100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малюнків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аквареллю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й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олівцем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42852"/>
            <a:ext cx="8143900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Новопетровська</a:t>
            </a:r>
            <a:r>
              <a:rPr lang="uk-UA" sz="4000" b="1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 фортеця</a:t>
            </a:r>
            <a:endParaRPr lang="ru-RU" sz="4000" b="1" dirty="0">
              <a:ln>
                <a:solidFill>
                  <a:srgbClr val="92D05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  <a:gradFill>
            <a:gsLst>
              <a:gs pos="0">
                <a:srgbClr val="D6B19C">
                  <a:alpha val="42000"/>
                </a:srgbClr>
              </a:gs>
              <a:gs pos="30000">
                <a:srgbClr val="D49E6C">
                  <a:alpha val="31000"/>
                </a:srgbClr>
              </a:gs>
              <a:gs pos="70000">
                <a:srgbClr val="A65528">
                  <a:alpha val="55000"/>
                </a:srgbClr>
              </a:gs>
              <a:gs pos="100000">
                <a:srgbClr val="663012">
                  <a:alpha val="46000"/>
                </a:srgbClr>
              </a:gs>
            </a:gsLst>
            <a:lin ang="5400000" scaled="0"/>
          </a:gradFill>
        </p:spPr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uk-UA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Довгоочікуване визволення</a:t>
            </a:r>
            <a:endParaRPr lang="ru-RU" sz="4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142984"/>
            <a:ext cx="5857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600" dirty="0"/>
          </a:p>
          <a:p>
            <a:pPr>
              <a:buFontTx/>
              <a:buChar char="-"/>
            </a:pPr>
            <a:r>
              <a:rPr lang="ru-RU" sz="1600" dirty="0" smtClean="0"/>
              <a:t>                                                                                          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5903893"/>
            <a:ext cx="81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Шевченко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радів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а наказ про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визволення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повільно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переповзав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однієї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канцелярії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іншу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писарі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рилися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запилених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списках,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пакети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дожидалися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оказії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шляхом у три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тисячі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верст наказ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ішов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майже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три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місяці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Без наказу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Усков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мав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права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звільняти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Шевченка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утішав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поета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а у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відповідь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гнівні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скарги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зітхав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проказував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лише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слово: «Форма!»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5000636"/>
            <a:ext cx="81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Сестро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моя, Богу милая, никогда мною не виденная! Чем воздам, чем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заплачу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тебе за радость, за счастье, которым ты обаяла, восхитила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мою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бедную тоскующую душу? Слезы! Слезы беспредельной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благодарности приношу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 твое возвышенное благородное сердце». 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Другого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листа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написав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Федорові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Толстов</a:t>
            </a:r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вперше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підписав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не словом «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рядовий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9190" y="1428736"/>
            <a:ext cx="35718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Другого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травня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1857 року Шевченко одержав листа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Петербурга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Михайла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Лазаревського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Лазаревський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вітав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Шевченка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волею.Поет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не дочитавши листа, заплакав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довго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міг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стримати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сліз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Потім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прочитав,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зобов’язаний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визволенням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Федору Толстому,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понад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усе –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дружині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Настасі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Іванівні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Толстой.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Шевченко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написав листа Толстой, схоже на крик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вдячності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на молитву, - листа,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сповненого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величезним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хвилюванням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майже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екстазом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.«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Сестро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моя…- написав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довго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міг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продовжувати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сльози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капали на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папір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не давали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Шевченкові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дихати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1" name="Рисунок 10" descr="4e62b9d145a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85861"/>
            <a:ext cx="314327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hoto-108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00100" y="1"/>
            <a:ext cx="5072098" cy="6494085"/>
          </a:xfrm>
          <a:prstGeom prst="rect">
            <a:avLst/>
          </a:prstGeom>
          <a:gradFill>
            <a:gsLst>
              <a:gs pos="0">
                <a:srgbClr val="FBEAC7">
                  <a:alpha val="57000"/>
                </a:srgbClr>
              </a:gs>
              <a:gs pos="17999">
                <a:srgbClr val="FEE7F2">
                  <a:alpha val="54000"/>
                </a:srgbClr>
              </a:gs>
              <a:gs pos="36000">
                <a:srgbClr val="FAC77D">
                  <a:alpha val="63000"/>
                </a:srgbClr>
              </a:gs>
              <a:gs pos="61000">
                <a:srgbClr val="FBA97D">
                  <a:alpha val="66000"/>
                </a:srgbClr>
              </a:gs>
              <a:gs pos="82001">
                <a:srgbClr val="FBD49C">
                  <a:alpha val="0"/>
                </a:srgbClr>
              </a:gs>
              <a:gs pos="100000">
                <a:srgbClr val="FEE7F2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Петербурзькі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друзі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зустріли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захоплююче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Шевченко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зупинився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Лазаревського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Наступного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дня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Федір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Толстой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привіз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до себе. Коли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схвильований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Шевченко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зайшов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кімнати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графиня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Настася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Іванівна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кинулася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нього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Шевченко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простягнув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руки,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вигукнув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 «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Серденько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моє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!» - обняв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заплакав.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Шевченко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хотів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багато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розповісти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цій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жінці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якоря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врятувала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неволі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думав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про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цю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зустріч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чекав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нетерпінням.Петербург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радісно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зустрів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познайомився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Львом Толстим,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Меєм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Даргомижським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Полонським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Щербиною,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Достоєвським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Курочкіним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На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вечорі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де Шевченко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виступав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разом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Достоєвським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Майковим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Писемським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публіка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влаштувала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йому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захоплену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овацію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Шевченкові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хвилювання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зробилося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погано. З ранку до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вечора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кімната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Шевченка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повна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друзями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Вони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тягнули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в театр, в цирк, в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Ермітаж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на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художні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виставки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звані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обіди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дружні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учти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Воля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здавалася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необмеженою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Але до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бажаної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мети Шевченко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прийшов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фізично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втомленим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..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Петербурзі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зрозумів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зробили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ним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заслання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казарма.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Лікарі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визнали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організм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передчасно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навіки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скаліченим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знесиленим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3" descr="shevchenko16-kopirov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785926"/>
            <a:ext cx="3000364" cy="33575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chenko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071810"/>
            <a:ext cx="7858180" cy="3649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0"/>
            <a:ext cx="8143900" cy="2800767"/>
          </a:xfrm>
          <a:prstGeom prst="rect">
            <a:avLst/>
          </a:prstGeom>
          <a:gradFill>
            <a:gsLst>
              <a:gs pos="0">
                <a:srgbClr val="8488C4">
                  <a:alpha val="32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Ніч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пройшла</a:t>
            </a:r>
            <a:r>
              <a:rPr lang="ru-RU" sz="1600" dirty="0" smtClean="0"/>
              <a:t> без сну. </a:t>
            </a:r>
            <a:r>
              <a:rPr lang="ru-RU" sz="1600" dirty="0" err="1" smtClean="0"/>
              <a:t>Мокрий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сніг</a:t>
            </a:r>
            <a:r>
              <a:rPr lang="ru-RU" sz="1600" dirty="0" smtClean="0"/>
              <a:t> </a:t>
            </a:r>
            <a:r>
              <a:rPr lang="ru-RU" sz="1600" dirty="0" err="1" smtClean="0"/>
              <a:t>ішов</a:t>
            </a:r>
            <a:r>
              <a:rPr lang="ru-RU" sz="1600" dirty="0" smtClean="0"/>
              <a:t> над Петербургом. У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снігу</a:t>
            </a:r>
            <a:r>
              <a:rPr lang="ru-RU" sz="1600" dirty="0" smtClean="0"/>
              <a:t>, </a:t>
            </a:r>
            <a:r>
              <a:rPr lang="ru-RU" sz="1600" dirty="0" err="1" smtClean="0"/>
              <a:t>серед</a:t>
            </a:r>
            <a:r>
              <a:rPr lang="ru-RU" sz="1600" dirty="0" smtClean="0"/>
              <a:t> холоду </a:t>
            </a:r>
            <a:r>
              <a:rPr lang="ru-RU" sz="1600" dirty="0" err="1" smtClean="0"/>
              <a:t>невських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льодів</a:t>
            </a:r>
            <a:r>
              <a:rPr lang="ru-RU" sz="1600" dirty="0" smtClean="0"/>
              <a:t>, </a:t>
            </a:r>
            <a:r>
              <a:rPr lang="ru-RU" sz="1600" dirty="0" err="1" smtClean="0"/>
              <a:t>серед</a:t>
            </a:r>
            <a:r>
              <a:rPr lang="ru-RU" sz="1600" dirty="0" smtClean="0"/>
              <a:t> </a:t>
            </a:r>
            <a:r>
              <a:rPr lang="ru-RU" sz="1600" dirty="0" err="1" smtClean="0"/>
              <a:t>камінних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заснулих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примар</a:t>
            </a:r>
            <a:r>
              <a:rPr lang="ru-RU" sz="1600" dirty="0" smtClean="0"/>
              <a:t>, у </a:t>
            </a:r>
            <a:r>
              <a:rPr lang="ru-RU" sz="1600" dirty="0" err="1" smtClean="0"/>
              <a:t>душній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кімнаті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просякнутій</a:t>
            </a:r>
            <a:r>
              <a:rPr lang="ru-RU" sz="1600" dirty="0" smtClean="0"/>
              <a:t> запахом кислот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ліків</a:t>
            </a:r>
            <a:r>
              <a:rPr lang="ru-RU" sz="1600" dirty="0" smtClean="0"/>
              <a:t>, у </a:t>
            </a:r>
            <a:r>
              <a:rPr lang="ru-RU" sz="1600" dirty="0" err="1" smtClean="0"/>
              <a:t>кімнаті</a:t>
            </a:r>
            <a:r>
              <a:rPr lang="ru-RU" sz="1600" dirty="0" smtClean="0"/>
              <a:t>, </a:t>
            </a:r>
            <a:r>
              <a:rPr lang="ru-RU" sz="1600" dirty="0" err="1" smtClean="0"/>
              <a:t>начеб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відрізаній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 </a:t>
            </a:r>
            <a:r>
              <a:rPr lang="ru-RU" sz="1600" dirty="0" err="1" smtClean="0"/>
              <a:t>нічним</a:t>
            </a:r>
            <a:r>
              <a:rPr lang="ru-RU" sz="1600" dirty="0" smtClean="0"/>
              <a:t> мороком, </a:t>
            </a:r>
            <a:r>
              <a:rPr lang="ru-RU" sz="1600" dirty="0" err="1" smtClean="0"/>
              <a:t>сидів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задихався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самотній</a:t>
            </a:r>
            <a:r>
              <a:rPr lang="ru-RU" sz="1600" dirty="0" smtClean="0"/>
              <a:t>, </a:t>
            </a:r>
            <a:r>
              <a:rPr lang="ru-RU" sz="1600" dirty="0" err="1" smtClean="0"/>
              <a:t>спухлий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водянки, </a:t>
            </a:r>
            <a:r>
              <a:rPr lang="ru-RU" sz="1600" dirty="0" err="1" smtClean="0"/>
              <a:t>плачучий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старий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загубленим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життям</a:t>
            </a:r>
            <a:r>
              <a:rPr lang="ru-RU" sz="1600" dirty="0" smtClean="0"/>
              <a:t>. </a:t>
            </a:r>
            <a:r>
              <a:rPr lang="ru-RU" sz="1600" dirty="0" err="1" smtClean="0"/>
              <a:t>Старий</a:t>
            </a:r>
            <a:r>
              <a:rPr lang="ru-RU" sz="1600" dirty="0" smtClean="0"/>
              <a:t>, </a:t>
            </a:r>
            <a:r>
              <a:rPr lang="ru-RU" sz="1600" dirty="0" err="1" smtClean="0"/>
              <a:t>котрому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заледве</a:t>
            </a:r>
            <a:r>
              <a:rPr lang="ru-RU" sz="1600" dirty="0" smtClean="0"/>
              <a:t> минуло сорок </a:t>
            </a:r>
            <a:r>
              <a:rPr lang="ru-RU" sz="1600" dirty="0" err="1" smtClean="0"/>
              <a:t>шість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err="1" smtClean="0"/>
              <a:t>Двадцять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шостого</a:t>
            </a:r>
            <a:r>
              <a:rPr lang="ru-RU" sz="1600" dirty="0" smtClean="0"/>
              <a:t> лютого </a:t>
            </a:r>
            <a:r>
              <a:rPr lang="ru-RU" sz="1600" dirty="0" err="1" smtClean="0"/>
              <a:t>уранці</a:t>
            </a:r>
            <a:r>
              <a:rPr lang="ru-RU" sz="1600" dirty="0" smtClean="0"/>
              <a:t> Шевченко покликав старого солдата, наказав </a:t>
            </a:r>
            <a:r>
              <a:rPr lang="ru-RU" sz="1600" dirty="0" err="1" smtClean="0"/>
              <a:t>прибрати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кімнату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пішов</a:t>
            </a:r>
            <a:r>
              <a:rPr lang="ru-RU" sz="1600" dirty="0" smtClean="0"/>
              <a:t> у свою </a:t>
            </a:r>
            <a:r>
              <a:rPr lang="ru-RU" sz="1600" dirty="0" err="1" smtClean="0"/>
              <a:t>майстерню</a:t>
            </a:r>
            <a:r>
              <a:rPr lang="ru-RU" sz="1600" dirty="0" smtClean="0"/>
              <a:t>. У дверях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зупинився</a:t>
            </a:r>
            <a:r>
              <a:rPr lang="ru-RU" sz="1600" dirty="0" smtClean="0"/>
              <a:t>. </a:t>
            </a:r>
            <a:r>
              <a:rPr lang="ru-RU" sz="1600" dirty="0" err="1" smtClean="0"/>
              <a:t>Скрикнув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важко</a:t>
            </a:r>
            <a:r>
              <a:rPr lang="ru-RU" sz="1600" dirty="0" smtClean="0"/>
              <a:t> упав на </a:t>
            </a:r>
            <a:r>
              <a:rPr lang="ru-RU" sz="1600" dirty="0" err="1" smtClean="0"/>
              <a:t>поріг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А через </a:t>
            </a:r>
            <a:r>
              <a:rPr lang="ru-RU" sz="1600" dirty="0" err="1" smtClean="0"/>
              <a:t>кілька</a:t>
            </a:r>
            <a:r>
              <a:rPr lang="ru-RU" sz="1600" dirty="0" smtClean="0"/>
              <a:t> годин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уже лежав у </a:t>
            </a:r>
            <a:r>
              <a:rPr lang="ru-RU" sz="1600" dirty="0" err="1" smtClean="0"/>
              <a:t>кімнаті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столі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покритий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простирадлом</a:t>
            </a:r>
            <a:r>
              <a:rPr lang="ru-RU" sz="1600" dirty="0" smtClean="0"/>
              <a:t>, </a:t>
            </a:r>
            <a:r>
              <a:rPr lang="ru-RU" sz="1600" dirty="0" err="1" smtClean="0"/>
              <a:t>спокійний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величавий</a:t>
            </a:r>
            <a:r>
              <a:rPr lang="ru-RU" sz="1600" dirty="0" smtClean="0"/>
              <a:t>. </a:t>
            </a:r>
            <a:r>
              <a:rPr lang="ru-RU" sz="1600" dirty="0" err="1" smtClean="0"/>
              <a:t>Тонкі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свічки</a:t>
            </a:r>
            <a:r>
              <a:rPr lang="ru-RU" sz="1600" dirty="0" smtClean="0"/>
              <a:t> </a:t>
            </a:r>
            <a:r>
              <a:rPr lang="ru-RU" sz="1600" dirty="0" err="1" smtClean="0"/>
              <a:t>тріщали</a:t>
            </a:r>
            <a:r>
              <a:rPr lang="ru-RU" sz="1600" dirty="0" smtClean="0"/>
              <a:t> у </a:t>
            </a:r>
            <a:r>
              <a:rPr lang="ru-RU" sz="1600" dirty="0" err="1" smtClean="0"/>
              <a:t>голові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осявали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змучене</a:t>
            </a:r>
            <a:r>
              <a:rPr lang="ru-RU" sz="1600" dirty="0" smtClean="0"/>
              <a:t> лице </a:t>
            </a:r>
            <a:r>
              <a:rPr lang="ru-RU" sz="1600" dirty="0" err="1" smtClean="0"/>
              <a:t>засланого</a:t>
            </a:r>
            <a:r>
              <a:rPr lang="ru-RU" sz="1600" dirty="0" smtClean="0"/>
              <a:t> солдата </a:t>
            </a:r>
            <a:r>
              <a:rPr lang="ru-RU" sz="1600" dirty="0" err="1" smtClean="0"/>
              <a:t>і</a:t>
            </a:r>
            <a:r>
              <a:rPr lang="ru-RU" sz="1600" dirty="0" smtClean="0"/>
              <a:t> великого народного </a:t>
            </a:r>
            <a:r>
              <a:rPr lang="ru-RU" sz="1600" dirty="0" err="1" smtClean="0"/>
              <a:t>співця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err="1" smtClean="0"/>
              <a:t>Чорне</a:t>
            </a:r>
            <a:r>
              <a:rPr lang="ru-RU" sz="1600" dirty="0" smtClean="0"/>
              <a:t> </a:t>
            </a:r>
            <a:r>
              <a:rPr lang="ru-RU" sz="1600" dirty="0" err="1" smtClean="0"/>
              <a:t>сонце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піднялося</a:t>
            </a:r>
            <a:r>
              <a:rPr lang="ru-RU" sz="1600" dirty="0" smtClean="0"/>
              <a:t>  того дня над милою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Україною</a:t>
            </a:r>
            <a:r>
              <a:rPr lang="ru-RU" sz="1600" dirty="0" smtClean="0"/>
              <a:t>…</a:t>
            </a:r>
            <a:endParaRPr lang="ru-RU" sz="1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0"/>
            <a:ext cx="3571900" cy="6858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 СМЕРТЬ ШЕВЧЕНКО</a:t>
            </a:r>
          </a:p>
          <a:p>
            <a:r>
              <a:rPr lang="ru-RU" sz="1400" dirty="0" smtClean="0"/>
              <a:t> </a:t>
            </a:r>
            <a:r>
              <a:rPr lang="ru-RU" sz="1400" i="1" dirty="0" smtClean="0"/>
              <a:t>Не  предавайтесь  особой  унылости:</a:t>
            </a:r>
          </a:p>
          <a:p>
            <a:r>
              <a:rPr lang="ru-RU" sz="1400" i="1" dirty="0" smtClean="0"/>
              <a:t> Случай  предвиденный,  чуть  не  желательный.</a:t>
            </a:r>
          </a:p>
          <a:p>
            <a:r>
              <a:rPr lang="ru-RU" sz="1400" i="1" dirty="0" smtClean="0"/>
              <a:t> Так  погибает  по  божией  милости</a:t>
            </a:r>
          </a:p>
          <a:p>
            <a:r>
              <a:rPr lang="ru-RU" sz="1400" i="1" dirty="0" smtClean="0"/>
              <a:t> Русской  земли  человек  замечательный</a:t>
            </a:r>
          </a:p>
          <a:p>
            <a:r>
              <a:rPr lang="ru-RU" sz="1400" i="1" dirty="0" smtClean="0"/>
              <a:t> С  давнего  времени:  молодость  трудная,</a:t>
            </a:r>
          </a:p>
          <a:p>
            <a:r>
              <a:rPr lang="ru-RU" sz="1400" i="1" dirty="0" smtClean="0"/>
              <a:t> Полная  страсти,  надежд,  увлечения,</a:t>
            </a:r>
          </a:p>
          <a:p>
            <a:r>
              <a:rPr lang="ru-RU" sz="1400" i="1" dirty="0" smtClean="0"/>
              <a:t> Смелые  речи,  борьба  безрассудная,</a:t>
            </a:r>
          </a:p>
          <a:p>
            <a:r>
              <a:rPr lang="ru-RU" sz="1400" i="1" dirty="0" smtClean="0"/>
              <a:t> Вслед  за  тем  долгие  дни  заточения.</a:t>
            </a:r>
          </a:p>
          <a:p>
            <a:endParaRPr lang="ru-RU" sz="1400" i="1" dirty="0" smtClean="0"/>
          </a:p>
          <a:p>
            <a:r>
              <a:rPr lang="ru-RU" sz="1400" i="1" dirty="0" smtClean="0"/>
              <a:t> Всё  он  изведал:  тюрьму  петербургскую,</a:t>
            </a:r>
          </a:p>
          <a:p>
            <a:r>
              <a:rPr lang="ru-RU" sz="1400" i="1" dirty="0" smtClean="0"/>
              <a:t> Справки,  допросы,  жандармов  любезности,</a:t>
            </a:r>
          </a:p>
          <a:p>
            <a:r>
              <a:rPr lang="ru-RU" sz="1400" i="1" dirty="0" smtClean="0"/>
              <a:t> Всё  -  и  раздольную  степь  Оренбургскую,</a:t>
            </a:r>
          </a:p>
          <a:p>
            <a:r>
              <a:rPr lang="ru-RU" sz="1400" i="1" dirty="0" smtClean="0"/>
              <a:t> И  ее  крепость.  В  нужде,  в  неизвестности</a:t>
            </a:r>
          </a:p>
          <a:p>
            <a:r>
              <a:rPr lang="ru-RU" sz="1400" i="1" dirty="0" smtClean="0"/>
              <a:t> Там,  оскорбляемый  каждым  невеждою,</a:t>
            </a:r>
          </a:p>
          <a:p>
            <a:r>
              <a:rPr lang="ru-RU" sz="1400" i="1" dirty="0" smtClean="0"/>
              <a:t> Жил  он  солдатом  с  солдатами  жалкими,</a:t>
            </a:r>
          </a:p>
          <a:p>
            <a:r>
              <a:rPr lang="ru-RU" sz="1400" i="1" dirty="0" smtClean="0"/>
              <a:t> Мог  умереть  он,  конечно,  под  палками,</a:t>
            </a:r>
          </a:p>
          <a:p>
            <a:r>
              <a:rPr lang="ru-RU" sz="1400" i="1" dirty="0" smtClean="0"/>
              <a:t> Может,  и  жил-то  он  этой  надеждою.</a:t>
            </a:r>
          </a:p>
          <a:p>
            <a:endParaRPr lang="ru-RU" sz="1400" i="1" dirty="0" smtClean="0"/>
          </a:p>
          <a:p>
            <a:r>
              <a:rPr lang="ru-RU" sz="1400" i="1" dirty="0" smtClean="0"/>
              <a:t> Но,  сократить  не  желая  страдания,</a:t>
            </a:r>
          </a:p>
          <a:p>
            <a:r>
              <a:rPr lang="ru-RU" sz="1400" i="1" dirty="0" smtClean="0"/>
              <a:t> Поберегло  его  в  годы  изгнания</a:t>
            </a:r>
          </a:p>
          <a:p>
            <a:r>
              <a:rPr lang="ru-RU" sz="1400" i="1" dirty="0" smtClean="0"/>
              <a:t> Русских  людей  провиденье  игривое.</a:t>
            </a:r>
          </a:p>
          <a:p>
            <a:r>
              <a:rPr lang="ru-RU" sz="1400" i="1" dirty="0" smtClean="0"/>
              <a:t> Кончилось  время  его  несчастливое,</a:t>
            </a:r>
          </a:p>
          <a:p>
            <a:r>
              <a:rPr lang="ru-RU" sz="1400" i="1" dirty="0" smtClean="0"/>
              <a:t> Всё,  чего  с  юности  ранней  не  видывал,</a:t>
            </a:r>
          </a:p>
          <a:p>
            <a:r>
              <a:rPr lang="ru-RU" sz="1400" i="1" dirty="0" smtClean="0"/>
              <a:t> Милое  сердцу,  ему  </a:t>
            </a:r>
            <a:r>
              <a:rPr lang="ru-RU" sz="1400" i="1" dirty="0" err="1" smtClean="0"/>
              <a:t>улыбалося</a:t>
            </a:r>
            <a:r>
              <a:rPr lang="ru-RU" sz="1400" i="1" dirty="0" smtClean="0"/>
              <a:t>.</a:t>
            </a:r>
          </a:p>
          <a:p>
            <a:r>
              <a:rPr lang="ru-RU" sz="1400" i="1" dirty="0" smtClean="0"/>
              <a:t> Тут  ему  бог  позавидовал:</a:t>
            </a:r>
          </a:p>
          <a:p>
            <a:r>
              <a:rPr lang="ru-RU" sz="1400" i="1" dirty="0" smtClean="0"/>
              <a:t>  Жизнь  </a:t>
            </a:r>
            <a:r>
              <a:rPr lang="ru-RU" sz="1400" i="1" dirty="0" err="1" smtClean="0"/>
              <a:t>оборвалася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pic>
        <p:nvPicPr>
          <p:cNvPr id="8" name="Рисунок 7" descr="400px-Shevchenko_Ta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571480"/>
            <a:ext cx="3000396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0"/>
            <a:ext cx="8143900" cy="461664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На </a:t>
            </a:r>
            <a:r>
              <a:rPr lang="ru-RU" sz="1400" b="1" dirty="0" err="1" smtClean="0"/>
              <a:t>кошти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друзів</a:t>
            </a:r>
            <a:r>
              <a:rPr lang="ru-RU" sz="1400" b="1" dirty="0" smtClean="0"/>
              <a:t> 13 </a:t>
            </a:r>
            <a:r>
              <a:rPr lang="ru-RU" sz="1400" b="1" dirty="0" err="1" smtClean="0"/>
              <a:t>березня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поховано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спочатку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Смоленському</a:t>
            </a:r>
            <a:r>
              <a:rPr lang="ru-RU" sz="1400" b="1" dirty="0" smtClean="0"/>
              <a:t> православному </a:t>
            </a:r>
            <a:r>
              <a:rPr lang="ru-RU" sz="1400" b="1" dirty="0" err="1" smtClean="0"/>
              <a:t>кладовищі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Петербурзі</a:t>
            </a:r>
            <a:r>
              <a:rPr lang="ru-RU" sz="1400" b="1" dirty="0" smtClean="0"/>
              <a:t>.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err="1" smtClean="0"/>
              <a:t>Після</a:t>
            </a:r>
            <a:r>
              <a:rPr lang="ru-RU" sz="1400" b="1" dirty="0" smtClean="0"/>
              <a:t> того як </a:t>
            </a:r>
            <a:r>
              <a:rPr lang="ru-RU" sz="1400" b="1" dirty="0" err="1" smtClean="0"/>
              <a:t>п'ятдесят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вісім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днів</a:t>
            </a:r>
            <a:r>
              <a:rPr lang="ru-RU" sz="1400" b="1" dirty="0" smtClean="0"/>
              <a:t> прах Т. Г. </a:t>
            </a:r>
            <a:r>
              <a:rPr lang="ru-RU" sz="1400" b="1" dirty="0" err="1" smtClean="0"/>
              <a:t>Шевченка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перебував</a:t>
            </a:r>
            <a:r>
              <a:rPr lang="ru-RU" sz="1400" b="1" dirty="0" smtClean="0"/>
              <a:t> у </a:t>
            </a:r>
            <a:r>
              <a:rPr lang="ru-RU" sz="1400" b="1" dirty="0" err="1" smtClean="0"/>
              <a:t>Петербурзі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домовину, </a:t>
            </a:r>
            <a:r>
              <a:rPr lang="ru-RU" sz="1400" b="1" dirty="0" err="1" smtClean="0"/>
              <a:t>згідно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заповітом</a:t>
            </a:r>
            <a:r>
              <a:rPr lang="ru-RU" sz="1400" b="1" dirty="0" smtClean="0"/>
              <a:t>, за </a:t>
            </a:r>
            <a:r>
              <a:rPr lang="ru-RU" sz="1400" b="1" dirty="0" err="1" smtClean="0"/>
              <a:t>клопотанням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Михайла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Лазаревського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після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отримання</a:t>
            </a:r>
            <a:r>
              <a:rPr lang="ru-RU" sz="1400" b="1" dirty="0" smtClean="0"/>
              <a:t> ним </a:t>
            </a:r>
            <a:r>
              <a:rPr lang="ru-RU" sz="1400" b="1" dirty="0" err="1" smtClean="0"/>
              <a:t>дозвілу</a:t>
            </a:r>
            <a:r>
              <a:rPr lang="ru-RU" sz="1400" b="1" dirty="0" smtClean="0"/>
              <a:t> у </a:t>
            </a:r>
            <a:r>
              <a:rPr lang="ru-RU" sz="1400" b="1" dirty="0" err="1" smtClean="0"/>
              <a:t>квітні</a:t>
            </a:r>
            <a:r>
              <a:rPr lang="ru-RU" sz="1400" b="1" dirty="0" smtClean="0"/>
              <a:t> того ж року, перевезено в </a:t>
            </a:r>
            <a:r>
              <a:rPr lang="ru-RU" sz="1400" b="1" dirty="0" err="1" smtClean="0"/>
              <a:t>Україну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перепоховано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Чернечій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горі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біля</a:t>
            </a:r>
            <a:r>
              <a:rPr lang="ru-RU" sz="1400" b="1" dirty="0" smtClean="0"/>
              <a:t> Канева.</a:t>
            </a:r>
          </a:p>
          <a:p>
            <a:pPr algn="ctr"/>
            <a:r>
              <a:rPr lang="ru-RU" sz="1400" b="1" dirty="0" smtClean="0"/>
              <a:t>8 </a:t>
            </a:r>
            <a:r>
              <a:rPr lang="ru-RU" sz="1400" b="1" dirty="0" err="1" smtClean="0"/>
              <a:t>травня</a:t>
            </a:r>
            <a:r>
              <a:rPr lang="ru-RU" sz="1400" b="1" dirty="0" smtClean="0"/>
              <a:t> 1861 року домовина </a:t>
            </a:r>
            <a:r>
              <a:rPr lang="ru-RU" sz="1400" b="1" dirty="0" err="1" smtClean="0"/>
              <a:t>була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викопана</a:t>
            </a:r>
            <a:r>
              <a:rPr lang="ru-RU" sz="1400" b="1" dirty="0" smtClean="0"/>
              <a:t>, перенесена через увесь Петербург до </a:t>
            </a:r>
            <a:r>
              <a:rPr lang="ru-RU" sz="1400" b="1" dirty="0" err="1" smtClean="0"/>
              <a:t>Московського</a:t>
            </a:r>
            <a:r>
              <a:rPr lang="ru-RU" sz="1400" b="1" dirty="0" smtClean="0"/>
              <a:t> (</a:t>
            </a:r>
            <a:r>
              <a:rPr lang="ru-RU" sz="1400" b="1" dirty="0" err="1" smtClean="0"/>
              <a:t>Миколаївського</a:t>
            </a:r>
            <a:r>
              <a:rPr lang="ru-RU" sz="1400" b="1" dirty="0" smtClean="0"/>
              <a:t>) вокзалу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залізницею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потрапила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Москви</a:t>
            </a:r>
            <a:r>
              <a:rPr lang="ru-RU" sz="1400" b="1" dirty="0" smtClean="0"/>
              <a:t>.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err="1" smtClean="0"/>
              <a:t>Далі</a:t>
            </a:r>
            <a:r>
              <a:rPr lang="ru-RU" sz="1400" b="1" dirty="0" smtClean="0"/>
              <a:t> шлях проходив через Серпухов, Тулу, Орел, </a:t>
            </a:r>
            <a:r>
              <a:rPr lang="ru-RU" sz="1400" b="1" dirty="0" err="1" smtClean="0"/>
              <a:t>Кроми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Дмитровськ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Сєвськ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Глухів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Кролевець</a:t>
            </a:r>
            <a:r>
              <a:rPr lang="ru-RU" sz="1400" b="1" dirty="0" smtClean="0"/>
              <a:t>, Батурин, </a:t>
            </a:r>
            <a:r>
              <a:rPr lang="ru-RU" sz="1400" b="1" dirty="0" err="1" smtClean="0"/>
              <a:t>Ніжин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Носівку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Бобровицю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Бровари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Києва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Ланцюговим</a:t>
            </a:r>
            <a:r>
              <a:rPr lang="ru-RU" sz="1400" b="1" dirty="0" smtClean="0"/>
              <a:t> мостом, </a:t>
            </a:r>
            <a:r>
              <a:rPr lang="ru-RU" sz="1400" b="1" dirty="0" err="1" smtClean="0"/>
              <a:t>випрягши</a:t>
            </a:r>
            <a:r>
              <a:rPr lang="ru-RU" sz="1400" b="1" dirty="0" smtClean="0"/>
              <a:t> коней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воза,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провезли </a:t>
            </a:r>
            <a:r>
              <a:rPr lang="ru-RU" sz="1400" b="1" dirty="0" err="1" smtClean="0"/>
              <a:t>студенти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Університету</a:t>
            </a:r>
            <a:r>
              <a:rPr lang="ru-RU" sz="1400" b="1" dirty="0" smtClean="0"/>
              <a:t> Святого </a:t>
            </a:r>
            <a:r>
              <a:rPr lang="ru-RU" sz="1400" b="1" dirty="0" err="1" smtClean="0"/>
              <a:t>Володимира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далі</a:t>
            </a:r>
            <a:r>
              <a:rPr lang="ru-RU" sz="1400" b="1" dirty="0" smtClean="0"/>
              <a:t> набережною до церкви </a:t>
            </a:r>
            <a:r>
              <a:rPr lang="ru-RU" sz="1400" b="1" dirty="0" err="1" smtClean="0"/>
              <a:t>Різдва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Христового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Подолі</a:t>
            </a:r>
            <a:r>
              <a:rPr lang="ru-RU" sz="1400" b="1" dirty="0" smtClean="0"/>
              <a:t>.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У </a:t>
            </a:r>
            <a:r>
              <a:rPr lang="ru-RU" sz="1400" b="1" dirty="0" err="1" smtClean="0"/>
              <a:t>Києві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Тарасом </a:t>
            </a:r>
            <a:r>
              <a:rPr lang="ru-RU" sz="1400" b="1" dirty="0" err="1" smtClean="0"/>
              <a:t>прощалися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студенти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поети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багато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киян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Була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навіть</a:t>
            </a:r>
            <a:r>
              <a:rPr lang="ru-RU" sz="1400" b="1" dirty="0" smtClean="0"/>
              <a:t> думка, яку </a:t>
            </a:r>
            <a:r>
              <a:rPr lang="ru-RU" sz="1400" b="1" dirty="0" err="1" smtClean="0"/>
              <a:t>підтримували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родичі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поета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поховати</a:t>
            </a:r>
            <a:r>
              <a:rPr lang="ru-RU" sz="1400" b="1" dirty="0" smtClean="0"/>
              <a:t> Т. </a:t>
            </a:r>
            <a:r>
              <a:rPr lang="ru-RU" sz="1400" b="1" dirty="0" err="1" smtClean="0"/>
              <a:t>Шевченка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Києві</a:t>
            </a:r>
            <a:r>
              <a:rPr lang="ru-RU" sz="1400" b="1" dirty="0" smtClean="0"/>
              <a:t>. Та </a:t>
            </a:r>
            <a:r>
              <a:rPr lang="ru-RU" sz="1400" b="1" dirty="0" err="1" smtClean="0"/>
              <a:t>Честахівський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відстоював</a:t>
            </a:r>
            <a:r>
              <a:rPr lang="ru-RU" sz="1400" b="1" dirty="0" smtClean="0"/>
              <a:t> думку про </a:t>
            </a:r>
            <a:r>
              <a:rPr lang="ru-RU" sz="1400" b="1" dirty="0" err="1" smtClean="0"/>
              <a:t>поховання</a:t>
            </a:r>
            <a:r>
              <a:rPr lang="ru-RU" sz="1400" b="1" dirty="0" smtClean="0"/>
              <a:t> Кобзаря в </a:t>
            </a:r>
            <a:r>
              <a:rPr lang="ru-RU" sz="1400" b="1" dirty="0" err="1" smtClean="0"/>
              <a:t>Каневі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бо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ще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життя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мріяв</a:t>
            </a:r>
            <a:r>
              <a:rPr lang="ru-RU" sz="1400" b="1" dirty="0" smtClean="0"/>
              <a:t> про: «</a:t>
            </a:r>
            <a:r>
              <a:rPr lang="ru-RU" sz="1400" b="1" dirty="0" err="1" smtClean="0"/>
              <a:t>тихе</a:t>
            </a:r>
            <a:r>
              <a:rPr lang="ru-RU" sz="1400" b="1" dirty="0" smtClean="0"/>
              <a:t> пристанище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спокій</a:t>
            </a:r>
            <a:r>
              <a:rPr lang="ru-RU" sz="1400" b="1" dirty="0" smtClean="0"/>
              <a:t> коло Канева».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20 травня1861 року на </a:t>
            </a:r>
            <a:r>
              <a:rPr lang="ru-RU" sz="1400" b="1" dirty="0" err="1" smtClean="0"/>
              <a:t>пароплаві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Кременчук</a:t>
            </a:r>
            <a:r>
              <a:rPr lang="ru-RU" sz="1400" b="1" dirty="0" smtClean="0"/>
              <a:t>»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Києва</a:t>
            </a:r>
            <a:r>
              <a:rPr lang="ru-RU" sz="1400" b="1" dirty="0" smtClean="0"/>
              <a:t> прах </a:t>
            </a:r>
            <a:r>
              <a:rPr lang="ru-RU" sz="1400" b="1" dirty="0" err="1" smtClean="0"/>
              <a:t>Шевченка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потрапив</a:t>
            </a:r>
            <a:r>
              <a:rPr lang="ru-RU" sz="1400" b="1" dirty="0" smtClean="0"/>
              <a:t> до Канева. </a:t>
            </a:r>
            <a:r>
              <a:rPr lang="ru-RU" sz="1400" b="1" dirty="0" err="1" smtClean="0"/>
              <a:t>Дві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доби</a:t>
            </a:r>
            <a:r>
              <a:rPr lang="ru-RU" sz="1400" b="1" dirty="0" smtClean="0"/>
              <a:t> домовина </a:t>
            </a:r>
            <a:r>
              <a:rPr lang="ru-RU" sz="1400" b="1" dirty="0" err="1" smtClean="0"/>
              <a:t>знаходилась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Успенському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соборі</a:t>
            </a:r>
            <a:r>
              <a:rPr lang="ru-RU" sz="1400" b="1" dirty="0" smtClean="0"/>
              <a:t>, а 10 (22 </a:t>
            </a:r>
            <a:r>
              <a:rPr lang="ru-RU" sz="1400" b="1" dirty="0" err="1" smtClean="0"/>
              <a:t>травня</a:t>
            </a:r>
            <a:r>
              <a:rPr lang="ru-RU" sz="1400" b="1" dirty="0" smtClean="0"/>
              <a:t>) </a:t>
            </a:r>
            <a:r>
              <a:rPr lang="ru-RU" sz="1400" b="1" dirty="0" err="1" smtClean="0"/>
              <a:t>було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відслужено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церкві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панахиду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прах </a:t>
            </a:r>
            <a:r>
              <a:rPr lang="ru-RU" sz="1400" b="1" dirty="0" err="1" smtClean="0"/>
              <a:t>віднесли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Чернечу</a:t>
            </a:r>
            <a:r>
              <a:rPr lang="ru-RU" sz="1400" b="1" dirty="0" smtClean="0"/>
              <a:t> гору.</a:t>
            </a:r>
            <a:endParaRPr lang="ru-RU" sz="1400" b="1" dirty="0"/>
          </a:p>
        </p:txBody>
      </p:sp>
      <p:pic>
        <p:nvPicPr>
          <p:cNvPr id="7" name="Рисунок 6" descr="459px-Shevchenko_death_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714884"/>
            <a:ext cx="180880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800px-Shevchenko's_gravestone_in_Saint_Petersbu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714884"/>
            <a:ext cx="285752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МД_Шевченко-Петербур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4714884"/>
            <a:ext cx="178595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ткрытая книг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857760"/>
            <a:ext cx="7501143" cy="2000240"/>
          </a:xfrm>
          <a:prstGeom prst="rect">
            <a:avLst/>
          </a:prstGeom>
        </p:spPr>
      </p:pic>
      <p:pic>
        <p:nvPicPr>
          <p:cNvPr id="6" name="Рисунок 5" descr="85294002_old_parchment_parch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-357214"/>
            <a:ext cx="10001320" cy="7572428"/>
          </a:xfrm>
          <a:prstGeom prst="rect">
            <a:avLst/>
          </a:prstGeom>
        </p:spPr>
      </p:pic>
      <p:pic>
        <p:nvPicPr>
          <p:cNvPr id="7" name="Рисунок 6" descr="открытая книг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857760"/>
            <a:ext cx="7501143" cy="1666868"/>
          </a:xfrm>
          <a:prstGeom prst="rect">
            <a:avLst/>
          </a:prstGeom>
        </p:spPr>
      </p:pic>
      <p:pic>
        <p:nvPicPr>
          <p:cNvPr id="8" name="Рисунок 7" descr="чернильница с перо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357562"/>
            <a:ext cx="2123887" cy="3289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571876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Шевченко </a:t>
            </a:r>
            <a:r>
              <a:rPr lang="ru-RU" b="1" dirty="0" err="1" smtClean="0">
                <a:solidFill>
                  <a:srgbClr val="C00000"/>
                </a:solidFill>
              </a:rPr>
              <a:t>є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явищем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української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духовності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могутнім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джерелом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dirty="0" err="1">
                <a:solidFill>
                  <a:srgbClr val="C00000"/>
                </a:solidFill>
              </a:rPr>
              <a:t>н</a:t>
            </a:r>
            <a:r>
              <a:rPr lang="ru-RU" b="1" dirty="0" err="1" smtClean="0">
                <a:solidFill>
                  <a:srgbClr val="C00000"/>
                </a:solidFill>
              </a:rPr>
              <a:t>аціональної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самосвідомості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учасником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історичного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життя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народу, </a:t>
            </a:r>
            <a:r>
              <a:rPr lang="ru-RU" b="1" dirty="0" err="1" smtClean="0">
                <a:solidFill>
                  <a:srgbClr val="C00000"/>
                </a:solidFill>
              </a:rPr>
              <a:t>порадником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Батьком,навіть</a:t>
            </a:r>
            <a:r>
              <a:rPr lang="ru-RU" b="1" dirty="0" smtClean="0">
                <a:solidFill>
                  <a:srgbClr val="C00000"/>
                </a:solidFill>
              </a:rPr>
              <a:t> пророком </a:t>
            </a:r>
            <a:r>
              <a:rPr lang="ru-RU" b="1" dirty="0" err="1" smtClean="0">
                <a:solidFill>
                  <a:srgbClr val="C00000"/>
                </a:solidFill>
              </a:rPr>
              <a:t>майбутнього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 апостолом </a:t>
            </a:r>
            <a:r>
              <a:rPr lang="ru-RU" b="1" dirty="0" err="1" smtClean="0">
                <a:solidFill>
                  <a:srgbClr val="C00000"/>
                </a:solidFill>
              </a:rPr>
              <a:t>правди</a:t>
            </a:r>
            <a:r>
              <a:rPr lang="ru-RU" b="1" dirty="0" smtClean="0">
                <a:solidFill>
                  <a:srgbClr val="C00000"/>
                </a:solidFill>
              </a:rPr>
              <a:t>, символом </a:t>
            </a:r>
            <a:r>
              <a:rPr lang="ru-RU" b="1" dirty="0" err="1" smtClean="0">
                <a:solidFill>
                  <a:srgbClr val="C00000"/>
                </a:solidFill>
              </a:rPr>
              <a:t>України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Україна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була</a:t>
            </a:r>
            <a:r>
              <a:rPr lang="ru-RU" b="1" dirty="0" smtClean="0">
                <a:solidFill>
                  <a:srgbClr val="C00000"/>
                </a:solidFill>
              </a:rPr>
              <a:t> для </a:t>
            </a:r>
            <a:r>
              <a:rPr lang="ru-RU" b="1" dirty="0" err="1" smtClean="0">
                <a:solidFill>
                  <a:srgbClr val="C00000"/>
                </a:solidFill>
              </a:rPr>
              <a:t>нього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всім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він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є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нині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всім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для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українців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projectukraine-2012-01-19-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928670"/>
            <a:ext cx="5448300" cy="246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785794"/>
          </a:xfrm>
          <a:gradFill>
            <a:gsLst>
              <a:gs pos="0">
                <a:srgbClr val="DDEBCF">
                  <a:alpha val="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/>
              </a:gs>
            </a:gsLst>
            <a:lin ang="2700000" scaled="0"/>
          </a:gra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Моринці – село Кобзаря</a:t>
            </a:r>
            <a:endParaRPr lang="ru-RU" b="1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8143900" cy="5357850"/>
          </a:xfrm>
        </p:spPr>
      </p:pic>
      <p:sp>
        <p:nvSpPr>
          <p:cNvPr id="5" name="TextBox 4"/>
          <p:cNvSpPr txBox="1"/>
          <p:nvPr/>
        </p:nvSpPr>
        <p:spPr>
          <a:xfrm>
            <a:off x="1000100" y="6119336"/>
            <a:ext cx="8143900" cy="738664"/>
          </a:xfrm>
          <a:prstGeom prst="rect">
            <a:avLst/>
          </a:prstGeom>
          <a:gradFill>
            <a:gsLst>
              <a:gs pos="0">
                <a:srgbClr val="DDEBCF">
                  <a:alpha val="0"/>
                </a:srgbClr>
              </a:gs>
              <a:gs pos="50000">
                <a:srgbClr val="9CB86E">
                  <a:alpha val="50000"/>
                </a:srgbClr>
              </a:gs>
              <a:gs pos="100000">
                <a:srgbClr val="156B13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У </a:t>
            </a:r>
            <a:r>
              <a:rPr lang="ru-RU" sz="1400" b="1" dirty="0" err="1" smtClean="0">
                <a:solidFill>
                  <a:srgbClr val="FF0000"/>
                </a:solidFill>
              </a:rPr>
              <a:t>дитинстві</a:t>
            </a:r>
            <a:r>
              <a:rPr lang="ru-RU" sz="1400" b="1" dirty="0" smtClean="0">
                <a:solidFill>
                  <a:srgbClr val="FF0000"/>
                </a:solidFill>
              </a:rPr>
              <a:t> та </a:t>
            </a:r>
            <a:r>
              <a:rPr lang="ru-RU" sz="1400" b="1" dirty="0" err="1" smtClean="0">
                <a:solidFill>
                  <a:srgbClr val="FF0000"/>
                </a:solidFill>
              </a:rPr>
              <a:t>юності</a:t>
            </a:r>
            <a:r>
              <a:rPr lang="ru-RU" sz="1400" b="1" dirty="0" smtClean="0">
                <a:solidFill>
                  <a:srgbClr val="FF0000"/>
                </a:solidFill>
              </a:rPr>
              <a:t> Тарас </a:t>
            </a:r>
            <a:r>
              <a:rPr lang="ru-RU" sz="1400" b="1" dirty="0" err="1" smtClean="0">
                <a:solidFill>
                  <a:srgbClr val="FF0000"/>
                </a:solidFill>
              </a:rPr>
              <a:t>неодноразово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бував</a:t>
            </a:r>
            <a:r>
              <a:rPr lang="ru-RU" sz="1400" b="1" dirty="0" smtClean="0">
                <a:solidFill>
                  <a:srgbClr val="FF0000"/>
                </a:solidFill>
              </a:rPr>
              <a:t> у </a:t>
            </a:r>
            <a:r>
              <a:rPr lang="ru-RU" sz="1400" b="1" dirty="0" err="1" smtClean="0">
                <a:solidFill>
                  <a:srgbClr val="FF0000"/>
                </a:solidFill>
              </a:rPr>
              <a:t>Моринцях</a:t>
            </a:r>
            <a:r>
              <a:rPr lang="ru-RU" sz="1400" b="1" dirty="0" smtClean="0">
                <a:solidFill>
                  <a:srgbClr val="FF0000"/>
                </a:solidFill>
              </a:rPr>
              <a:t>. </a:t>
            </a:r>
            <a:r>
              <a:rPr lang="ru-RU" sz="1400" b="1" dirty="0" err="1" smtClean="0">
                <a:solidFill>
                  <a:srgbClr val="FF0000"/>
                </a:solidFill>
              </a:rPr>
              <a:t>Він</a:t>
            </a:r>
            <a:r>
              <a:rPr lang="ru-RU" sz="1400" b="1" dirty="0" smtClean="0">
                <a:solidFill>
                  <a:srgbClr val="FF0000"/>
                </a:solidFill>
              </a:rPr>
              <a:t> часто </a:t>
            </a:r>
            <a:r>
              <a:rPr lang="ru-RU" sz="1400" b="1" dirty="0" err="1" smtClean="0">
                <a:solidFill>
                  <a:srgbClr val="FF0000"/>
                </a:solidFill>
              </a:rPr>
              <a:t>описував</a:t>
            </a:r>
            <a:r>
              <a:rPr lang="ru-RU" sz="1400" b="1" dirty="0" smtClean="0">
                <a:solidFill>
                  <a:srgbClr val="FF0000"/>
                </a:solidFill>
              </a:rPr>
              <a:t> село у </a:t>
            </a:r>
            <a:r>
              <a:rPr lang="ru-RU" sz="1400" b="1" dirty="0" err="1" smtClean="0">
                <a:solidFill>
                  <a:srgbClr val="FF0000"/>
                </a:solidFill>
              </a:rPr>
              <a:t>своїх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творах</a:t>
            </a:r>
            <a:r>
              <a:rPr lang="ru-RU" sz="1400" b="1" dirty="0" smtClean="0">
                <a:solidFill>
                  <a:srgbClr val="FF0000"/>
                </a:solidFill>
              </a:rPr>
              <a:t>. А </a:t>
            </a:r>
            <a:r>
              <a:rPr lang="ru-RU" sz="1400" b="1" dirty="0" err="1" smtClean="0">
                <a:solidFill>
                  <a:srgbClr val="FF0000"/>
                </a:solidFill>
              </a:rPr>
              <a:t>описувати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було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що</a:t>
            </a:r>
            <a:r>
              <a:rPr lang="ru-RU" sz="1400" b="1" dirty="0" smtClean="0">
                <a:solidFill>
                  <a:srgbClr val="FF0000"/>
                </a:solidFill>
              </a:rPr>
              <a:t>, </a:t>
            </a:r>
            <a:r>
              <a:rPr lang="ru-RU" sz="1400" b="1" dirty="0" err="1" smtClean="0">
                <a:solidFill>
                  <a:srgbClr val="FF0000"/>
                </a:solidFill>
              </a:rPr>
              <a:t>адже</a:t>
            </a:r>
            <a:r>
              <a:rPr lang="ru-RU" sz="1400" b="1" dirty="0" smtClean="0">
                <a:solidFill>
                  <a:srgbClr val="FF0000"/>
                </a:solidFill>
              </a:rPr>
              <a:t>, </a:t>
            </a:r>
            <a:r>
              <a:rPr lang="ru-RU" sz="1400" b="1" dirty="0" err="1" smtClean="0">
                <a:solidFill>
                  <a:srgbClr val="FF0000"/>
                </a:solidFill>
              </a:rPr>
              <a:t>розкидане</a:t>
            </a:r>
            <a:r>
              <a:rPr lang="ru-RU" sz="1400" b="1" dirty="0" smtClean="0">
                <a:solidFill>
                  <a:srgbClr val="FF0000"/>
                </a:solidFill>
              </a:rPr>
              <a:t> на </a:t>
            </a:r>
            <a:r>
              <a:rPr lang="ru-RU" sz="1400" b="1" dirty="0" err="1" smtClean="0">
                <a:solidFill>
                  <a:srgbClr val="FF0000"/>
                </a:solidFill>
              </a:rPr>
              <a:t>численних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пагорбах</a:t>
            </a:r>
            <a:r>
              <a:rPr lang="ru-RU" sz="1400" b="1" dirty="0" smtClean="0">
                <a:solidFill>
                  <a:srgbClr val="FF0000"/>
                </a:solidFill>
              </a:rPr>
              <a:t>, </a:t>
            </a:r>
            <a:r>
              <a:rPr lang="ru-RU" sz="1400" b="1" dirty="0" err="1" smtClean="0">
                <a:solidFill>
                  <a:srgbClr val="FF0000"/>
                </a:solidFill>
              </a:rPr>
              <a:t>воно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нині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дуже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красиве</a:t>
            </a:r>
            <a:r>
              <a:rPr lang="ru-RU" sz="1400" b="1" dirty="0" smtClean="0">
                <a:solidFill>
                  <a:srgbClr val="FF0000"/>
                </a:solidFill>
              </a:rPr>
              <a:t>. Тут </a:t>
            </a:r>
            <a:r>
              <a:rPr lang="ru-RU" sz="1400" b="1" dirty="0" err="1" smtClean="0">
                <a:solidFill>
                  <a:srgbClr val="FF0000"/>
                </a:solidFill>
              </a:rPr>
              <a:t>розташована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садиба-музей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видатного</a:t>
            </a:r>
            <a:r>
              <a:rPr lang="ru-RU" sz="1400" b="1" dirty="0" smtClean="0">
                <a:solidFill>
                  <a:srgbClr val="FF0000"/>
                </a:solidFill>
              </a:rPr>
              <a:t> Кобзаря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2485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pic>
        <p:nvPicPr>
          <p:cNvPr id="7" name="Рисунок 6" descr="shevchenk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785794"/>
            <a:ext cx="2771775" cy="3448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0"/>
            <a:ext cx="81439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Дитячі та юнацькі роки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4572008"/>
            <a:ext cx="7858180" cy="206210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Народився</a:t>
            </a:r>
            <a:r>
              <a:rPr lang="ru-RU" sz="1600" dirty="0" smtClean="0"/>
              <a:t> 9 </a:t>
            </a:r>
            <a:r>
              <a:rPr lang="ru-RU" sz="1600" dirty="0" err="1" smtClean="0"/>
              <a:t>березня</a:t>
            </a:r>
            <a:r>
              <a:rPr lang="ru-RU" sz="1600" dirty="0" smtClean="0"/>
              <a:t>  1814 року у </a:t>
            </a:r>
            <a:r>
              <a:rPr lang="ru-RU" sz="1600" dirty="0" err="1" smtClean="0"/>
              <a:t>селі</a:t>
            </a:r>
            <a:r>
              <a:rPr lang="ru-RU" sz="1600" dirty="0" smtClean="0"/>
              <a:t> </a:t>
            </a:r>
            <a:r>
              <a:rPr lang="ru-RU" sz="1600" dirty="0" err="1" smtClean="0"/>
              <a:t>Моринці</a:t>
            </a:r>
            <a:r>
              <a:rPr lang="ru-RU" sz="1600" dirty="0" smtClean="0"/>
              <a:t> </a:t>
            </a:r>
            <a:r>
              <a:rPr lang="ru-RU" sz="1600" dirty="0" err="1" smtClean="0"/>
              <a:t>Звенигородського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повіту</a:t>
            </a:r>
            <a:r>
              <a:rPr lang="ru-RU" sz="1600" dirty="0" smtClean="0"/>
              <a:t> </a:t>
            </a:r>
            <a:r>
              <a:rPr lang="ru-RU" sz="1600" dirty="0" err="1" smtClean="0"/>
              <a:t>Київської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губернії</a:t>
            </a:r>
            <a:r>
              <a:rPr lang="ru-RU" sz="1600" dirty="0" smtClean="0"/>
              <a:t> (</a:t>
            </a:r>
            <a:r>
              <a:rPr lang="ru-RU" sz="1600" dirty="0" err="1" smtClean="0"/>
              <a:t>нині</a:t>
            </a:r>
            <a:r>
              <a:rPr lang="ru-RU" sz="1600" dirty="0" smtClean="0"/>
              <a:t> село </a:t>
            </a:r>
            <a:r>
              <a:rPr lang="ru-RU" sz="1600" dirty="0" err="1" smtClean="0"/>
              <a:t>Звенигородського</a:t>
            </a:r>
            <a:r>
              <a:rPr lang="ru-RU" sz="1600" dirty="0" smtClean="0"/>
              <a:t> району </a:t>
            </a:r>
            <a:r>
              <a:rPr lang="ru-RU" sz="1600" dirty="0" err="1" smtClean="0"/>
              <a:t>Черкаської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) в </a:t>
            </a:r>
            <a:r>
              <a:rPr lang="ru-RU" sz="1600" dirty="0" err="1" smtClean="0"/>
              <a:t>закріпаченій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селянській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Григорія</a:t>
            </a:r>
            <a:r>
              <a:rPr lang="ru-RU" sz="1600" dirty="0" smtClean="0"/>
              <a:t> </a:t>
            </a:r>
            <a:r>
              <a:rPr lang="ru-RU" sz="1600" dirty="0" err="1" smtClean="0"/>
              <a:t>Івановича</a:t>
            </a:r>
            <a:r>
              <a:rPr lang="ru-RU" sz="1600" dirty="0" smtClean="0"/>
              <a:t>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Катерини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Якимівни</a:t>
            </a:r>
            <a:r>
              <a:rPr lang="ru-RU" sz="1600" dirty="0" smtClean="0"/>
              <a:t> Бойко. У Тараса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2 </a:t>
            </a:r>
            <a:r>
              <a:rPr lang="ru-RU" sz="1600" dirty="0" err="1" smtClean="0"/>
              <a:t>брати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4 </a:t>
            </a:r>
            <a:r>
              <a:rPr lang="ru-RU" sz="1600" dirty="0" err="1" smtClean="0"/>
              <a:t>сестри</a:t>
            </a:r>
            <a:r>
              <a:rPr lang="ru-RU" sz="1600" dirty="0" smtClean="0"/>
              <a:t>. </a:t>
            </a:r>
            <a:r>
              <a:rPr lang="ru-RU" sz="1600" dirty="0" err="1" smtClean="0"/>
              <a:t>Юний</a:t>
            </a:r>
            <a:r>
              <a:rPr lang="ru-RU" sz="1600" dirty="0" smtClean="0"/>
              <a:t> талант рано став сиротою —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померла, коли </a:t>
            </a:r>
            <a:r>
              <a:rPr lang="ru-RU" sz="1600" dirty="0" err="1" smtClean="0"/>
              <a:t>йому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9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батько</a:t>
            </a:r>
            <a:r>
              <a:rPr lang="ru-RU" sz="1600" dirty="0" smtClean="0"/>
              <a:t> — у 12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. </a:t>
            </a:r>
            <a:r>
              <a:rPr lang="ru-RU" sz="1600" dirty="0" err="1" smtClean="0"/>
              <a:t>Дитинство</a:t>
            </a:r>
            <a:r>
              <a:rPr lang="ru-RU" sz="1600" dirty="0" smtClean="0"/>
              <a:t> Шевченко </a:t>
            </a:r>
            <a:r>
              <a:rPr lang="ru-RU" sz="1600" dirty="0" err="1" smtClean="0"/>
              <a:t>провів</a:t>
            </a:r>
            <a:r>
              <a:rPr lang="ru-RU" sz="1600" dirty="0" smtClean="0"/>
              <a:t> у селах </a:t>
            </a:r>
            <a:r>
              <a:rPr lang="ru-RU" sz="1600" dirty="0" err="1" smtClean="0"/>
              <a:t>Моринці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Кирилівка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належали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поміщику</a:t>
            </a:r>
            <a:r>
              <a:rPr lang="ru-RU" sz="1600" dirty="0" smtClean="0"/>
              <a:t>, генерал-лейтенанту Василю </a:t>
            </a:r>
            <a:r>
              <a:rPr lang="ru-RU" sz="1600" dirty="0" err="1" smtClean="0"/>
              <a:t>Васильовичу</a:t>
            </a:r>
            <a:r>
              <a:rPr lang="ru-RU" sz="1600" dirty="0" smtClean="0"/>
              <a:t> </a:t>
            </a:r>
            <a:r>
              <a:rPr lang="ru-RU" sz="1600" dirty="0" err="1" smtClean="0"/>
              <a:t>Енгельгардту</a:t>
            </a:r>
            <a:r>
              <a:rPr lang="ru-RU" sz="1600" dirty="0" smtClean="0"/>
              <a:t>. </a:t>
            </a:r>
            <a:r>
              <a:rPr lang="ru-RU" sz="1600" dirty="0" err="1" smtClean="0"/>
              <a:t>Інтерес</a:t>
            </a:r>
            <a:r>
              <a:rPr lang="ru-RU" sz="1600" dirty="0" smtClean="0"/>
              <a:t> до </a:t>
            </a:r>
            <a:r>
              <a:rPr lang="ru-RU" sz="1600" dirty="0" err="1" smtClean="0"/>
              <a:t>малювання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поезії</a:t>
            </a:r>
            <a:r>
              <a:rPr lang="ru-RU" sz="1600" dirty="0" smtClean="0"/>
              <a:t> у Тараса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проявився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самого </a:t>
            </a:r>
            <a:r>
              <a:rPr lang="ru-RU" sz="1600" dirty="0" err="1" smtClean="0"/>
              <a:t>дитинства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08502_4e325fd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pic>
        <p:nvPicPr>
          <p:cNvPr id="5" name="Рисунок 4" descr="risshevch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85728"/>
            <a:ext cx="42961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htern_d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714752"/>
            <a:ext cx="428628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2857496"/>
            <a:ext cx="4286280" cy="2616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Зі спогадів Тараса Шевченка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6357958"/>
            <a:ext cx="4286280" cy="2616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Покарання різками в дяківській школі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285728"/>
            <a:ext cx="3429024" cy="280076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Весняного</a:t>
            </a:r>
            <a:r>
              <a:rPr lang="ru-RU" sz="1600" dirty="0" smtClean="0"/>
              <a:t> дня родина </a:t>
            </a:r>
            <a:r>
              <a:rPr lang="ru-RU" sz="1600" dirty="0" err="1" smtClean="0"/>
              <a:t>Шевченків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сиділа</a:t>
            </a:r>
            <a:r>
              <a:rPr lang="ru-RU" sz="1600" dirty="0" smtClean="0"/>
              <a:t> за вечерею </a:t>
            </a:r>
            <a:r>
              <a:rPr lang="ru-RU" sz="1600" dirty="0" err="1" smtClean="0"/>
              <a:t>сумна</a:t>
            </a:r>
            <a:r>
              <a:rPr lang="ru-RU" sz="1600" dirty="0" smtClean="0"/>
              <a:t> – пропав </a:t>
            </a:r>
            <a:r>
              <a:rPr lang="ru-RU" sz="1600" dirty="0" err="1" smtClean="0"/>
              <a:t>Тарас.Зарипіли</a:t>
            </a:r>
            <a:r>
              <a:rPr lang="ru-RU" sz="1600" dirty="0" smtClean="0"/>
              <a:t> </a:t>
            </a:r>
            <a:r>
              <a:rPr lang="ru-RU" sz="1600" dirty="0" err="1" smtClean="0"/>
              <a:t>десь</a:t>
            </a:r>
            <a:r>
              <a:rPr lang="ru-RU" sz="1600" dirty="0" smtClean="0"/>
              <a:t> вози; вдарила луною  </a:t>
            </a:r>
            <a:r>
              <a:rPr lang="ru-RU" sz="1600" dirty="0" err="1" smtClean="0"/>
              <a:t>пісня</a:t>
            </a:r>
            <a:r>
              <a:rPr lang="ru-RU" sz="1600" dirty="0" smtClean="0"/>
              <a:t>.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забули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деякий</a:t>
            </a:r>
            <a:r>
              <a:rPr lang="ru-RU" sz="1600" dirty="0" smtClean="0"/>
              <a:t> час про </a:t>
            </a:r>
            <a:r>
              <a:rPr lang="ru-RU" sz="1600" dirty="0" err="1" smtClean="0"/>
              <a:t>хлопця</a:t>
            </a:r>
            <a:r>
              <a:rPr lang="ru-RU" sz="1600" dirty="0" smtClean="0"/>
              <a:t>, </a:t>
            </a:r>
            <a:r>
              <a:rPr lang="ru-RU" sz="1600" dirty="0" err="1" smtClean="0"/>
              <a:t>заворушились</a:t>
            </a:r>
            <a:r>
              <a:rPr lang="ru-RU" sz="1600" dirty="0" smtClean="0"/>
              <a:t> – чумаки! – </a:t>
            </a:r>
            <a:r>
              <a:rPr lang="ru-RU" sz="1600" dirty="0" err="1" smtClean="0"/>
              <a:t>повиходили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назустріч</a:t>
            </a:r>
            <a:r>
              <a:rPr lang="ru-RU" sz="1600" dirty="0" smtClean="0"/>
              <a:t>. Аж тут </a:t>
            </a:r>
            <a:r>
              <a:rPr lang="ru-RU" sz="1600" dirty="0" err="1" smtClean="0"/>
              <a:t>Катря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побачила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. Почали </a:t>
            </a:r>
            <a:r>
              <a:rPr lang="ru-RU" sz="1600" dirty="0" err="1" smtClean="0"/>
              <a:t>допитуватись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був</a:t>
            </a:r>
            <a:r>
              <a:rPr lang="ru-RU" sz="1600" dirty="0" smtClean="0"/>
              <a:t>. </a:t>
            </a:r>
            <a:r>
              <a:rPr lang="ru-RU" sz="1600" dirty="0" err="1" smtClean="0"/>
              <a:t>Хлопець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розповів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заблукав</a:t>
            </a:r>
            <a:r>
              <a:rPr lang="ru-RU" sz="1600" dirty="0" smtClean="0"/>
              <a:t>, </a:t>
            </a:r>
            <a:r>
              <a:rPr lang="ru-RU" sz="1600" dirty="0" err="1" smtClean="0"/>
              <a:t>стрів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чумаків</a:t>
            </a:r>
            <a:r>
              <a:rPr lang="ru-RU" sz="1600" dirty="0" smtClean="0"/>
              <a:t>, вони посадили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віз</a:t>
            </a:r>
            <a:r>
              <a:rPr lang="ru-RU" sz="1600" dirty="0" smtClean="0"/>
              <a:t>, дали </a:t>
            </a:r>
            <a:r>
              <a:rPr lang="ru-RU" sz="1600" dirty="0" err="1" smtClean="0"/>
              <a:t>батіг</a:t>
            </a:r>
            <a:r>
              <a:rPr lang="ru-RU" sz="1600" dirty="0" smtClean="0"/>
              <a:t> у руки та </a:t>
            </a:r>
            <a:r>
              <a:rPr lang="ru-RU" sz="1600" dirty="0" err="1" smtClean="0"/>
              <a:t>й</a:t>
            </a:r>
            <a:r>
              <a:rPr lang="ru-RU" sz="1600" dirty="0" smtClean="0"/>
              <a:t> привезли </a:t>
            </a:r>
            <a:r>
              <a:rPr lang="ru-RU" sz="1600" dirty="0" err="1" smtClean="0"/>
              <a:t>додому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3714752"/>
            <a:ext cx="3429024" cy="30469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Тарас у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вісім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підспівував</a:t>
            </a:r>
            <a:r>
              <a:rPr lang="ru-RU" sz="1600" dirty="0" smtClean="0"/>
              <a:t> старшим. </a:t>
            </a:r>
            <a:r>
              <a:rPr lang="ru-RU" sz="1600" dirty="0" err="1" smtClean="0"/>
              <a:t>Якось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почув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дяк</a:t>
            </a:r>
            <a:r>
              <a:rPr lang="ru-RU" sz="1600" dirty="0" smtClean="0"/>
              <a:t> та </a:t>
            </a:r>
            <a:r>
              <a:rPr lang="ru-RU" sz="1600" dirty="0" err="1" smtClean="0"/>
              <a:t>й</a:t>
            </a:r>
            <a:r>
              <a:rPr lang="ru-RU" sz="1600" dirty="0" smtClean="0"/>
              <a:t> став </a:t>
            </a:r>
            <a:r>
              <a:rPr lang="ru-RU" sz="1600" dirty="0" err="1" smtClean="0"/>
              <a:t>питати</a:t>
            </a:r>
            <a:r>
              <a:rPr lang="ru-RU" sz="1600" dirty="0" smtClean="0"/>
              <a:t>, </a:t>
            </a:r>
            <a:r>
              <a:rPr lang="ru-RU" sz="1600" dirty="0" err="1"/>
              <a:t>х</a:t>
            </a:r>
            <a:r>
              <a:rPr lang="ru-RU" sz="1600" dirty="0" err="1" smtClean="0"/>
              <a:t>то</a:t>
            </a:r>
            <a:r>
              <a:rPr lang="ru-RU" sz="1600" dirty="0" smtClean="0"/>
              <a:t>  так </a:t>
            </a:r>
            <a:r>
              <a:rPr lang="ru-RU" sz="1600" dirty="0" err="1" smtClean="0"/>
              <a:t>підспівує</a:t>
            </a:r>
            <a:r>
              <a:rPr lang="ru-RU" sz="1600" dirty="0" smtClean="0"/>
              <a:t>. </a:t>
            </a:r>
            <a:r>
              <a:rPr lang="ru-RU" sz="1600" dirty="0" err="1" smtClean="0"/>
              <a:t>Григорій</a:t>
            </a:r>
            <a:r>
              <a:rPr lang="ru-RU" sz="1600" dirty="0" smtClean="0"/>
              <a:t> Шевченко </a:t>
            </a:r>
            <a:r>
              <a:rPr lang="ru-RU" sz="1600" dirty="0" err="1" smtClean="0"/>
              <a:t>похвалився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син</a:t>
            </a:r>
            <a:r>
              <a:rPr lang="ru-RU" sz="1600" dirty="0" smtClean="0"/>
              <a:t> Тарас, </a:t>
            </a:r>
            <a:r>
              <a:rPr lang="ru-RU" sz="1600" dirty="0" err="1" smtClean="0"/>
              <a:t>і</a:t>
            </a:r>
            <a:r>
              <a:rPr lang="ru-RU" sz="1600" dirty="0" smtClean="0"/>
              <a:t> попросив </a:t>
            </a:r>
            <a:r>
              <a:rPr lang="ru-RU" sz="1600" dirty="0" err="1" smtClean="0"/>
              <a:t>взяти</a:t>
            </a:r>
            <a:r>
              <a:rPr lang="ru-RU" sz="1600" dirty="0" smtClean="0"/>
              <a:t> </a:t>
            </a:r>
            <a:r>
              <a:rPr lang="ru-RU" sz="1600" dirty="0" err="1" smtClean="0"/>
              <a:t>хлопця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школи</a:t>
            </a:r>
            <a:r>
              <a:rPr lang="ru-RU" sz="1600" dirty="0" smtClean="0"/>
              <a:t>, </a:t>
            </a:r>
            <a:r>
              <a:rPr lang="ru-RU" sz="1600" dirty="0" err="1" smtClean="0"/>
              <a:t>бо</a:t>
            </a:r>
            <a:r>
              <a:rPr lang="ru-RU" sz="1600" dirty="0" smtClean="0"/>
              <a:t> охочий той до книжки. Так,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осені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почалось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школярське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. Нудна </a:t>
            </a:r>
            <a:r>
              <a:rPr lang="ru-RU" sz="1600" dirty="0" err="1" smtClean="0"/>
              <a:t>й</a:t>
            </a:r>
            <a:r>
              <a:rPr lang="ru-RU" sz="1600" dirty="0" smtClean="0"/>
              <a:t> тяжка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наука </a:t>
            </a:r>
            <a:r>
              <a:rPr lang="ru-RU" sz="1600" dirty="0" err="1" smtClean="0"/>
              <a:t>тоді</a:t>
            </a:r>
            <a:r>
              <a:rPr lang="ru-RU" sz="1600" dirty="0" smtClean="0"/>
              <a:t> у школах: </a:t>
            </a:r>
            <a:r>
              <a:rPr lang="ru-RU" sz="1600" dirty="0" err="1" smtClean="0"/>
              <a:t>з-під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різок</a:t>
            </a:r>
            <a:r>
              <a:rPr lang="ru-RU" sz="1600" dirty="0" smtClean="0"/>
              <a:t>, по </a:t>
            </a:r>
            <a:r>
              <a:rPr lang="ru-RU" sz="1600" dirty="0" err="1" smtClean="0"/>
              <a:t>церковних</a:t>
            </a:r>
            <a:r>
              <a:rPr lang="ru-RU" sz="1600" dirty="0" smtClean="0"/>
              <a:t> книжках. Але  Шевченко </a:t>
            </a:r>
            <a:r>
              <a:rPr lang="ru-RU" sz="1600" dirty="0" err="1" smtClean="0"/>
              <a:t>брався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цієї</a:t>
            </a:r>
            <a:r>
              <a:rPr lang="ru-RU" sz="1600" dirty="0" smtClean="0"/>
              <a:t> науки охоче.</a:t>
            </a:r>
            <a:endParaRPr lang="ru-RU" sz="1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ukranske-selozskiz_slobodyanyuk_grigoriy_12823762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000100" y="0"/>
            <a:ext cx="8143900" cy="4247317"/>
          </a:xfrm>
          <a:prstGeom prst="rect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>
                  <a:alpha val="54000"/>
                </a:srgbClr>
              </a:gs>
              <a:gs pos="100000">
                <a:srgbClr val="156B13">
                  <a:alpha val="72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Мені</a:t>
            </a:r>
            <a:r>
              <a:rPr lang="ru-RU" b="1" dirty="0" smtClean="0">
                <a:solidFill>
                  <a:srgbClr val="8E0000"/>
                </a:solidFill>
              </a:rPr>
              <a:t> </a:t>
            </a:r>
            <a:r>
              <a:rPr lang="ru-RU" b="1" dirty="0" err="1" smtClean="0">
                <a:solidFill>
                  <a:srgbClr val="8E0000"/>
                </a:solidFill>
              </a:rPr>
              <a:t>тринадцятий</a:t>
            </a:r>
            <a:r>
              <a:rPr lang="ru-RU" b="1" dirty="0" smtClean="0">
                <a:solidFill>
                  <a:srgbClr val="8E0000"/>
                </a:solidFill>
              </a:rPr>
              <a:t> </a:t>
            </a:r>
            <a:r>
              <a:rPr lang="ru-RU" b="1" dirty="0" err="1" smtClean="0">
                <a:solidFill>
                  <a:srgbClr val="8E0000"/>
                </a:solidFill>
              </a:rPr>
              <a:t>минало</a:t>
            </a:r>
            <a:r>
              <a:rPr lang="ru-RU" b="1" dirty="0" smtClean="0">
                <a:solidFill>
                  <a:srgbClr val="8E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8E0000"/>
                </a:solidFill>
              </a:rPr>
              <a:t>Я пас ягнята за селом.</a:t>
            </a: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Чи</a:t>
            </a:r>
            <a:r>
              <a:rPr lang="ru-RU" b="1" dirty="0" smtClean="0">
                <a:solidFill>
                  <a:srgbClr val="8E0000"/>
                </a:solidFill>
              </a:rPr>
              <a:t> то так </a:t>
            </a:r>
            <a:r>
              <a:rPr lang="ru-RU" b="1" dirty="0" err="1" smtClean="0">
                <a:solidFill>
                  <a:srgbClr val="8E0000"/>
                </a:solidFill>
              </a:rPr>
              <a:t>сонечко</a:t>
            </a:r>
            <a:r>
              <a:rPr lang="ru-RU" b="1" dirty="0" smtClean="0">
                <a:solidFill>
                  <a:srgbClr val="8E0000"/>
                </a:solidFill>
              </a:rPr>
              <a:t> </a:t>
            </a:r>
            <a:r>
              <a:rPr lang="ru-RU" b="1" dirty="0" err="1" smtClean="0">
                <a:solidFill>
                  <a:srgbClr val="8E0000"/>
                </a:solidFill>
              </a:rPr>
              <a:t>сіяло</a:t>
            </a:r>
            <a:r>
              <a:rPr lang="ru-RU" b="1" dirty="0" smtClean="0">
                <a:solidFill>
                  <a:srgbClr val="8E0000"/>
                </a:solidFill>
              </a:rPr>
              <a:t>,</a:t>
            </a: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Чи</a:t>
            </a:r>
            <a:r>
              <a:rPr lang="ru-RU" b="1" dirty="0" smtClean="0">
                <a:solidFill>
                  <a:srgbClr val="8E0000"/>
                </a:solidFill>
              </a:rPr>
              <a:t> так </a:t>
            </a:r>
            <a:r>
              <a:rPr lang="ru-RU" b="1" dirty="0" err="1" smtClean="0">
                <a:solidFill>
                  <a:srgbClr val="8E0000"/>
                </a:solidFill>
              </a:rPr>
              <a:t>мені</a:t>
            </a:r>
            <a:r>
              <a:rPr lang="ru-RU" b="1" dirty="0" smtClean="0">
                <a:solidFill>
                  <a:srgbClr val="8E0000"/>
                </a:solidFill>
              </a:rPr>
              <a:t> </a:t>
            </a:r>
            <a:r>
              <a:rPr lang="ru-RU" b="1" dirty="0" err="1" smtClean="0">
                <a:solidFill>
                  <a:srgbClr val="8E0000"/>
                </a:solidFill>
              </a:rPr>
              <a:t>чого</a:t>
            </a:r>
            <a:r>
              <a:rPr lang="ru-RU" b="1" dirty="0" smtClean="0">
                <a:solidFill>
                  <a:srgbClr val="8E0000"/>
                </a:solidFill>
              </a:rPr>
              <a:t> </a:t>
            </a:r>
            <a:r>
              <a:rPr lang="ru-RU" b="1" dirty="0" err="1" smtClean="0">
                <a:solidFill>
                  <a:srgbClr val="8E0000"/>
                </a:solidFill>
              </a:rPr>
              <a:t>було</a:t>
            </a:r>
            <a:r>
              <a:rPr lang="ru-RU" b="1" dirty="0" smtClean="0">
                <a:solidFill>
                  <a:srgbClr val="8E0000"/>
                </a:solidFill>
              </a:rPr>
              <a:t>?</a:t>
            </a: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Мені</a:t>
            </a:r>
            <a:r>
              <a:rPr lang="ru-RU" b="1" dirty="0" smtClean="0">
                <a:solidFill>
                  <a:srgbClr val="8E0000"/>
                </a:solidFill>
              </a:rPr>
              <a:t> так любо, любо стало,</a:t>
            </a: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Неначе</a:t>
            </a:r>
            <a:r>
              <a:rPr lang="ru-RU" b="1" dirty="0" smtClean="0">
                <a:solidFill>
                  <a:srgbClr val="8E0000"/>
                </a:solidFill>
              </a:rPr>
              <a:t> в Бога......</a:t>
            </a:r>
          </a:p>
          <a:p>
            <a:pPr algn="ctr"/>
            <a:r>
              <a:rPr lang="ru-RU" b="1" dirty="0" smtClean="0">
                <a:solidFill>
                  <a:srgbClr val="8E0000"/>
                </a:solidFill>
              </a:rPr>
              <a:t>Уже </a:t>
            </a:r>
            <a:r>
              <a:rPr lang="ru-RU" b="1" dirty="0" err="1" smtClean="0">
                <a:solidFill>
                  <a:srgbClr val="8E0000"/>
                </a:solidFill>
              </a:rPr>
              <a:t>прокликали</a:t>
            </a:r>
            <a:r>
              <a:rPr lang="ru-RU" b="1" dirty="0" smtClean="0">
                <a:solidFill>
                  <a:srgbClr val="8E0000"/>
                </a:solidFill>
              </a:rPr>
              <a:t> до паю,</a:t>
            </a:r>
          </a:p>
          <a:p>
            <a:pPr algn="ctr"/>
            <a:r>
              <a:rPr lang="ru-RU" b="1" dirty="0" smtClean="0">
                <a:solidFill>
                  <a:srgbClr val="8E0000"/>
                </a:solidFill>
              </a:rPr>
              <a:t>А я </a:t>
            </a:r>
            <a:r>
              <a:rPr lang="ru-RU" b="1" dirty="0" err="1" smtClean="0">
                <a:solidFill>
                  <a:srgbClr val="8E0000"/>
                </a:solidFill>
              </a:rPr>
              <a:t>собі</a:t>
            </a:r>
            <a:r>
              <a:rPr lang="ru-RU" b="1" dirty="0" smtClean="0">
                <a:solidFill>
                  <a:srgbClr val="8E0000"/>
                </a:solidFill>
              </a:rPr>
              <a:t> у </a:t>
            </a:r>
            <a:r>
              <a:rPr lang="ru-RU" b="1" dirty="0" err="1" smtClean="0">
                <a:solidFill>
                  <a:srgbClr val="8E0000"/>
                </a:solidFill>
              </a:rPr>
              <a:t>бур’яні</a:t>
            </a:r>
            <a:endParaRPr lang="ru-RU" b="1" dirty="0" smtClean="0">
              <a:solidFill>
                <a:srgbClr val="8E00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Молюся</a:t>
            </a:r>
            <a:r>
              <a:rPr lang="ru-RU" b="1" dirty="0" smtClean="0">
                <a:solidFill>
                  <a:srgbClr val="8E0000"/>
                </a:solidFill>
              </a:rPr>
              <a:t> Богу... І не знаю,</a:t>
            </a: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Чого</a:t>
            </a:r>
            <a:r>
              <a:rPr lang="ru-RU" b="1" dirty="0" smtClean="0">
                <a:solidFill>
                  <a:srgbClr val="8E0000"/>
                </a:solidFill>
              </a:rPr>
              <a:t> маленькому </a:t>
            </a:r>
            <a:r>
              <a:rPr lang="ru-RU" b="1" dirty="0" err="1" smtClean="0">
                <a:solidFill>
                  <a:srgbClr val="8E0000"/>
                </a:solidFill>
              </a:rPr>
              <a:t>мені</a:t>
            </a:r>
            <a:endParaRPr lang="ru-RU" b="1" dirty="0" smtClean="0">
              <a:solidFill>
                <a:srgbClr val="8E00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Тойді</a:t>
            </a:r>
            <a:r>
              <a:rPr lang="ru-RU" b="1" dirty="0" smtClean="0">
                <a:solidFill>
                  <a:srgbClr val="8E0000"/>
                </a:solidFill>
              </a:rPr>
              <a:t> так </a:t>
            </a:r>
            <a:r>
              <a:rPr lang="ru-RU" b="1" dirty="0" err="1" smtClean="0">
                <a:solidFill>
                  <a:srgbClr val="8E0000"/>
                </a:solidFill>
              </a:rPr>
              <a:t>приязно</a:t>
            </a:r>
            <a:r>
              <a:rPr lang="ru-RU" b="1" dirty="0" smtClean="0">
                <a:solidFill>
                  <a:srgbClr val="8E0000"/>
                </a:solidFill>
              </a:rPr>
              <a:t> молилось,</a:t>
            </a: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Чого</a:t>
            </a:r>
            <a:r>
              <a:rPr lang="ru-RU" b="1" dirty="0" smtClean="0">
                <a:solidFill>
                  <a:srgbClr val="8E0000"/>
                </a:solidFill>
              </a:rPr>
              <a:t> так весело </a:t>
            </a:r>
            <a:r>
              <a:rPr lang="ru-RU" b="1" dirty="0" err="1" smtClean="0">
                <a:solidFill>
                  <a:srgbClr val="8E0000"/>
                </a:solidFill>
              </a:rPr>
              <a:t>було</a:t>
            </a:r>
            <a:r>
              <a:rPr lang="ru-RU" b="1" dirty="0" smtClean="0">
                <a:solidFill>
                  <a:srgbClr val="8E0000"/>
                </a:solidFill>
              </a:rPr>
              <a:t>.</a:t>
            </a: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Господнє</a:t>
            </a:r>
            <a:r>
              <a:rPr lang="ru-RU" b="1" dirty="0" smtClean="0">
                <a:solidFill>
                  <a:srgbClr val="8E0000"/>
                </a:solidFill>
              </a:rPr>
              <a:t> небо, </a:t>
            </a:r>
            <a:r>
              <a:rPr lang="ru-RU" b="1" dirty="0" err="1" smtClean="0">
                <a:solidFill>
                  <a:srgbClr val="8E0000"/>
                </a:solidFill>
              </a:rPr>
              <a:t>і</a:t>
            </a:r>
            <a:r>
              <a:rPr lang="ru-RU" b="1" dirty="0" smtClean="0">
                <a:solidFill>
                  <a:srgbClr val="8E0000"/>
                </a:solidFill>
              </a:rPr>
              <a:t> село,</a:t>
            </a:r>
          </a:p>
          <a:p>
            <a:pPr algn="ctr"/>
            <a:r>
              <a:rPr lang="ru-RU" b="1" dirty="0" err="1" smtClean="0">
                <a:solidFill>
                  <a:srgbClr val="8E0000"/>
                </a:solidFill>
              </a:rPr>
              <a:t>Ягня</a:t>
            </a:r>
            <a:r>
              <a:rPr lang="ru-RU" b="1" dirty="0" smtClean="0">
                <a:solidFill>
                  <a:srgbClr val="8E0000"/>
                </a:solidFill>
              </a:rPr>
              <a:t>, </a:t>
            </a:r>
            <a:r>
              <a:rPr lang="ru-RU" b="1" dirty="0" err="1" smtClean="0">
                <a:solidFill>
                  <a:srgbClr val="8E0000"/>
                </a:solidFill>
              </a:rPr>
              <a:t>здається</a:t>
            </a:r>
            <a:r>
              <a:rPr lang="ru-RU" b="1" dirty="0" smtClean="0">
                <a:solidFill>
                  <a:srgbClr val="8E0000"/>
                </a:solidFill>
              </a:rPr>
              <a:t>, веселилось!</a:t>
            </a:r>
          </a:p>
          <a:p>
            <a:pPr algn="ctr"/>
            <a:r>
              <a:rPr lang="ru-RU" b="1" dirty="0" smtClean="0">
                <a:solidFill>
                  <a:srgbClr val="8E0000"/>
                </a:solidFill>
              </a:rPr>
              <a:t>І </a:t>
            </a:r>
            <a:r>
              <a:rPr lang="ru-RU" b="1" dirty="0" err="1" smtClean="0">
                <a:solidFill>
                  <a:srgbClr val="8E0000"/>
                </a:solidFill>
              </a:rPr>
              <a:t>сонце</a:t>
            </a:r>
            <a:r>
              <a:rPr lang="ru-RU" b="1" dirty="0" smtClean="0">
                <a:solidFill>
                  <a:srgbClr val="8E0000"/>
                </a:solidFill>
              </a:rPr>
              <a:t> </a:t>
            </a:r>
            <a:r>
              <a:rPr lang="ru-RU" b="1" dirty="0" err="1" smtClean="0">
                <a:solidFill>
                  <a:srgbClr val="8E0000"/>
                </a:solidFill>
              </a:rPr>
              <a:t>гріло</a:t>
            </a:r>
            <a:r>
              <a:rPr lang="ru-RU" b="1" dirty="0" smtClean="0">
                <a:solidFill>
                  <a:srgbClr val="8E0000"/>
                </a:solidFill>
              </a:rPr>
              <a:t>, не пекло!</a:t>
            </a:r>
            <a:endParaRPr lang="ru-RU" b="1" dirty="0">
              <a:solidFill>
                <a:srgbClr val="8E0000"/>
              </a:solidFill>
            </a:endParaRPr>
          </a:p>
        </p:txBody>
      </p:sp>
      <p:pic>
        <p:nvPicPr>
          <p:cNvPr id="12" name="Рисунок 11" descr="1345269145_uk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357694"/>
            <a:ext cx="3714776" cy="2365074"/>
          </a:xfrm>
          <a:prstGeom prst="rect">
            <a:avLst/>
          </a:prstGeom>
          <a:ln w="79375" cmpd="tri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  <a:tileRect/>
            </a:gra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_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8143900" cy="92333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200000" scaled="0"/>
          </a:gradFill>
          <a:ln w="34925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Шевченко у Петербурзі</a:t>
            </a:r>
            <a:endParaRPr lang="ru-RU" sz="5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572008"/>
            <a:ext cx="8143900" cy="203132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200000" scaled="0"/>
          </a:gradFill>
          <a:ln w="31750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Переїхавши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1831 року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Вільно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до Петербурга,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Енгельгардт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взяв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із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собою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Шевченка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щоб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мати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зиск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невгамовного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потягу юнака до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малювання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віддав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в науку на 4 роки до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живописця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Василя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Ширяєва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адже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у великих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панів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модою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мати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своїх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«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покоєвих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художників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». З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цього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часу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аж до 1838 року Шевченко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живе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будинку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Крестовського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тепер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Загородний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проспект, 8), де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наймав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квартиру Ширяев. Ночами, у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вільний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роботи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час, Шевченко ходив до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Літнього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саду,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змальовував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статуї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тоді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ж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уперше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почав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писати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вірші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Taras-Shevchenko-300x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571612"/>
            <a:ext cx="3357586" cy="2596533"/>
          </a:xfrm>
          <a:prstGeom prst="rect">
            <a:avLst/>
          </a:prstGeom>
          <a:solidFill>
            <a:srgbClr val="FFFFFF">
              <a:shade val="85000"/>
            </a:srgbClr>
          </a:solidFill>
          <a:ln w="136525" cap="sq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135547_SanktPeterburg_Letniy_sad__odno_iz_samuyh_interesnuyh_i_populyarnuyh_mest_Sank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428868"/>
            <a:ext cx="5286412" cy="3514026"/>
          </a:xfrm>
          <a:ln w="7302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7072266" y="1928802"/>
            <a:ext cx="20717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намалював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портрет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відомого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поета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В.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Жуковського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який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було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розіграно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в лотерею. На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виручені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гроші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22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квітня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 1838 року Шевченко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був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викуплений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на волю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незабаром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став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учнем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Академії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мистецтв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вчителем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став Брюллов,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під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керівництвом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якого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Шевченко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досяг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значних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успіхів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714356"/>
            <a:ext cx="81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Світлими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«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білими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» ночами Шевченко ходив у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Літній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сад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змальовувати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статуї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. За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цим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заняттям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якось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застав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земляк,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молодий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художник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Іван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Сошенко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Вражений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талантом юнака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становищем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кріпосного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художника,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Сошенко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намагався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всіляко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допомагати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Шевченкові.Він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познайомив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байкарем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Є.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Гребінкою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деякими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учнями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викладачами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Академії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мистецтв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зокрема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славетним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художником 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Брюлловим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. Вони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вирішили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визволити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кріпацтва.Брюллов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 descr="19_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0"/>
            <a:ext cx="8143900" cy="687464"/>
          </a:xfrm>
          <a:prstGeom prst="rect">
            <a:avLst/>
          </a:prstGeom>
        </p:spPr>
      </p:pic>
      <p:pic>
        <p:nvPicPr>
          <p:cNvPr id="9" name="Рисунок 8" descr="19_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6170536"/>
            <a:ext cx="8143900" cy="68746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00100" y="0"/>
            <a:ext cx="8143900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</a:rPr>
              <a:t>Тарас Шевченко в Академії Мистецтв</a:t>
            </a:r>
            <a:endParaRPr lang="ru-RU" sz="3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642918"/>
            <a:ext cx="3714744" cy="621508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C00000"/>
                </a:solidFill>
              </a:rPr>
              <a:t>Настає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чи</a:t>
            </a:r>
            <a:r>
              <a:rPr lang="ru-RU" sz="1600" dirty="0" smtClean="0">
                <a:solidFill>
                  <a:srgbClr val="C00000"/>
                </a:solidFill>
              </a:rPr>
              <a:t> не </a:t>
            </a:r>
            <a:r>
              <a:rPr lang="ru-RU" sz="1600" dirty="0" err="1" smtClean="0">
                <a:solidFill>
                  <a:srgbClr val="C00000"/>
                </a:solidFill>
              </a:rPr>
              <a:t>найсвітліша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доба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його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життя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</a:rPr>
              <a:t>ті</a:t>
            </a:r>
            <a:r>
              <a:rPr lang="ru-RU" sz="1600" dirty="0" smtClean="0">
                <a:solidFill>
                  <a:srgbClr val="C00000"/>
                </a:solidFill>
              </a:rPr>
              <a:t> «незабвенные, золотые дни» , </a:t>
            </a:r>
            <a:r>
              <a:rPr lang="ru-RU" sz="1600" dirty="0" err="1" smtClean="0">
                <a:solidFill>
                  <a:srgbClr val="C00000"/>
                </a:solidFill>
              </a:rPr>
              <a:t>дні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навчання</a:t>
            </a:r>
            <a:r>
              <a:rPr lang="ru-RU" sz="1600" dirty="0" smtClean="0">
                <a:solidFill>
                  <a:srgbClr val="C00000"/>
                </a:solidFill>
              </a:rPr>
              <a:t> в </a:t>
            </a:r>
            <a:r>
              <a:rPr lang="ru-RU" sz="1600" dirty="0" err="1" smtClean="0">
                <a:solidFill>
                  <a:srgbClr val="C00000"/>
                </a:solidFill>
              </a:rPr>
              <a:t>Академії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мистецтв</a:t>
            </a:r>
            <a:r>
              <a:rPr lang="ru-RU" sz="1600" dirty="0" smtClean="0">
                <a:solidFill>
                  <a:srgbClr val="C00000"/>
                </a:solidFill>
              </a:rPr>
              <a:t>, про </a:t>
            </a:r>
            <a:r>
              <a:rPr lang="ru-RU" sz="1600" dirty="0" err="1" smtClean="0">
                <a:solidFill>
                  <a:srgbClr val="C00000"/>
                </a:solidFill>
              </a:rPr>
              <a:t>які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він</a:t>
            </a:r>
            <a:r>
              <a:rPr lang="ru-RU" sz="1600" dirty="0" smtClean="0">
                <a:solidFill>
                  <a:srgbClr val="C00000"/>
                </a:solidFill>
              </a:rPr>
              <a:t> не раз </a:t>
            </a:r>
            <a:r>
              <a:rPr lang="ru-RU" sz="1600" dirty="0" err="1" smtClean="0">
                <a:solidFill>
                  <a:srgbClr val="C00000"/>
                </a:solidFill>
              </a:rPr>
              <a:t>згадуватиме</a:t>
            </a:r>
            <a:r>
              <a:rPr lang="ru-RU" sz="1600" dirty="0" smtClean="0">
                <a:solidFill>
                  <a:srgbClr val="C00000"/>
                </a:solidFill>
              </a:rPr>
              <a:t> у </a:t>
            </a:r>
            <a:r>
              <a:rPr lang="ru-RU" sz="1600" dirty="0" err="1" smtClean="0">
                <a:solidFill>
                  <a:srgbClr val="C00000"/>
                </a:solidFill>
              </a:rPr>
              <a:t>щоденнику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</a:rPr>
              <a:t>яким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присвятить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автобіографічну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повість</a:t>
            </a:r>
            <a:r>
              <a:rPr lang="ru-RU" sz="1600" dirty="0" smtClean="0">
                <a:solidFill>
                  <a:srgbClr val="C00000"/>
                </a:solidFill>
              </a:rPr>
              <a:t> «Художник».</a:t>
            </a:r>
            <a:r>
              <a:rPr lang="ru-RU" sz="1600" dirty="0" err="1" smtClean="0">
                <a:solidFill>
                  <a:srgbClr val="C00000"/>
                </a:solidFill>
              </a:rPr>
              <a:t>Визволений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з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кріпацьких</a:t>
            </a:r>
            <a:r>
              <a:rPr lang="ru-RU" sz="1600" dirty="0" smtClean="0">
                <a:solidFill>
                  <a:srgbClr val="C00000"/>
                </a:solidFill>
              </a:rPr>
              <a:t> пут, </a:t>
            </a:r>
            <a:r>
              <a:rPr lang="ru-RU" sz="1600" dirty="0" err="1" smtClean="0">
                <a:solidFill>
                  <a:srgbClr val="C00000"/>
                </a:solidFill>
              </a:rPr>
              <a:t>зігрітий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увагою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й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приязню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багатьох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представників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російської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творчої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інтелігенції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</a:rPr>
              <a:t>насамперед</a:t>
            </a:r>
            <a:r>
              <a:rPr lang="ru-RU" sz="1600" dirty="0" smtClean="0">
                <a:solidFill>
                  <a:srgbClr val="C00000"/>
                </a:solidFill>
              </a:rPr>
              <a:t> К. Брюллова, Тарас </a:t>
            </a:r>
            <a:r>
              <a:rPr lang="ru-RU" sz="1600" dirty="0" err="1" smtClean="0">
                <a:solidFill>
                  <a:srgbClr val="C00000"/>
                </a:solidFill>
              </a:rPr>
              <a:t>перебуває</a:t>
            </a:r>
            <a:r>
              <a:rPr lang="ru-RU" sz="1600" dirty="0" smtClean="0">
                <a:solidFill>
                  <a:srgbClr val="C00000"/>
                </a:solidFill>
              </a:rPr>
              <a:t> в </a:t>
            </a:r>
            <a:r>
              <a:rPr lang="ru-RU" sz="1600" dirty="0" err="1" smtClean="0">
                <a:solidFill>
                  <a:srgbClr val="C00000"/>
                </a:solidFill>
              </a:rPr>
              <a:t>радісному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відчутті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стрімкого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сходження</a:t>
            </a:r>
            <a:r>
              <a:rPr lang="ru-RU" sz="1600" dirty="0" smtClean="0">
                <a:solidFill>
                  <a:srgbClr val="C00000"/>
                </a:solidFill>
              </a:rPr>
              <a:t> до вершин </a:t>
            </a:r>
            <a:r>
              <a:rPr lang="ru-RU" sz="1600" dirty="0" err="1" smtClean="0">
                <a:solidFill>
                  <a:srgbClr val="C00000"/>
                </a:solidFill>
              </a:rPr>
              <a:t>творчості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й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знань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</a:rPr>
              <a:t>тішиться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особистою</a:t>
            </a:r>
            <a:r>
              <a:rPr lang="ru-RU" sz="1600" dirty="0" smtClean="0">
                <a:solidFill>
                  <a:srgbClr val="C00000"/>
                </a:solidFill>
              </a:rPr>
              <a:t> свободою. «...</a:t>
            </a:r>
            <a:r>
              <a:rPr lang="ru-RU" sz="1600" dirty="0" err="1" smtClean="0">
                <a:solidFill>
                  <a:srgbClr val="C00000"/>
                </a:solidFill>
              </a:rPr>
              <a:t>Велике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щастя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буть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вольним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чоловіком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</a:rPr>
              <a:t>робиш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</a:rPr>
              <a:t>що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хочеш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</a:rPr>
              <a:t>ніхто</a:t>
            </a:r>
            <a:r>
              <a:rPr lang="ru-RU" sz="1600" dirty="0" smtClean="0">
                <a:solidFill>
                  <a:srgbClr val="C00000"/>
                </a:solidFill>
              </a:rPr>
              <a:t> тебе не </a:t>
            </a:r>
            <a:r>
              <a:rPr lang="ru-RU" sz="1600" dirty="0" err="1" smtClean="0">
                <a:solidFill>
                  <a:srgbClr val="C00000"/>
                </a:solidFill>
              </a:rPr>
              <a:t>спинить</a:t>
            </a:r>
            <a:r>
              <a:rPr lang="ru-RU" sz="1600" dirty="0" smtClean="0">
                <a:solidFill>
                  <a:srgbClr val="C00000"/>
                </a:solidFill>
              </a:rPr>
              <a:t>», — </a:t>
            </a:r>
            <a:r>
              <a:rPr lang="ru-RU" sz="1600" dirty="0" err="1" smtClean="0">
                <a:solidFill>
                  <a:srgbClr val="C00000"/>
                </a:solidFill>
              </a:rPr>
              <a:t>пише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він</a:t>
            </a:r>
            <a:r>
              <a:rPr lang="ru-RU" sz="1600" dirty="0" smtClean="0">
                <a:solidFill>
                  <a:srgbClr val="C00000"/>
                </a:solidFill>
              </a:rPr>
              <a:t> до брата </a:t>
            </a:r>
            <a:r>
              <a:rPr lang="ru-RU" sz="1600" dirty="0" err="1" smtClean="0">
                <a:solidFill>
                  <a:srgbClr val="C00000"/>
                </a:solidFill>
              </a:rPr>
              <a:t>Микити</a:t>
            </a:r>
            <a:r>
              <a:rPr lang="ru-RU" sz="1600" dirty="0" smtClean="0">
                <a:solidFill>
                  <a:srgbClr val="C00000"/>
                </a:solidFill>
              </a:rPr>
              <a:t> . «Самому теперь не верится, — </a:t>
            </a:r>
            <a:r>
              <a:rPr lang="ru-RU" sz="1600" dirty="0" err="1" smtClean="0">
                <a:solidFill>
                  <a:srgbClr val="C00000"/>
                </a:solidFill>
              </a:rPr>
              <a:t>згадував</a:t>
            </a:r>
            <a:r>
              <a:rPr lang="ru-RU" sz="1600" dirty="0" smtClean="0">
                <a:solidFill>
                  <a:srgbClr val="C00000"/>
                </a:solidFill>
              </a:rPr>
              <a:t> поет </a:t>
            </a:r>
            <a:r>
              <a:rPr lang="ru-RU" sz="1600" dirty="0" err="1" smtClean="0">
                <a:solidFill>
                  <a:srgbClr val="C00000"/>
                </a:solidFill>
              </a:rPr>
              <a:t>згодом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ті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незабутні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дні</a:t>
            </a:r>
            <a:r>
              <a:rPr lang="ru-RU" sz="1600" dirty="0" smtClean="0">
                <a:solidFill>
                  <a:srgbClr val="C00000"/>
                </a:solidFill>
              </a:rPr>
              <a:t>, — а действительно так было. Я из грязного чердака, на крыльях перелетел в волшебные залы Академии художеств... я пользовался наставлениями и величайшего художника в мире» 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40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pic>
        <p:nvPicPr>
          <p:cNvPr id="5" name="Рисунок 4" descr="412px-Image-Shevchenko_Kateryna_Olia_1842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642918"/>
            <a:ext cx="3211836" cy="467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0"/>
            <a:ext cx="3571900" cy="6986528"/>
          </a:xfrm>
          <a:prstGeom prst="rect">
            <a:avLst/>
          </a:prstGeom>
          <a:gradFill>
            <a:gsLst>
              <a:gs pos="0">
                <a:srgbClr val="DDEBCF">
                  <a:alpha val="51000"/>
                </a:srgbClr>
              </a:gs>
              <a:gs pos="50000">
                <a:srgbClr val="9CB86E">
                  <a:alpha val="66000"/>
                </a:srgbClr>
              </a:gs>
              <a:gs pos="100000">
                <a:srgbClr val="156B13">
                  <a:alpha val="37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 </a:t>
            </a:r>
            <a:r>
              <a:rPr lang="ru-RU" sz="1600" b="1" dirty="0" err="1" smtClean="0"/>
              <a:t>слухала</a:t>
            </a:r>
            <a:r>
              <a:rPr lang="ru-RU" sz="1600" b="1" dirty="0" smtClean="0"/>
              <a:t> Катерина </a:t>
            </a:r>
          </a:p>
          <a:p>
            <a:pPr algn="ctr"/>
            <a:r>
              <a:rPr lang="ru-RU" sz="1600" b="1" dirty="0" err="1" smtClean="0"/>
              <a:t>Ні</a:t>
            </a:r>
            <a:r>
              <a:rPr lang="ru-RU" sz="1600" b="1" dirty="0" smtClean="0"/>
              <a:t> батька, </a:t>
            </a:r>
            <a:r>
              <a:rPr lang="ru-RU" sz="1600" b="1" dirty="0" err="1" smtClean="0"/>
              <a:t>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неньки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Полюбила </a:t>
            </a:r>
            <a:r>
              <a:rPr lang="ru-RU" sz="1600" b="1" dirty="0" err="1" smtClean="0"/>
              <a:t>москалика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Як знало </a:t>
            </a:r>
            <a:r>
              <a:rPr lang="ru-RU" sz="1600" b="1" dirty="0" err="1" smtClean="0"/>
              <a:t>серденько</a:t>
            </a:r>
            <a:r>
              <a:rPr lang="ru-RU" sz="1600" b="1" dirty="0" smtClean="0"/>
              <a:t>. </a:t>
            </a:r>
          </a:p>
          <a:p>
            <a:pPr algn="ctr"/>
            <a:r>
              <a:rPr lang="ru-RU" sz="1600" b="1" dirty="0" smtClean="0"/>
              <a:t>Полюбила молодого, </a:t>
            </a:r>
          </a:p>
          <a:p>
            <a:pPr algn="ctr"/>
            <a:r>
              <a:rPr lang="ru-RU" sz="1600" b="1" dirty="0" smtClean="0"/>
              <a:t>В </a:t>
            </a:r>
            <a:r>
              <a:rPr lang="ru-RU" sz="1600" b="1" dirty="0" err="1" smtClean="0"/>
              <a:t>садочок</a:t>
            </a:r>
            <a:r>
              <a:rPr lang="ru-RU" sz="1600" b="1" dirty="0" smtClean="0"/>
              <a:t> ходила, </a:t>
            </a:r>
          </a:p>
          <a:p>
            <a:pPr algn="ctr"/>
            <a:r>
              <a:rPr lang="ru-RU" sz="1600" b="1" dirty="0" err="1" smtClean="0"/>
              <a:t>Поки</a:t>
            </a:r>
            <a:r>
              <a:rPr lang="ru-RU" sz="1600" b="1" dirty="0" smtClean="0"/>
              <a:t> себе, свою долю </a:t>
            </a:r>
          </a:p>
          <a:p>
            <a:pPr algn="ctr"/>
            <a:r>
              <a:rPr lang="ru-RU" sz="1600" b="1" dirty="0" smtClean="0"/>
              <a:t>Там </a:t>
            </a:r>
            <a:r>
              <a:rPr lang="ru-RU" sz="1600" b="1" dirty="0" err="1" smtClean="0"/>
              <a:t>занапастила</a:t>
            </a:r>
            <a:r>
              <a:rPr lang="ru-RU" sz="1600" b="1" dirty="0" smtClean="0"/>
              <a:t>. </a:t>
            </a:r>
          </a:p>
          <a:p>
            <a:pPr algn="ctr"/>
            <a:r>
              <a:rPr lang="ru-RU" sz="1600" b="1" dirty="0" smtClean="0"/>
              <a:t>Кличе </a:t>
            </a:r>
            <a:r>
              <a:rPr lang="ru-RU" sz="1600" b="1" dirty="0" err="1" smtClean="0"/>
              <a:t>мати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вечеряти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А </a:t>
            </a:r>
            <a:r>
              <a:rPr lang="ru-RU" sz="1600" b="1" dirty="0" err="1" smtClean="0"/>
              <a:t>донька</a:t>
            </a:r>
            <a:r>
              <a:rPr lang="ru-RU" sz="1600" b="1" dirty="0" smtClean="0"/>
              <a:t> не </a:t>
            </a:r>
            <a:r>
              <a:rPr lang="ru-RU" sz="1600" b="1" dirty="0" err="1" smtClean="0"/>
              <a:t>чує</a:t>
            </a:r>
            <a:r>
              <a:rPr lang="ru-RU" sz="1600" b="1" dirty="0" smtClean="0"/>
              <a:t>; </a:t>
            </a:r>
          </a:p>
          <a:p>
            <a:pPr algn="ctr"/>
            <a:r>
              <a:rPr lang="ru-RU" sz="1600" b="1" dirty="0" smtClean="0"/>
              <a:t>Де </a:t>
            </a:r>
            <a:r>
              <a:rPr lang="ru-RU" sz="1600" b="1" dirty="0" err="1" smtClean="0"/>
              <a:t>жартує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москаликом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Там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заночує</a:t>
            </a:r>
            <a:r>
              <a:rPr lang="ru-RU" sz="1600" b="1" dirty="0" smtClean="0"/>
              <a:t>. </a:t>
            </a:r>
          </a:p>
          <a:p>
            <a:pPr algn="ctr"/>
            <a:r>
              <a:rPr lang="ru-RU" sz="1600" b="1" dirty="0" smtClean="0"/>
              <a:t>Не </a:t>
            </a:r>
            <a:r>
              <a:rPr lang="ru-RU" sz="1600" b="1" dirty="0" err="1" smtClean="0"/>
              <a:t>дві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ночі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карі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очі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Любо </a:t>
            </a:r>
            <a:r>
              <a:rPr lang="ru-RU" sz="1600" b="1" dirty="0" err="1" smtClean="0"/>
              <a:t>цілувала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err="1" smtClean="0"/>
              <a:t>Поки</a:t>
            </a:r>
            <a:r>
              <a:rPr lang="ru-RU" sz="1600" b="1" dirty="0" smtClean="0"/>
              <a:t> слава на все село </a:t>
            </a:r>
          </a:p>
          <a:p>
            <a:pPr algn="ctr"/>
            <a:r>
              <a:rPr lang="ru-RU" sz="1600" b="1" dirty="0" smtClean="0"/>
              <a:t>Недобрая стала. </a:t>
            </a:r>
          </a:p>
          <a:p>
            <a:pPr algn="ctr"/>
            <a:r>
              <a:rPr lang="ru-RU" sz="1600" b="1" dirty="0" smtClean="0"/>
              <a:t>Нехай </a:t>
            </a:r>
            <a:r>
              <a:rPr lang="ru-RU" sz="1600" b="1" dirty="0" err="1" smtClean="0"/>
              <a:t>собі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тії</a:t>
            </a:r>
            <a:r>
              <a:rPr lang="ru-RU" sz="1600" b="1" dirty="0" smtClean="0"/>
              <a:t> люде </a:t>
            </a:r>
          </a:p>
          <a:p>
            <a:pPr algn="ctr"/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хотять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говорять</a:t>
            </a:r>
            <a:r>
              <a:rPr lang="ru-RU" sz="1600" b="1" dirty="0" smtClean="0"/>
              <a:t>: </a:t>
            </a:r>
          </a:p>
          <a:p>
            <a:pPr algn="ctr"/>
            <a:r>
              <a:rPr lang="ru-RU" sz="1600" b="1" dirty="0" smtClean="0"/>
              <a:t>Вона любить, то </a:t>
            </a:r>
            <a:r>
              <a:rPr lang="ru-RU" sz="1600" b="1" dirty="0" err="1" smtClean="0"/>
              <a:t>й</a:t>
            </a:r>
            <a:r>
              <a:rPr lang="ru-RU" sz="1600" b="1" dirty="0" smtClean="0"/>
              <a:t> не </a:t>
            </a:r>
            <a:r>
              <a:rPr lang="ru-RU" sz="1600" b="1" dirty="0" err="1" smtClean="0"/>
              <a:t>чує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вкралося</a:t>
            </a:r>
            <a:r>
              <a:rPr lang="ru-RU" sz="1600" b="1" dirty="0" smtClean="0"/>
              <a:t> горе. </a:t>
            </a:r>
          </a:p>
          <a:p>
            <a:pPr algn="ctr"/>
            <a:r>
              <a:rPr lang="ru-RU" sz="1600" b="1" dirty="0" err="1" smtClean="0"/>
              <a:t>Прийшли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вісти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недобрії</a:t>
            </a:r>
            <a:r>
              <a:rPr lang="ru-RU" sz="1600" b="1" dirty="0" smtClean="0"/>
              <a:t> — </a:t>
            </a:r>
          </a:p>
          <a:p>
            <a:pPr algn="ctr"/>
            <a:r>
              <a:rPr lang="ru-RU" sz="1600" b="1" dirty="0" smtClean="0"/>
              <a:t>В поход затрубили. </a:t>
            </a:r>
          </a:p>
          <a:p>
            <a:pPr algn="ctr"/>
            <a:r>
              <a:rPr lang="ru-RU" sz="1600" b="1" dirty="0" err="1" smtClean="0"/>
              <a:t>Пішов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москаль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Туреччину</a:t>
            </a:r>
            <a:r>
              <a:rPr lang="ru-RU" sz="1600" b="1" dirty="0" smtClean="0"/>
              <a:t>; </a:t>
            </a:r>
          </a:p>
          <a:p>
            <a:pPr algn="ctr"/>
            <a:r>
              <a:rPr lang="ru-RU" sz="1600" b="1" dirty="0" err="1" smtClean="0"/>
              <a:t>Катрусю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накрили</a:t>
            </a:r>
            <a:r>
              <a:rPr lang="ru-RU" sz="1600" b="1" dirty="0" smtClean="0"/>
              <a:t>. </a:t>
            </a:r>
          </a:p>
          <a:p>
            <a:pPr algn="ctr"/>
            <a:r>
              <a:rPr lang="ru-RU" sz="1600" b="1" dirty="0" err="1" smtClean="0"/>
              <a:t>Незчулася</a:t>
            </a:r>
            <a:r>
              <a:rPr lang="ru-RU" sz="1600" b="1" dirty="0" smtClean="0"/>
              <a:t>, та </a:t>
            </a:r>
            <a:r>
              <a:rPr lang="ru-RU" sz="1600" b="1" dirty="0" err="1" smtClean="0"/>
              <a:t>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байдуже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err="1" smtClean="0"/>
              <a:t>Що</a:t>
            </a:r>
            <a:r>
              <a:rPr lang="ru-RU" sz="1600" b="1" dirty="0" smtClean="0"/>
              <a:t> коса </a:t>
            </a:r>
            <a:r>
              <a:rPr lang="ru-RU" sz="1600" b="1" dirty="0" err="1" smtClean="0"/>
              <a:t>покрита</a:t>
            </a:r>
            <a:r>
              <a:rPr lang="ru-RU" sz="1600" b="1" dirty="0" smtClean="0"/>
              <a:t>: </a:t>
            </a:r>
          </a:p>
          <a:p>
            <a:pPr algn="ctr"/>
            <a:r>
              <a:rPr lang="ru-RU" sz="1600" b="1" dirty="0" smtClean="0"/>
              <a:t>За милого, як </a:t>
            </a:r>
            <a:r>
              <a:rPr lang="ru-RU" sz="1600" b="1" dirty="0" err="1" smtClean="0"/>
              <a:t>співати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Любо </a:t>
            </a:r>
            <a:r>
              <a:rPr lang="ru-RU" sz="1600" b="1" dirty="0" err="1" smtClean="0"/>
              <a:t>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потужити</a:t>
            </a:r>
            <a:r>
              <a:rPr lang="ru-RU" sz="1600" b="1" dirty="0" smtClean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28" y="5500702"/>
            <a:ext cx="3214710" cy="369332"/>
          </a:xfrm>
          <a:prstGeom prst="rect">
            <a:avLst/>
          </a:prstGeom>
          <a:gradFill>
            <a:gsLst>
              <a:gs pos="0">
                <a:srgbClr val="DDEBCF">
                  <a:alpha val="51000"/>
                </a:srgbClr>
              </a:gs>
              <a:gs pos="50000">
                <a:srgbClr val="9CB86E">
                  <a:alpha val="66000"/>
                </a:srgbClr>
              </a:gs>
              <a:gs pos="100000">
                <a:srgbClr val="156B13">
                  <a:alpha val="37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Катерина (</a:t>
            </a:r>
            <a:r>
              <a:rPr lang="ru-RU" dirty="0" err="1" smtClean="0"/>
              <a:t>олія</a:t>
            </a:r>
            <a:r>
              <a:rPr lang="ru-RU" dirty="0" smtClean="0"/>
              <a:t>, 1842)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E6E6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E6E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</TotalTime>
  <Words>2398</Words>
  <Application>Microsoft Office PowerPoint</Application>
  <PresentationFormat>Экран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Моринці – село Кобзаря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Довгоочікуване визволення</vt:lpstr>
      <vt:lpstr>Слайд 14</vt:lpstr>
      <vt:lpstr>Слайд 15</vt:lpstr>
      <vt:lpstr>Слайд 16</vt:lpstr>
      <vt:lpstr>Слайд 17</vt:lpstr>
      <vt:lpstr>Слайд 18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2013-03-19T17:55:00Z</dcterms:created>
  <dcterms:modified xsi:type="dcterms:W3CDTF">2013-04-21T05:38:47Z</dcterms:modified>
</cp:coreProperties>
</file>