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15EB0C-E7BA-4FF3-B1D8-0B398F4C5225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5D0B9C-3146-469B-9B20-FF55910D9C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jpeg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14992"/>
            <a:ext cx="5500694" cy="1143008"/>
          </a:xfrm>
        </p:spPr>
        <p:txBody>
          <a:bodyPr/>
          <a:lstStyle/>
          <a:p>
            <a:pPr algn="l"/>
            <a:r>
              <a:rPr lang="uk-UA" dirty="0" smtClean="0"/>
              <a:t>Виконала учениця 11-А класу</a:t>
            </a:r>
          </a:p>
          <a:p>
            <a:pPr algn="l"/>
            <a:r>
              <a:rPr lang="uk-UA" dirty="0" smtClean="0"/>
              <a:t>Ковальова Анастасія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Органічні речовини (глюкоза) в живій природі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rostye-carbohydr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2800" b="1" i="1" dirty="0" err="1" smtClean="0">
                <a:solidFill>
                  <a:schemeClr val="accent1"/>
                </a:solidFill>
              </a:rPr>
              <a:t>Глюко́за</a:t>
            </a:r>
            <a:r>
              <a:rPr lang="ru-RU" sz="2800" b="1" i="1" dirty="0" smtClean="0">
                <a:solidFill>
                  <a:schemeClr val="accent1"/>
                </a:solidFill>
              </a:rPr>
              <a:t> </a:t>
            </a:r>
            <a:r>
              <a:rPr lang="ru-RU" sz="2800" b="1" i="1" dirty="0" smtClean="0">
                <a:solidFill>
                  <a:schemeClr val="accent1"/>
                </a:solidFill>
              </a:rPr>
              <a:t>С</a:t>
            </a:r>
            <a:r>
              <a:rPr lang="ru-RU" sz="2800" b="1" i="1" baseline="-25000" dirty="0" smtClean="0">
                <a:solidFill>
                  <a:schemeClr val="accent1"/>
                </a:solidFill>
              </a:rPr>
              <a:t>6</a:t>
            </a:r>
            <a:r>
              <a:rPr lang="ru-RU" sz="2800" b="1" i="1" dirty="0" smtClean="0">
                <a:solidFill>
                  <a:schemeClr val="accent1"/>
                </a:solidFill>
              </a:rPr>
              <a:t>Н</a:t>
            </a:r>
            <a:r>
              <a:rPr lang="ru-RU" sz="2800" b="1" i="1" baseline="-25000" dirty="0" smtClean="0">
                <a:solidFill>
                  <a:schemeClr val="accent1"/>
                </a:solidFill>
              </a:rPr>
              <a:t>12</a:t>
            </a:r>
            <a:r>
              <a:rPr lang="ru-RU" sz="2800" b="1" i="1" dirty="0" smtClean="0">
                <a:solidFill>
                  <a:schemeClr val="accent1"/>
                </a:solidFill>
              </a:rPr>
              <a:t>О</a:t>
            </a:r>
            <a:r>
              <a:rPr lang="ru-RU" sz="2800" b="1" i="1" baseline="-25000" dirty="0" smtClean="0">
                <a:solidFill>
                  <a:schemeClr val="accent1"/>
                </a:solidFill>
              </a:rPr>
              <a:t>6</a:t>
            </a:r>
            <a:r>
              <a:rPr lang="ru-RU" sz="2800" dirty="0" smtClean="0">
                <a:solidFill>
                  <a:schemeClr val="accent1"/>
                </a:solidFill>
              </a:rPr>
              <a:t>  </a:t>
            </a:r>
            <a:r>
              <a:rPr lang="ru-RU" sz="2800" dirty="0" smtClean="0"/>
              <a:t>(</a:t>
            </a:r>
            <a:r>
              <a:rPr lang="ru-RU" sz="2800" dirty="0" err="1" smtClean="0"/>
              <a:t>від</a:t>
            </a:r>
            <a:r>
              <a:rPr lang="ru-RU" sz="2800" dirty="0" smtClean="0"/>
              <a:t> </a:t>
            </a:r>
            <a:r>
              <a:rPr lang="ru-RU" sz="2800" dirty="0" err="1" smtClean="0"/>
              <a:t>грец</a:t>
            </a:r>
            <a:r>
              <a:rPr lang="ru-RU" sz="2800" dirty="0" smtClean="0"/>
              <a:t>. </a:t>
            </a:r>
            <a:r>
              <a:rPr lang="ru-RU" sz="2800" i="1" dirty="0" err="1" smtClean="0"/>
              <a:t>γλυκύς</a:t>
            </a:r>
            <a:r>
              <a:rPr lang="ru-RU" sz="2800" dirty="0" err="1" smtClean="0"/>
              <a:t> </a:t>
            </a:r>
            <a:r>
              <a:rPr lang="ru-RU" sz="2800" dirty="0" smtClean="0"/>
              <a:t>— </a:t>
            </a:r>
            <a:r>
              <a:rPr lang="ru-RU" sz="2800" dirty="0" err="1" smtClean="0"/>
              <a:t>солодкий</a:t>
            </a:r>
            <a:r>
              <a:rPr lang="ru-RU" sz="2800" dirty="0" smtClean="0"/>
              <a:t>)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(</a:t>
            </a:r>
            <a:r>
              <a:rPr lang="uk-UA" sz="2800" i="1" dirty="0" smtClean="0"/>
              <a:t>виноградний</a:t>
            </a:r>
            <a:r>
              <a:rPr lang="ru-RU" sz="2800" i="1" dirty="0" smtClean="0"/>
              <a:t>  </a:t>
            </a:r>
            <a:r>
              <a:rPr lang="ru-RU" sz="2800" i="1" dirty="0" err="1" smtClean="0"/>
              <a:t>цукор</a:t>
            </a:r>
            <a:r>
              <a:rPr lang="ru-RU" sz="2800" dirty="0" smtClean="0"/>
              <a:t>, </a:t>
            </a:r>
            <a:r>
              <a:rPr lang="ru-RU" sz="2800" i="1" dirty="0" smtClean="0"/>
              <a:t>декстроза</a:t>
            </a:r>
            <a:r>
              <a:rPr lang="ru-RU" sz="2800" dirty="0" smtClean="0"/>
              <a:t>), </a:t>
            </a:r>
            <a:r>
              <a:rPr lang="ru-RU" sz="2800" dirty="0" err="1" smtClean="0"/>
              <a:t>важливий</a:t>
            </a:r>
            <a:r>
              <a:rPr lang="ru-RU" sz="2800" dirty="0" smtClean="0"/>
              <a:t> моносахарид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i="1" dirty="0" err="1" smtClean="0">
                <a:solidFill>
                  <a:schemeClr val="accent1"/>
                </a:solidFill>
              </a:rPr>
              <a:t>Фізичні</a:t>
            </a:r>
            <a:r>
              <a:rPr lang="ru-RU" sz="2800" i="1" dirty="0" smtClean="0">
                <a:solidFill>
                  <a:schemeClr val="accent1"/>
                </a:solidFill>
              </a:rPr>
              <a:t> </a:t>
            </a:r>
            <a:r>
              <a:rPr lang="ru-RU" sz="2800" i="1" dirty="0" err="1" smtClean="0">
                <a:solidFill>
                  <a:schemeClr val="accent1"/>
                </a:solidFill>
              </a:rPr>
              <a:t>властивості</a:t>
            </a:r>
            <a:r>
              <a:rPr lang="ru-RU" sz="2800" dirty="0" smtClean="0">
                <a:solidFill>
                  <a:schemeClr val="accent1"/>
                </a:solidFill>
              </a:rPr>
              <a:t> </a:t>
            </a:r>
            <a:r>
              <a:rPr lang="ru-RU" sz="2800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uk-UA" sz="2800" dirty="0" smtClean="0"/>
              <a:t>біла кристалічна речовина</a:t>
            </a:r>
          </a:p>
          <a:p>
            <a:endParaRPr lang="uk-UA" sz="2800" dirty="0" smtClean="0"/>
          </a:p>
          <a:p>
            <a:r>
              <a:rPr lang="uk-UA" sz="2800" dirty="0" smtClean="0"/>
              <a:t>легко  розчиняється у воді</a:t>
            </a:r>
          </a:p>
          <a:p>
            <a:endParaRPr lang="uk-UA" sz="2800" dirty="0" smtClean="0"/>
          </a:p>
          <a:p>
            <a:r>
              <a:rPr lang="uk-UA" sz="2800" dirty="0" smtClean="0"/>
              <a:t>солодка на смак</a:t>
            </a:r>
          </a:p>
          <a:p>
            <a:endParaRPr lang="uk-UA" sz="2800" dirty="0" smtClean="0"/>
          </a:p>
          <a:p>
            <a:r>
              <a:rPr lang="uk-UA" sz="2800" dirty="0" smtClean="0"/>
              <a:t>має молекулярну кристалічну </a:t>
            </a:r>
            <a:r>
              <a:rPr lang="uk-UA" sz="2800" dirty="0" err="1" smtClean="0"/>
              <a:t>гратку</a:t>
            </a:r>
            <a:r>
              <a:rPr lang="uk-UA" sz="2800" dirty="0" smtClean="0"/>
              <a:t>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ugar2-300x2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785794"/>
          </a:xfrm>
        </p:spPr>
        <p:txBody>
          <a:bodyPr/>
          <a:lstStyle/>
          <a:p>
            <a:r>
              <a:rPr lang="uk-UA" i="1" dirty="0" smtClean="0">
                <a:solidFill>
                  <a:schemeClr val="accent6"/>
                </a:solidFill>
              </a:rPr>
              <a:t>Хімічні </a:t>
            </a:r>
            <a:r>
              <a:rPr lang="uk-UA" i="1" dirty="0" err="1" smtClean="0">
                <a:solidFill>
                  <a:schemeClr val="accent6"/>
                </a:solidFill>
              </a:rPr>
              <a:t>властивости</a:t>
            </a:r>
            <a:endParaRPr lang="ru-RU" i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Молекула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глюкози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альдегідоспиртом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Тому глюкоза 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вступає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реакції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характерні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багатоатомних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спиртів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альдегідів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 промисловості глюкозу отримують гідролізом крохмалю, </a:t>
            </a: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 допомогою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каталізатора(соляна кислота) та </a:t>
            </a: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температури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100</a:t>
            </a:r>
          </a:p>
          <a:p>
            <a:pPr>
              <a:buNone/>
            </a:pPr>
            <a:r>
              <a:rPr lang="uk-UA" sz="900" dirty="0" smtClean="0"/>
              <a:t>                  </a:t>
            </a:r>
          </a:p>
          <a:p>
            <a:pPr>
              <a:buNone/>
            </a:pPr>
            <a:r>
              <a:rPr lang="uk-UA" sz="900" dirty="0" smtClean="0"/>
              <a:t> </a:t>
            </a:r>
            <a:r>
              <a:rPr lang="uk-UA" sz="900" dirty="0" smtClean="0"/>
              <a:t>              </a:t>
            </a:r>
            <a:r>
              <a:rPr lang="ru-RU" sz="4800" dirty="0" smtClean="0">
                <a:solidFill>
                  <a:schemeClr val="accent1"/>
                </a:solidFill>
              </a:rPr>
              <a:t>(С</a:t>
            </a:r>
            <a:r>
              <a:rPr lang="ru-RU" sz="4800" baseline="-25000" dirty="0" smtClean="0">
                <a:solidFill>
                  <a:schemeClr val="accent1"/>
                </a:solidFill>
              </a:rPr>
              <a:t>6</a:t>
            </a:r>
            <a:r>
              <a:rPr lang="ru-RU" sz="4800" dirty="0" smtClean="0">
                <a:solidFill>
                  <a:schemeClr val="accent1"/>
                </a:solidFill>
              </a:rPr>
              <a:t>Н</a:t>
            </a:r>
            <a:r>
              <a:rPr lang="ru-RU" sz="4800" baseline="-25000" dirty="0" smtClean="0">
                <a:solidFill>
                  <a:schemeClr val="accent1"/>
                </a:solidFill>
              </a:rPr>
              <a:t>10</a:t>
            </a:r>
            <a:r>
              <a:rPr lang="ru-RU" sz="4800" dirty="0" smtClean="0">
                <a:solidFill>
                  <a:schemeClr val="accent1"/>
                </a:solidFill>
              </a:rPr>
              <a:t>О</a:t>
            </a:r>
            <a:r>
              <a:rPr lang="ru-RU" sz="4800" baseline="-25000" dirty="0" smtClean="0">
                <a:solidFill>
                  <a:schemeClr val="accent1"/>
                </a:solidFill>
              </a:rPr>
              <a:t>5</a:t>
            </a:r>
            <a:r>
              <a:rPr lang="ru-RU" sz="4800" dirty="0" smtClean="0">
                <a:solidFill>
                  <a:schemeClr val="accent1"/>
                </a:solidFill>
              </a:rPr>
              <a:t>)</a:t>
            </a:r>
            <a:r>
              <a:rPr lang="en-US" sz="4800" baseline="-25000" dirty="0" smtClean="0">
                <a:solidFill>
                  <a:schemeClr val="accent1"/>
                </a:solidFill>
              </a:rPr>
              <a:t>n</a:t>
            </a:r>
            <a:r>
              <a:rPr lang="en-US" sz="4800" dirty="0" smtClean="0">
                <a:solidFill>
                  <a:schemeClr val="accent1"/>
                </a:solidFill>
              </a:rPr>
              <a:t> + </a:t>
            </a:r>
            <a:r>
              <a:rPr lang="ru-RU" sz="4800" dirty="0" smtClean="0">
                <a:solidFill>
                  <a:schemeClr val="accent1"/>
                </a:solidFill>
              </a:rPr>
              <a:t>Н</a:t>
            </a:r>
            <a:r>
              <a:rPr lang="ru-RU" sz="4800" baseline="-25000" dirty="0" smtClean="0">
                <a:solidFill>
                  <a:schemeClr val="accent1"/>
                </a:solidFill>
              </a:rPr>
              <a:t>2</a:t>
            </a:r>
            <a:r>
              <a:rPr lang="en-US" sz="4800" dirty="0" smtClean="0">
                <a:solidFill>
                  <a:schemeClr val="accent1"/>
                </a:solidFill>
              </a:rPr>
              <a:t>O = </a:t>
            </a:r>
            <a:r>
              <a:rPr lang="uk-UA" sz="4800" dirty="0" smtClean="0">
                <a:solidFill>
                  <a:schemeClr val="accent1"/>
                </a:solidFill>
              </a:rPr>
              <a:t> </a:t>
            </a:r>
            <a:r>
              <a:rPr lang="en-US" sz="4800" dirty="0" smtClean="0">
                <a:solidFill>
                  <a:schemeClr val="accent1"/>
                </a:solidFill>
              </a:rPr>
              <a:t>n</a:t>
            </a:r>
            <a:r>
              <a:rPr lang="ru-RU" sz="4800" dirty="0" smtClean="0">
                <a:solidFill>
                  <a:schemeClr val="accent1"/>
                </a:solidFill>
              </a:rPr>
              <a:t>С</a:t>
            </a:r>
            <a:r>
              <a:rPr lang="ru-RU" sz="4800" baseline="-25000" dirty="0" smtClean="0">
                <a:solidFill>
                  <a:schemeClr val="accent1"/>
                </a:solidFill>
              </a:rPr>
              <a:t>6</a:t>
            </a:r>
            <a:r>
              <a:rPr lang="ru-RU" sz="4800" dirty="0" smtClean="0">
                <a:solidFill>
                  <a:schemeClr val="accent1"/>
                </a:solidFill>
              </a:rPr>
              <a:t>Н</a:t>
            </a:r>
            <a:r>
              <a:rPr lang="ru-RU" sz="4800" baseline="-25000" dirty="0" smtClean="0">
                <a:solidFill>
                  <a:schemeClr val="accent1"/>
                </a:solidFill>
              </a:rPr>
              <a:t>12</a:t>
            </a:r>
            <a:r>
              <a:rPr lang="en-US" sz="4800" dirty="0" smtClean="0">
                <a:solidFill>
                  <a:schemeClr val="accent1"/>
                </a:solidFill>
              </a:rPr>
              <a:t>O</a:t>
            </a:r>
            <a:r>
              <a:rPr lang="en-US" sz="4800" baseline="-25000" dirty="0" smtClean="0">
                <a:solidFill>
                  <a:schemeClr val="accent1"/>
                </a:solidFill>
              </a:rPr>
              <a:t>6</a:t>
            </a:r>
            <a:endParaRPr lang="uk-UA" sz="4800" baseline="-250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/>
                </a:solidFill>
              </a:rPr>
              <a:t>А у природі – фотосинтез:</a:t>
            </a:r>
          </a:p>
          <a:p>
            <a:pPr>
              <a:buNone/>
            </a:pPr>
            <a:r>
              <a:rPr lang="uk-UA" baseline="-25000" dirty="0" smtClean="0">
                <a:solidFill>
                  <a:schemeClr val="accent1"/>
                </a:solidFill>
              </a:rPr>
              <a:t>                                                                                                   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14348" y="5572140"/>
          <a:ext cx="6286544" cy="928694"/>
        </p:xfrm>
        <a:graphic>
          <a:graphicData uri="http://schemas.openxmlformats.org/presentationml/2006/ole">
            <p:oleObj spid="_x0000_s1027" name="Формула" r:id="rId4" imgW="1993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dirty="0" smtClean="0">
                <a:solidFill>
                  <a:schemeClr val="accent1"/>
                </a:solidFill>
              </a:rPr>
              <a:t>Реакція повного окиснення</a:t>
            </a:r>
          </a:p>
          <a:p>
            <a:endParaRPr lang="uk-UA" dirty="0" smtClean="0">
              <a:solidFill>
                <a:schemeClr val="accent1"/>
              </a:solidFill>
            </a:endParaRPr>
          </a:p>
          <a:p>
            <a:endParaRPr lang="uk-UA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Як </a:t>
            </a:r>
            <a:r>
              <a:rPr lang="ru-RU" dirty="0" err="1" smtClean="0">
                <a:solidFill>
                  <a:schemeClr val="accent1"/>
                </a:solidFill>
              </a:rPr>
              <a:t>багатоатомний</a:t>
            </a:r>
            <a:r>
              <a:rPr lang="ru-RU" dirty="0" smtClean="0">
                <a:solidFill>
                  <a:schemeClr val="accent1"/>
                </a:solidFill>
              </a:rPr>
              <a:t> спирт глюкоза </a:t>
            </a:r>
            <a:r>
              <a:rPr lang="ru-RU" dirty="0" err="1" smtClean="0">
                <a:solidFill>
                  <a:schemeClr val="accent1"/>
                </a:solidFill>
              </a:rPr>
              <a:t>реагує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з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купрум</a:t>
            </a:r>
            <a:r>
              <a:rPr lang="ru-RU" dirty="0" smtClean="0">
                <a:solidFill>
                  <a:schemeClr val="accent1"/>
                </a:solidFill>
              </a:rPr>
              <a:t>(ІІ) </a:t>
            </a: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1"/>
                </a:solidFill>
              </a:rPr>
              <a:t>гідроксидом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утворюючи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розчин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синього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кольору</a:t>
            </a: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uk-UA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uk-UA" dirty="0" smtClean="0">
              <a:solidFill>
                <a:schemeClr val="accent1"/>
              </a:solidFill>
            </a:endParaRPr>
          </a:p>
          <a:p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4282" y="571480"/>
          <a:ext cx="8151870" cy="928694"/>
        </p:xfrm>
        <a:graphic>
          <a:graphicData uri="http://schemas.openxmlformats.org/presentationml/2006/ole">
            <p:oleObj spid="_x0000_s2050" name="Формула" r:id="rId3" imgW="200628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" y="2643182"/>
          <a:ext cx="9001156" cy="785818"/>
        </p:xfrm>
        <a:graphic>
          <a:graphicData uri="http://schemas.openxmlformats.org/presentationml/2006/ole">
            <p:oleObj spid="_x0000_s2051" name="Формула" r:id="rId4" imgW="2705040" imgH="228600" progId="Equation.3">
              <p:embed/>
            </p:oleObj>
          </a:graphicData>
        </a:graphic>
      </p:graphicFrame>
      <p:pic>
        <p:nvPicPr>
          <p:cNvPr id="6" name="Рисунок 5" descr="glyk_C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4876" y="3429000"/>
            <a:ext cx="4048125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Велике значення мають процеси бродіння глюкози, які 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відбуваються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під дією органічних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каталізаторів-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ферментів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. Відомо кілька видів бродіння. Спиртове 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бродіння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відбувається під дією ферментів дріжджів. 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Продуктами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є етиловий спирт С</a:t>
            </a:r>
            <a:r>
              <a:rPr lang="uk-UA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uk-UA" baseline="-250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OH 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і вуглекислий газ 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uk-UA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:</a:t>
            </a:r>
            <a:r>
              <a:rPr lang="uk-UA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C</a:t>
            </a:r>
            <a:r>
              <a:rPr lang="uk-UA" sz="3200" baseline="-25000" dirty="0" smtClean="0"/>
              <a:t>6</a:t>
            </a:r>
            <a:r>
              <a:rPr lang="en-US" sz="3200" dirty="0" smtClean="0"/>
              <a:t>H</a:t>
            </a:r>
            <a:r>
              <a:rPr lang="uk-UA" sz="3200" baseline="-25000" dirty="0" smtClean="0"/>
              <a:t>12</a:t>
            </a:r>
            <a:r>
              <a:rPr lang="en-US" sz="3200" dirty="0" smtClean="0"/>
              <a:t>O</a:t>
            </a:r>
            <a:r>
              <a:rPr lang="uk-UA" sz="3200" baseline="-25000" dirty="0" smtClean="0"/>
              <a:t>6</a:t>
            </a:r>
            <a:r>
              <a:rPr lang="uk-UA" sz="3200" dirty="0" smtClean="0"/>
              <a:t> → 2</a:t>
            </a:r>
            <a:r>
              <a:rPr lang="en-US" sz="3200" dirty="0" smtClean="0"/>
              <a:t>C</a:t>
            </a:r>
            <a:r>
              <a:rPr lang="uk-UA" sz="3200" baseline="-25000" dirty="0" smtClean="0"/>
              <a:t>2</a:t>
            </a:r>
            <a:r>
              <a:rPr lang="en-US" sz="3200" dirty="0" smtClean="0"/>
              <a:t>H</a:t>
            </a:r>
            <a:r>
              <a:rPr lang="uk-UA" sz="3200" baseline="-25000" dirty="0" smtClean="0"/>
              <a:t>5</a:t>
            </a:r>
            <a:r>
              <a:rPr lang="en-US" sz="3200" dirty="0" smtClean="0"/>
              <a:t>OH</a:t>
            </a:r>
            <a:r>
              <a:rPr lang="uk-UA" sz="3200" dirty="0" smtClean="0"/>
              <a:t> + 2</a:t>
            </a:r>
            <a:r>
              <a:rPr lang="en-US" sz="3200" dirty="0" smtClean="0"/>
              <a:t>CO</a:t>
            </a:r>
            <a:r>
              <a:rPr lang="uk-UA" sz="3200" baseline="-25000" dirty="0" smtClean="0"/>
              <a:t>2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2"/>
                </a:solidFill>
              </a:rPr>
              <a:t>Молочнокисле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бродіння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глюкози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відбувається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2"/>
                </a:solidFill>
              </a:rPr>
              <a:t>під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дією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молочнокислих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бактерій</a:t>
            </a:r>
            <a:r>
              <a:rPr lang="ru-RU" dirty="0" smtClean="0">
                <a:solidFill>
                  <a:schemeClr val="accent2"/>
                </a:solidFill>
              </a:rPr>
              <a:t>,  у </a:t>
            </a:r>
            <a:r>
              <a:rPr lang="ru-RU" dirty="0" err="1" smtClean="0">
                <a:solidFill>
                  <a:schemeClr val="accent2"/>
                </a:solidFill>
              </a:rPr>
              <a:t>результаті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2"/>
                </a:solidFill>
              </a:rPr>
              <a:t>устворюється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молочна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ксилота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uk-UA" baseline="-25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uk-UA" sz="3200" baseline="-25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uk-UA" baseline="-25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uk-UA" baseline="-25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uk-UA" baseline="-25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000100" y="3286124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282" y="4714884"/>
          <a:ext cx="4357686" cy="714380"/>
        </p:xfrm>
        <a:graphic>
          <a:graphicData uri="http://schemas.openxmlformats.org/presentationml/2006/ole">
            <p:oleObj spid="_x0000_s3075" name="Формула" r:id="rId4" imgW="1333440" imgH="228600" progId="Equation.3">
              <p:embed/>
            </p:oleObj>
          </a:graphicData>
        </a:graphic>
      </p:graphicFrame>
      <p:pic>
        <p:nvPicPr>
          <p:cNvPr id="7" name="Рисунок 6" descr="18224111_w640_h640_moloch.kislota_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3929066"/>
            <a:ext cx="2071702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dirty="0" smtClean="0">
                <a:solidFill>
                  <a:schemeClr val="accent2"/>
                </a:solidFill>
              </a:rPr>
              <a:t>Відновлення глюкози до шестиатомного спирту сорбіту: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28596" y="714356"/>
          <a:ext cx="6143668" cy="642942"/>
        </p:xfrm>
        <a:graphic>
          <a:graphicData uri="http://schemas.openxmlformats.org/presentationml/2006/ole">
            <p:oleObj spid="_x0000_s4098" name="Формула" r:id="rId3" imgW="1587240" imgH="228600" progId="Equation.3">
              <p:embed/>
            </p:oleObj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214554"/>
            <a:ext cx="2431157" cy="259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люс 5"/>
          <p:cNvSpPr/>
          <p:nvPr/>
        </p:nvSpPr>
        <p:spPr>
          <a:xfrm>
            <a:off x="2643174" y="3214686"/>
            <a:ext cx="914400" cy="914400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2786058"/>
            <a:ext cx="2052811" cy="17289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600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uk-UA" sz="6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643570" y="3286124"/>
            <a:ext cx="542951" cy="48463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071678"/>
            <a:ext cx="257175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300674" cy="846158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6"/>
                </a:solidFill>
              </a:rPr>
              <a:t>Поширення в природі</a:t>
            </a:r>
            <a:endParaRPr lang="ru-RU" b="1" i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Знаходиться</a:t>
            </a:r>
            <a:r>
              <a:rPr lang="ru-RU" dirty="0" smtClean="0"/>
              <a:t> в соку винограду, в </a:t>
            </a:r>
            <a:r>
              <a:rPr lang="ru-RU" dirty="0" err="1" smtClean="0"/>
              <a:t>багатьох</a:t>
            </a:r>
            <a:r>
              <a:rPr lang="ru-RU" dirty="0" smtClean="0"/>
              <a:t> фруктах,  </a:t>
            </a:r>
            <a:r>
              <a:rPr lang="ru-RU" dirty="0" smtClean="0"/>
              <a:t>а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smtClean="0"/>
              <a:t>у </a:t>
            </a:r>
            <a:r>
              <a:rPr lang="ru-RU" dirty="0" err="1" smtClean="0"/>
              <a:t>крові</a:t>
            </a:r>
            <a:r>
              <a:rPr lang="ru-RU" dirty="0" smtClean="0"/>
              <a:t> 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людей</a:t>
            </a:r>
          </a:p>
          <a:p>
            <a:r>
              <a:rPr lang="ru-RU" b="1" i="1" dirty="0" smtClean="0"/>
              <a:t>Глюкоза — </a:t>
            </a:r>
            <a:r>
              <a:rPr lang="ru-RU" b="1" i="1" dirty="0" err="1" smtClean="0"/>
              <a:t>основний</a:t>
            </a:r>
            <a:r>
              <a:rPr lang="ru-RU" b="1" i="1" dirty="0" smtClean="0"/>
              <a:t> продукт фотосинтеза</a:t>
            </a:r>
          </a:p>
          <a:p>
            <a:endParaRPr lang="ru-RU" dirty="0" smtClean="0"/>
          </a:p>
          <a:p>
            <a:r>
              <a:rPr lang="ru-RU" b="1" i="1" dirty="0" smtClean="0"/>
              <a:t>В </a:t>
            </a:r>
            <a:r>
              <a:rPr lang="ru-RU" b="1" i="1" dirty="0" err="1" smtClean="0"/>
              <a:t>организмі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людини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тварини</a:t>
            </a:r>
            <a:r>
              <a:rPr lang="ru-RU" b="1" i="1" dirty="0" smtClean="0"/>
              <a:t> </a:t>
            </a:r>
            <a:r>
              <a:rPr lang="ru-RU" b="1" i="1" dirty="0" smtClean="0"/>
              <a:t>глюкоза </a:t>
            </a:r>
            <a:r>
              <a:rPr lang="ru-RU" b="1" i="1" dirty="0" err="1" smtClean="0"/>
              <a:t>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основним</a:t>
            </a:r>
            <a:r>
              <a:rPr lang="ru-RU" b="1" i="1" dirty="0" smtClean="0"/>
              <a:t> та </a:t>
            </a:r>
            <a:endParaRPr lang="ru-RU" b="1" i="1" dirty="0" smtClean="0"/>
          </a:p>
          <a:p>
            <a:pPr>
              <a:buNone/>
            </a:pPr>
            <a:r>
              <a:rPr lang="ru-RU" b="1" i="1" dirty="0" err="1" smtClean="0"/>
              <a:t>наибільш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універсальним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джерелом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енергії</a:t>
            </a:r>
            <a:r>
              <a:rPr lang="ru-RU" b="1" i="1" dirty="0" smtClean="0"/>
              <a:t> для </a:t>
            </a:r>
            <a:endParaRPr lang="ru-RU" b="1" i="1" dirty="0" smtClean="0"/>
          </a:p>
          <a:p>
            <a:pPr>
              <a:buNone/>
            </a:pPr>
            <a:r>
              <a:rPr lang="ru-RU" b="1" i="1" dirty="0" err="1" smtClean="0"/>
              <a:t>забезпечення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метаболічних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процесів</a:t>
            </a:r>
            <a:endParaRPr lang="ru-RU" b="1" i="1" dirty="0" smtClean="0"/>
          </a:p>
          <a:p>
            <a:pPr marL="0" indent="0">
              <a:buNone/>
            </a:pPr>
            <a:endParaRPr lang="ru-RU" b="1" i="1" dirty="0" smtClean="0"/>
          </a:p>
          <a:p>
            <a:r>
              <a:rPr lang="ru-RU" b="1" i="1" dirty="0" smtClean="0"/>
              <a:t>Глюкоза — </a:t>
            </a:r>
            <a:r>
              <a:rPr lang="ru-RU" b="1" i="1" dirty="0" err="1" smtClean="0"/>
              <a:t>важлива</a:t>
            </a:r>
            <a:r>
              <a:rPr lang="ru-RU" b="1" i="1" dirty="0" smtClean="0"/>
              <a:t> структурна </a:t>
            </a:r>
            <a:r>
              <a:rPr lang="ru-RU" b="1" i="1" dirty="0" err="1" smtClean="0"/>
              <a:t>одиниця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побудовані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полісахариды</a:t>
            </a:r>
            <a:r>
              <a:rPr lang="ru-RU" b="1" i="1" dirty="0" smtClean="0"/>
              <a:t> (</a:t>
            </a:r>
            <a:r>
              <a:rPr lang="ru-RU" b="1" i="1" dirty="0" err="1" smtClean="0"/>
              <a:t>крохмаль</a:t>
            </a:r>
            <a:r>
              <a:rPr lang="ru-RU" b="1" i="1" dirty="0" smtClean="0"/>
              <a:t>, </a:t>
            </a:r>
            <a:r>
              <a:rPr lang="ru-RU" b="1" i="1" dirty="0" err="1" smtClean="0"/>
              <a:t>глікоген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клітковина</a:t>
            </a:r>
            <a:r>
              <a:rPr lang="ru-RU" b="1" i="1" dirty="0" smtClean="0"/>
              <a:t>). Глюкоза входить до складу </a:t>
            </a:r>
            <a:r>
              <a:rPr lang="ru-RU" b="1" i="1" dirty="0" err="1" smtClean="0"/>
              <a:t>дисахаридів</a:t>
            </a:r>
            <a:r>
              <a:rPr lang="ru-RU" b="1" i="1" dirty="0" smtClean="0"/>
              <a:t> — </a:t>
            </a:r>
            <a:r>
              <a:rPr lang="ru-RU" b="1" i="1" dirty="0" err="1" smtClean="0"/>
              <a:t>сахарози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лактози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мальтози</a:t>
            </a:r>
            <a:r>
              <a:rPr lang="ru-RU" b="1" i="1" dirty="0" smtClean="0"/>
              <a:t>.</a:t>
            </a:r>
            <a:endParaRPr lang="uk-UA" b="1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857232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6"/>
                </a:solidFill>
              </a:rPr>
              <a:t>Застосування</a:t>
            </a:r>
            <a:endParaRPr lang="ru-RU" b="1" i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Використовується</a:t>
            </a:r>
            <a:r>
              <a:rPr lang="ru-RU" dirty="0" smtClean="0"/>
              <a:t> як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посиленого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лікарська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, при </a:t>
            </a:r>
            <a:r>
              <a:rPr lang="ru-RU" dirty="0" err="1" smtClean="0"/>
              <a:t>обробці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глюкози</a:t>
            </a:r>
            <a:r>
              <a:rPr lang="ru-RU" dirty="0" smtClean="0"/>
              <a:t> та сама глюкоза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r>
              <a:rPr lang="ru-RU" dirty="0" err="1" smtClean="0"/>
              <a:t>медицині</a:t>
            </a:r>
            <a:r>
              <a:rPr lang="ru-RU" dirty="0" smtClean="0"/>
              <a:t> при </a:t>
            </a:r>
            <a:r>
              <a:rPr lang="ru-RU" dirty="0" err="1" smtClean="0"/>
              <a:t>визначенні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та типу </a:t>
            </a:r>
            <a:r>
              <a:rPr lang="ru-RU" dirty="0" err="1" smtClean="0"/>
              <a:t>цукрового</a:t>
            </a:r>
            <a:r>
              <a:rPr lang="ru-RU" dirty="0" smtClean="0"/>
              <a:t> </a:t>
            </a:r>
            <a:r>
              <a:rPr lang="ru-RU" dirty="0" err="1" smtClean="0"/>
              <a:t>діабету</a:t>
            </a:r>
            <a:r>
              <a:rPr lang="ru-RU" dirty="0" smtClean="0"/>
              <a:t> в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 у: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/>
            <a:r>
              <a:rPr lang="uk-UA" dirty="0" smtClean="0"/>
              <a:t> </a:t>
            </a:r>
            <a:r>
              <a:rPr lang="uk-UA" dirty="0" smtClean="0"/>
              <a:t>кондитерській промисловості</a:t>
            </a:r>
          </a:p>
          <a:p>
            <a:pPr marL="0" indent="0"/>
            <a:r>
              <a:rPr lang="uk-UA" dirty="0" smtClean="0"/>
              <a:t> </a:t>
            </a:r>
            <a:r>
              <a:rPr lang="uk-UA" dirty="0" smtClean="0"/>
              <a:t>медицині</a:t>
            </a:r>
          </a:p>
          <a:p>
            <a:pPr marL="0" indent="0"/>
            <a:r>
              <a:rPr lang="uk-UA" dirty="0" smtClean="0"/>
              <a:t> </a:t>
            </a:r>
            <a:r>
              <a:rPr lang="uk-UA" dirty="0" smtClean="0"/>
              <a:t>фармацевтичній промисловості</a:t>
            </a:r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8" y="2500306"/>
            <a:ext cx="2275119" cy="200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TSvetnyie-konfetyi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714884"/>
            <a:ext cx="3000396" cy="187524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4" y="4786322"/>
            <a:ext cx="2428892" cy="192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7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72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Дякую за увагу!</a:t>
            </a:r>
            <a:endParaRPr lang="ru-RU" sz="72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3">
      <a:dk1>
        <a:sysClr val="windowText" lastClr="000000"/>
      </a:dk1>
      <a:lt1>
        <a:sysClr val="window" lastClr="FFFFFF"/>
      </a:lt1>
      <a:dk2>
        <a:srgbClr val="C765B4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</TotalTime>
  <Words>175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Справедливость</vt:lpstr>
      <vt:lpstr>Microsoft Equation 3.0</vt:lpstr>
      <vt:lpstr>Органічні речовини (глюкоза) в живій природі</vt:lpstr>
      <vt:lpstr>Слайд 2</vt:lpstr>
      <vt:lpstr>Хімічні властивости</vt:lpstr>
      <vt:lpstr>Слайд 4</vt:lpstr>
      <vt:lpstr>Слайд 5</vt:lpstr>
      <vt:lpstr>Слайд 6</vt:lpstr>
      <vt:lpstr>Поширення в природі</vt:lpstr>
      <vt:lpstr>Застосування</vt:lpstr>
      <vt:lpstr>Слайд 9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Органічні речовини (глюкоза) в живій природі</dc:title>
  <dc:creator>Admin</dc:creator>
  <cp:lastModifiedBy>Admin</cp:lastModifiedBy>
  <cp:revision>12</cp:revision>
  <dcterms:created xsi:type="dcterms:W3CDTF">2014-10-16T17:11:32Z</dcterms:created>
  <dcterms:modified xsi:type="dcterms:W3CDTF">2014-10-16T19:02:26Z</dcterms:modified>
</cp:coreProperties>
</file>