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9" r:id="rId3"/>
    <p:sldId id="280" r:id="rId4"/>
    <p:sldId id="257" r:id="rId5"/>
    <p:sldId id="258" r:id="rId6"/>
    <p:sldId id="259" r:id="rId7"/>
    <p:sldId id="260" r:id="rId8"/>
    <p:sldId id="261" r:id="rId9"/>
    <p:sldId id="262" r:id="rId10"/>
    <p:sldId id="272" r:id="rId11"/>
    <p:sldId id="273" r:id="rId12"/>
    <p:sldId id="263" r:id="rId13"/>
    <p:sldId id="264" r:id="rId14"/>
    <p:sldId id="265" r:id="rId15"/>
    <p:sldId id="266" r:id="rId16"/>
    <p:sldId id="267" r:id="rId17"/>
    <p:sldId id="268" r:id="rId18"/>
    <p:sldId id="269" r:id="rId19"/>
    <p:sldId id="270" r:id="rId20"/>
    <p:sldId id="271" r:id="rId21"/>
    <p:sldId id="274" r:id="rId22"/>
    <p:sldId id="275" r:id="rId23"/>
    <p:sldId id="276" r:id="rId24"/>
    <p:sldId id="277"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8" autoAdjust="0"/>
    <p:restoredTop sz="94058" autoAdjust="0"/>
  </p:normalViewPr>
  <p:slideViewPr>
    <p:cSldViewPr>
      <p:cViewPr varScale="1">
        <p:scale>
          <a:sx n="86" d="100"/>
          <a:sy n="86" d="100"/>
        </p:scale>
        <p:origin x="-522" y="-7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CFEB2-B562-4FCB-9E9F-9333A8EC2C11}" type="datetimeFigureOut">
              <a:rPr lang="ru-RU" smtClean="0"/>
              <a:t>13.12.2011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402F7-71B1-491D-B018-944862A9D260}"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45402F7-71B1-491D-B018-944862A9D260}"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DB55023-FAD6-4190-8927-C460C525DB62}" type="datetime1">
              <a:rPr lang="ru-RU" smtClean="0"/>
              <a:t>13.12.2011</a:t>
            </a:fld>
            <a:endParaRPr lang="ru-RU"/>
          </a:p>
        </p:txBody>
      </p:sp>
      <p:sp>
        <p:nvSpPr>
          <p:cNvPr id="16" name="Номер слайда 15"/>
          <p:cNvSpPr>
            <a:spLocks noGrp="1"/>
          </p:cNvSpPr>
          <p:nvPr>
            <p:ph type="sldNum" sz="quarter" idx="11"/>
          </p:nvPr>
        </p:nvSpPr>
        <p:spPr/>
        <p:txBody>
          <a:bodyPr/>
          <a:lstStyle/>
          <a:p>
            <a:fld id="{7EF249FA-046D-45B6-B00A-4B9D9B2EF637}"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29DC3C-741C-412B-9C66-8498B9434BB5}" type="datetime1">
              <a:rPr lang="ru-RU" smtClean="0"/>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249FA-046D-45B6-B00A-4B9D9B2EF6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BAE5DF-7A3C-4046-8A98-EE5560A09EDE}" type="datetime1">
              <a:rPr lang="ru-RU" smtClean="0"/>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249FA-046D-45B6-B00A-4B9D9B2EF6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E590F6A-73B5-48D5-BD8C-787757AC9F26}" type="datetime1">
              <a:rPr lang="ru-RU" smtClean="0"/>
              <a:t>13.12.2011</a:t>
            </a:fld>
            <a:endParaRPr lang="ru-RU"/>
          </a:p>
        </p:txBody>
      </p:sp>
      <p:sp>
        <p:nvSpPr>
          <p:cNvPr id="15" name="Номер слайда 14"/>
          <p:cNvSpPr>
            <a:spLocks noGrp="1"/>
          </p:cNvSpPr>
          <p:nvPr>
            <p:ph type="sldNum" sz="quarter" idx="15"/>
          </p:nvPr>
        </p:nvSpPr>
        <p:spPr/>
        <p:txBody>
          <a:bodyPr/>
          <a:lstStyle>
            <a:lvl1pPr algn="ctr">
              <a:defRPr/>
            </a:lvl1pPr>
          </a:lstStyle>
          <a:p>
            <a:fld id="{7EF249FA-046D-45B6-B00A-4B9D9B2EF637}"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C55890E-FEF0-4D46-A3EC-CB25767FFEA0}" type="datetime1">
              <a:rPr lang="ru-RU" smtClean="0"/>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F249FA-046D-45B6-B00A-4B9D9B2EF637}"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091832D-67EC-42A0-8295-6E95CD5405E4}" type="datetime1">
              <a:rPr lang="ru-RU" smtClean="0"/>
              <a:t>13.12.2011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F249FA-046D-45B6-B00A-4B9D9B2EF63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EF249FA-046D-45B6-B00A-4B9D9B2EF637}"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857DA78E-633B-4F9A-8FAB-3C194F1E0BBC}" type="datetime1">
              <a:rPr lang="ru-RU" smtClean="0"/>
              <a:t>13.12.2011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CBF4837-DABB-4C44-8E77-59F676E7AA7C}" type="datetime1">
              <a:rPr lang="ru-RU" smtClean="0"/>
              <a:t>13.12.2011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F249FA-046D-45B6-B00A-4B9D9B2EF63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B2F083-0438-419F-A5B2-65A2F75D8E76}" type="datetime1">
              <a:rPr lang="ru-RU" smtClean="0"/>
              <a:t>13.12.2011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F249FA-046D-45B6-B00A-4B9D9B2EF6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3DDFE6D-6687-46CE-868A-BABC1DCE7CB6}" type="datetime1">
              <a:rPr lang="ru-RU" smtClean="0"/>
              <a:t>13.12.2011</a:t>
            </a:fld>
            <a:endParaRPr lang="ru-RU"/>
          </a:p>
        </p:txBody>
      </p:sp>
      <p:sp>
        <p:nvSpPr>
          <p:cNvPr id="9" name="Номер слайда 8"/>
          <p:cNvSpPr>
            <a:spLocks noGrp="1"/>
          </p:cNvSpPr>
          <p:nvPr>
            <p:ph type="sldNum" sz="quarter" idx="15"/>
          </p:nvPr>
        </p:nvSpPr>
        <p:spPr/>
        <p:txBody>
          <a:bodyPr/>
          <a:lstStyle/>
          <a:p>
            <a:fld id="{7EF249FA-046D-45B6-B00A-4B9D9B2EF637}"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FD31BEB-D10D-4E3C-8E00-3C20DFCF1C36}" type="datetime1">
              <a:rPr lang="ru-RU" smtClean="0"/>
              <a:t>13.12.2011</a:t>
            </a:fld>
            <a:endParaRPr lang="ru-RU"/>
          </a:p>
        </p:txBody>
      </p:sp>
      <p:sp>
        <p:nvSpPr>
          <p:cNvPr id="9" name="Номер слайда 8"/>
          <p:cNvSpPr>
            <a:spLocks noGrp="1"/>
          </p:cNvSpPr>
          <p:nvPr>
            <p:ph type="sldNum" sz="quarter" idx="11"/>
          </p:nvPr>
        </p:nvSpPr>
        <p:spPr/>
        <p:txBody>
          <a:bodyPr/>
          <a:lstStyle/>
          <a:p>
            <a:fld id="{7EF249FA-046D-45B6-B00A-4B9D9B2EF637}"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272648-39D4-4BFB-A113-63AF7FE66BB1}" type="datetime1">
              <a:rPr lang="ru-RU" smtClean="0"/>
              <a:t>13.12.2011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EF249FA-046D-45B6-B00A-4B9D9B2EF637}"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N:\Bezumno%20krasivaya%20melodiya%20-%20Iz%20k_f%20Hatiko.%20Samyj%20vernyj%20drug.%20Obozhayu%20etot%20fil'm!!Ni%20odin%20chelovek%20ne%20budet%20veren%20tak,kak%20eta%20sobaka...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file:///N:\&#1057;&#1091;&#1084;&#1077;&#1088;&#1082;&#1080;%20-%20&#1050;&#1086;&#1083;&#1099;&#1073;&#1077;&#1083;&#1100;.mp3" TargetMode="Externa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8.xml"/><Relationship Id="rId10"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N:\Ochen'%20krasivaya%20nezhnaya%20melodiya............bez%20slov..........%20-%20otlichnaya%20instrumental'naya%20muzyka))))).mp3" TargetMode="Externa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1143000"/>
          </a:xfrm>
        </p:spPr>
        <p:txBody>
          <a:bodyPr numCol="1"/>
          <a:lstStyle/>
          <a:p>
            <a:pPr algn="r"/>
            <a:r>
              <a:rPr lang="uk-UA" sz="3200" dirty="0" smtClean="0"/>
              <a:t>Можливості і функції</a:t>
            </a:r>
            <a:endParaRPr lang="ru-RU" sz="3200" dirty="0"/>
          </a:p>
        </p:txBody>
      </p:sp>
      <p:sp>
        <p:nvSpPr>
          <p:cNvPr id="2" name="Заголовок 1"/>
          <p:cNvSpPr>
            <a:spLocks noGrp="1"/>
          </p:cNvSpPr>
          <p:nvPr>
            <p:ph type="ctrTitle"/>
          </p:nvPr>
        </p:nvSpPr>
        <p:spPr/>
        <p:txBody>
          <a:bodyPr/>
          <a:lstStyle/>
          <a:p>
            <a:r>
              <a:rPr lang="en-US" sz="7200" b="1" i="1" dirty="0" smtClean="0">
                <a:solidFill>
                  <a:schemeClr val="bg2">
                    <a:lumMod val="60000"/>
                    <a:lumOff val="40000"/>
                  </a:schemeClr>
                </a:solidFill>
              </a:rPr>
              <a:t>Microsoft Word</a:t>
            </a:r>
            <a:endParaRPr lang="ru-RU" sz="7200" b="1" i="1" dirty="0">
              <a:solidFill>
                <a:schemeClr val="bg2">
                  <a:lumMod val="60000"/>
                  <a:lumOff val="40000"/>
                </a:schemeClr>
              </a:solidFill>
            </a:endParaRPr>
          </a:p>
        </p:txBody>
      </p:sp>
      <p:sp>
        <p:nvSpPr>
          <p:cNvPr id="4" name="Номер слайда 3"/>
          <p:cNvSpPr>
            <a:spLocks noGrp="1"/>
          </p:cNvSpPr>
          <p:nvPr>
            <p:ph type="sldNum" sz="quarter" idx="11"/>
          </p:nvPr>
        </p:nvSpPr>
        <p:spPr/>
        <p:txBody>
          <a:bodyPr/>
          <a:lstStyle/>
          <a:p>
            <a:fld id="{7EF249FA-046D-45B6-B00A-4B9D9B2EF637}" type="slidenum">
              <a:rPr lang="ru-RU" smtClean="0"/>
              <a:pPr/>
              <a:t>1</a:t>
            </a:fld>
            <a:endParaRPr lang="ru-RU"/>
          </a:p>
        </p:txBody>
      </p:sp>
      <p:pic>
        <p:nvPicPr>
          <p:cNvPr id="5" name="Bezumno krasivaya melodiya - Iz k_f Hatiko. Samyj vernyj drug. Obozhayu etot fil'm!!Ni odin chelovek ne budet veren tak,kak eta sobaka...mp3">
            <a:hlinkClick r:id="" action="ppaction://media"/>
          </p:cNvPr>
          <p:cNvPicPr>
            <a:picLocks noRot="1" noChangeAspect="1"/>
          </p:cNvPicPr>
          <p:nvPr>
            <a:audioFile r:link="rId1"/>
          </p:nvPr>
        </p:nvPicPr>
        <p:blipFill>
          <a:blip r:embed="rId3" cstate="print"/>
          <a:stretch>
            <a:fillRect/>
          </a:stretch>
        </p:blipFill>
        <p:spPr>
          <a:xfrm>
            <a:off x="395536" y="6237312"/>
            <a:ext cx="304800" cy="304800"/>
          </a:xfrm>
          <a:prstGeom prst="rect">
            <a:avLst/>
          </a:prstGeom>
        </p:spPr>
      </p:pic>
    </p:spTree>
  </p:cSld>
  <p:clrMapOvr>
    <a:masterClrMapping/>
  </p:clrMapOvr>
  <p:transition advTm="5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96752"/>
            <a:ext cx="8229600" cy="5184576"/>
          </a:xfrm>
        </p:spPr>
        <p:txBody>
          <a:bodyPr>
            <a:normAutofit fontScale="77500" lnSpcReduction="20000"/>
          </a:bodyPr>
          <a:lstStyle/>
          <a:p>
            <a:r>
              <a:rPr lang="uk-UA" dirty="0" smtClean="0"/>
              <a:t>Параметри форматування символів і абзаців Word дозволяють змінювати вигляд створюваних документів у широких межах, проте число можливих варіантів форматування настільки велике, що установка всіх цих параметрів вручну може займати значний час. Для вирішення цього завдання служать СТИЛІ.</a:t>
            </a:r>
          </a:p>
          <a:p>
            <a:endParaRPr lang="uk-UA" dirty="0" smtClean="0"/>
          </a:p>
          <a:p>
            <a:r>
              <a:rPr lang="uk-UA" dirty="0" smtClean="0"/>
              <a:t>Стилі являють собою набори команд форматування. При створенні стилю користувач вказує значення окремих параметрів форматування, які повинні бути включені в створюваний стиль, для подальшого застосування всіх цих параметрів спільно допомогою вибору імені цього стилю. Стилі визначають форматування символів, текстових фрагментів, абзаців, рядків таблиць або рівнів структури документа. Існує два різні типи стилів:</a:t>
            </a:r>
          </a:p>
          <a:p>
            <a:r>
              <a:rPr lang="uk-UA" b="1" dirty="0" smtClean="0">
                <a:solidFill>
                  <a:schemeClr val="accent6">
                    <a:lumMod val="50000"/>
                  </a:schemeClr>
                </a:solidFill>
              </a:rPr>
              <a:t>Стиль символу </a:t>
            </a:r>
            <a:r>
              <a:rPr lang="uk-UA" dirty="0" smtClean="0"/>
              <a:t>- містить параметри форматування символів, включаючи шрифт, розмір, накреслення, положення та інтервали</a:t>
            </a:r>
          </a:p>
          <a:p>
            <a:r>
              <a:rPr lang="uk-UA" b="1" dirty="0" smtClean="0">
                <a:solidFill>
                  <a:schemeClr val="accent6">
                    <a:lumMod val="50000"/>
                  </a:schemeClr>
                </a:solidFill>
              </a:rPr>
              <a:t>Стиль абзацу </a:t>
            </a:r>
            <a:r>
              <a:rPr lang="uk-UA" dirty="0" smtClean="0"/>
              <a:t>- містить параметри форматування абзаців, такі як міжрядковий інтервали, відступи, вирівнювання та позиції табуляції</a:t>
            </a:r>
            <a:endParaRPr lang="uk-UA" dirty="0"/>
          </a:p>
        </p:txBody>
      </p:sp>
      <p:sp>
        <p:nvSpPr>
          <p:cNvPr id="3" name="Заголовок 2"/>
          <p:cNvSpPr>
            <a:spLocks noGrp="1"/>
          </p:cNvSpPr>
          <p:nvPr>
            <p:ph type="title"/>
          </p:nvPr>
        </p:nvSpPr>
        <p:spPr>
          <a:xfrm>
            <a:off x="467544" y="-171400"/>
            <a:ext cx="8229600" cy="1219200"/>
          </a:xfrm>
        </p:spPr>
        <p:txBody>
          <a:bodyPr>
            <a:normAutofit/>
          </a:bodyPr>
          <a:lstStyle/>
          <a:p>
            <a:r>
              <a:rPr lang="uk-UA" sz="3600" b="1" dirty="0" smtClean="0">
                <a:solidFill>
                  <a:schemeClr val="tx2">
                    <a:lumMod val="75000"/>
                  </a:schemeClr>
                </a:solidFill>
              </a:rPr>
              <a:t>5. Стилі</a:t>
            </a:r>
            <a:endParaRPr lang="uk-UA" sz="3600" b="1" dirty="0">
              <a:solidFill>
                <a:schemeClr val="tx2">
                  <a:lumMod val="75000"/>
                </a:schemeClr>
              </a:solidFill>
            </a:endParaRPr>
          </a:p>
        </p:txBody>
      </p:sp>
      <p:sp>
        <p:nvSpPr>
          <p:cNvPr id="4" name="Номер слайда 3"/>
          <p:cNvSpPr>
            <a:spLocks noGrp="1"/>
          </p:cNvSpPr>
          <p:nvPr>
            <p:ph type="sldNum" sz="quarter" idx="15"/>
          </p:nvPr>
        </p:nvSpPr>
        <p:spPr/>
        <p:txBody>
          <a:bodyPr/>
          <a:lstStyle/>
          <a:p>
            <a:fld id="{7EF249FA-046D-45B6-B00A-4B9D9B2EF637}" type="slidenum">
              <a:rPr lang="ru-RU" smtClean="0"/>
              <a:pPr/>
              <a:t>10</a:t>
            </a:fld>
            <a:endParaRPr lang="ru-RU"/>
          </a:p>
        </p:txBody>
      </p:sp>
    </p:spTree>
  </p:cSld>
  <p:clrMapOvr>
    <a:masterClrMapping/>
  </p:clrMapOvr>
  <p:transition advTm="44944">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476672"/>
            <a:ext cx="8229600" cy="4572000"/>
          </a:xfrm>
        </p:spPr>
        <p:txBody>
          <a:bodyPr>
            <a:normAutofit lnSpcReduction="10000"/>
          </a:bodyPr>
          <a:lstStyle/>
          <a:p>
            <a:r>
              <a:rPr lang="uk-UA" dirty="0" smtClean="0">
                <a:solidFill>
                  <a:schemeClr val="accent4">
                    <a:lumMod val="60000"/>
                    <a:lumOff val="40000"/>
                  </a:schemeClr>
                </a:solidFill>
              </a:rPr>
              <a:t>Для застосування стилю зі списку експрес-стилів необхідно</a:t>
            </a:r>
            <a:r>
              <a:rPr lang="uk-UA" dirty="0" smtClean="0"/>
              <a:t>:</a:t>
            </a:r>
          </a:p>
          <a:p>
            <a:r>
              <a:rPr lang="uk-UA" dirty="0" smtClean="0"/>
              <a:t>виділити фрагмент тексту;</a:t>
            </a:r>
          </a:p>
          <a:p>
            <a:r>
              <a:rPr lang="uk-UA" dirty="0" smtClean="0"/>
              <a:t>на панелі "Стилі" (стрічка "Головна") натиснути справа нижню кнопку в рядку з графічним представленням стилів (можна натиснути кнопку в самому рядку "Стилі");</a:t>
            </a:r>
          </a:p>
          <a:p>
            <a:r>
              <a:rPr lang="uk-UA" dirty="0" smtClean="0"/>
              <a:t>в з'явилася галереї треба вибрати потрібний стиль, при цьому виділений фрагмент буде набувати форматування того стилю, на який ми будемо вказувати курсором миші</a:t>
            </a:r>
            <a:endParaRPr lang="uk-UA" dirty="0"/>
          </a:p>
        </p:txBody>
      </p:sp>
      <p:pic>
        <p:nvPicPr>
          <p:cNvPr id="4" name="Рисунок 3" descr="6.png"/>
          <p:cNvPicPr>
            <a:picLocks noChangeAspect="1"/>
          </p:cNvPicPr>
          <p:nvPr/>
        </p:nvPicPr>
        <p:blipFill>
          <a:blip r:embed="rId3" cstate="print"/>
          <a:srcRect r="52362" b="27267"/>
          <a:stretch>
            <a:fillRect/>
          </a:stretch>
        </p:blipFill>
        <p:spPr>
          <a:xfrm>
            <a:off x="1187624" y="548680"/>
            <a:ext cx="6480720" cy="58269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Номер слайда 4"/>
          <p:cNvSpPr>
            <a:spLocks noGrp="1"/>
          </p:cNvSpPr>
          <p:nvPr>
            <p:ph type="sldNum" sz="quarter" idx="15"/>
          </p:nvPr>
        </p:nvSpPr>
        <p:spPr/>
        <p:txBody>
          <a:bodyPr/>
          <a:lstStyle/>
          <a:p>
            <a:fld id="{7EF249FA-046D-45B6-B00A-4B9D9B2EF637}" type="slidenum">
              <a:rPr lang="ru-RU" smtClean="0"/>
              <a:pPr/>
              <a:t>11</a:t>
            </a:fld>
            <a:endParaRPr lang="ru-RU"/>
          </a:p>
        </p:txBody>
      </p:sp>
    </p:spTree>
    <p:custDataLst>
      <p:tags r:id="rId1"/>
    </p:custDataLst>
  </p:cSld>
  <p:clrMapOvr>
    <a:masterClrMapping/>
  </p:clrMapOvr>
  <p:transition advTm="3304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1484784"/>
            <a:ext cx="8229600" cy="1152128"/>
          </a:xfrm>
        </p:spPr>
        <p:txBody>
          <a:bodyPr>
            <a:normAutofit/>
          </a:bodyPr>
          <a:lstStyle/>
          <a:p>
            <a:r>
              <a:rPr lang="uk-UA" sz="2000" dirty="0" smtClean="0"/>
              <a:t>Списки - це фрагменти тексту, пункти якого відзначені спеціальними знаками. Списки можуть бути маркованими, нумерованими і багаторівневими</a:t>
            </a:r>
            <a:r>
              <a:rPr lang="ru-RU" sz="2000" dirty="0" smtClean="0"/>
              <a:t>. </a:t>
            </a:r>
          </a:p>
        </p:txBody>
      </p:sp>
      <p:sp>
        <p:nvSpPr>
          <p:cNvPr id="3" name="Заголовок 2"/>
          <p:cNvSpPr>
            <a:spLocks noGrp="1"/>
          </p:cNvSpPr>
          <p:nvPr>
            <p:ph type="title"/>
          </p:nvPr>
        </p:nvSpPr>
        <p:spPr/>
        <p:txBody>
          <a:bodyPr/>
          <a:lstStyle/>
          <a:p>
            <a:r>
              <a:rPr lang="uk-UA" dirty="0" smtClean="0">
                <a:solidFill>
                  <a:schemeClr val="tx2">
                    <a:lumMod val="75000"/>
                  </a:schemeClr>
                </a:solidFill>
              </a:rPr>
              <a:t>6</a:t>
            </a:r>
            <a:r>
              <a:rPr lang="uk-UA" dirty="0" smtClean="0">
                <a:solidFill>
                  <a:schemeClr val="tx2">
                    <a:lumMod val="75000"/>
                  </a:schemeClr>
                </a:solidFill>
              </a:rPr>
              <a:t>. </a:t>
            </a:r>
            <a:r>
              <a:rPr lang="uk-UA" dirty="0" smtClean="0">
                <a:solidFill>
                  <a:schemeClr val="tx2">
                    <a:lumMod val="75000"/>
                  </a:schemeClr>
                </a:solidFill>
              </a:rPr>
              <a:t>Списки</a:t>
            </a:r>
            <a:endParaRPr lang="ru-RU" dirty="0">
              <a:solidFill>
                <a:schemeClr val="tx2">
                  <a:lumMod val="75000"/>
                </a:schemeClr>
              </a:solidFill>
            </a:endParaRPr>
          </a:p>
        </p:txBody>
      </p:sp>
      <p:sp>
        <p:nvSpPr>
          <p:cNvPr id="7" name="TextBox 6"/>
          <p:cNvSpPr txBox="1"/>
          <p:nvPr/>
        </p:nvSpPr>
        <p:spPr>
          <a:xfrm>
            <a:off x="755576" y="2708920"/>
            <a:ext cx="7704856" cy="1938992"/>
          </a:xfrm>
          <a:prstGeom prst="rect">
            <a:avLst/>
          </a:prstGeom>
          <a:noFill/>
        </p:spPr>
        <p:txBody>
          <a:bodyPr wrap="square" rtlCol="0">
            <a:spAutoFit/>
          </a:bodyPr>
          <a:lstStyle/>
          <a:p>
            <a:pPr lvl="0"/>
            <a:r>
              <a:rPr lang="uk-UA" sz="2000" dirty="0" smtClean="0"/>
              <a:t>Список можна створювати спочатку, а можна з вже існуючого тексту. Якщо необхідно зробити список з уже існуючого документа, то треба виділити фрагмент тексту, який підлягає форматуванню і вибрати тип списку. При цьому виділений текст буде розбитий по пунктах списку згідно з абзацами (кожен абзац - це новий пункт списку).</a:t>
            </a:r>
            <a:endParaRPr lang="ru-RU" sz="2000" dirty="0"/>
          </a:p>
        </p:txBody>
      </p:sp>
      <p:sp>
        <p:nvSpPr>
          <p:cNvPr id="8" name="TextBox 7"/>
          <p:cNvSpPr txBox="1"/>
          <p:nvPr/>
        </p:nvSpPr>
        <p:spPr>
          <a:xfrm>
            <a:off x="827584" y="4797152"/>
            <a:ext cx="7632848" cy="1323439"/>
          </a:xfrm>
          <a:prstGeom prst="rect">
            <a:avLst/>
          </a:prstGeom>
          <a:noFill/>
        </p:spPr>
        <p:txBody>
          <a:bodyPr wrap="square" rtlCol="0">
            <a:spAutoFit/>
          </a:bodyPr>
          <a:lstStyle/>
          <a:p>
            <a:r>
              <a:rPr lang="uk-UA" sz="2000" dirty="0" smtClean="0"/>
              <a:t>Під час вибору типу списку при наведенні курсору на відповідний варіант виділений текст буде відразу попередньо форматуватися, даючи користувачеві швидко оцінити придатність того або іншого варіанта. </a:t>
            </a:r>
            <a:endParaRPr lang="ru-RU" sz="2000" dirty="0"/>
          </a:p>
        </p:txBody>
      </p:sp>
      <p:pic>
        <p:nvPicPr>
          <p:cNvPr id="5" name="Рисунок 4" descr="9.png"/>
          <p:cNvPicPr>
            <a:picLocks noChangeAspect="1"/>
          </p:cNvPicPr>
          <p:nvPr/>
        </p:nvPicPr>
        <p:blipFill>
          <a:blip r:embed="rId3" cstate="print"/>
          <a:stretch>
            <a:fillRect/>
          </a:stretch>
        </p:blipFill>
        <p:spPr>
          <a:xfrm>
            <a:off x="179512" y="1484784"/>
            <a:ext cx="8651260" cy="5040560"/>
          </a:xfrm>
          <a:prstGeom prst="rect">
            <a:avLst/>
          </a:prstGeom>
          <a:ln>
            <a:noFill/>
          </a:ln>
          <a:effectLst>
            <a:softEdge rad="112500"/>
          </a:effectLst>
        </p:spPr>
      </p:pic>
      <p:pic>
        <p:nvPicPr>
          <p:cNvPr id="6" name="Рисунок 5" descr="8.png"/>
          <p:cNvPicPr>
            <a:picLocks noChangeAspect="1"/>
          </p:cNvPicPr>
          <p:nvPr/>
        </p:nvPicPr>
        <p:blipFill>
          <a:blip r:embed="rId4" cstate="print"/>
          <a:stretch>
            <a:fillRect/>
          </a:stretch>
        </p:blipFill>
        <p:spPr>
          <a:xfrm>
            <a:off x="0" y="1196752"/>
            <a:ext cx="8964488" cy="5223059"/>
          </a:xfrm>
          <a:prstGeom prst="rect">
            <a:avLst/>
          </a:prstGeom>
          <a:ln>
            <a:noFill/>
          </a:ln>
          <a:effectLst>
            <a:softEdge rad="112500"/>
          </a:effectLst>
        </p:spPr>
      </p:pic>
      <p:sp>
        <p:nvSpPr>
          <p:cNvPr id="9" name="Номер слайда 8"/>
          <p:cNvSpPr>
            <a:spLocks noGrp="1"/>
          </p:cNvSpPr>
          <p:nvPr>
            <p:ph type="sldNum" sz="quarter" idx="15"/>
          </p:nvPr>
        </p:nvSpPr>
        <p:spPr/>
        <p:txBody>
          <a:bodyPr/>
          <a:lstStyle/>
          <a:p>
            <a:fld id="{7EF249FA-046D-45B6-B00A-4B9D9B2EF637}" type="slidenum">
              <a:rPr lang="ru-RU" smtClean="0"/>
              <a:pPr/>
              <a:t>12</a:t>
            </a:fld>
            <a:endParaRPr lang="ru-RU"/>
          </a:p>
        </p:txBody>
      </p:sp>
    </p:spTree>
    <p:custDataLst>
      <p:tags r:id="rId1"/>
    </p:custDataLst>
  </p:cSld>
  <p:clrMapOvr>
    <a:masterClrMapping/>
  </p:clrMapOvr>
  <p:transition advTm="54069">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2.5"/>
                                          </p:val>
                                        </p:tav>
                                        <p:tav tm="100000">
                                          <p:val>
                                            <p:strVal val="#ppt_w"/>
                                          </p:val>
                                        </p:tav>
                                      </p:tavLst>
                                    </p:anim>
                                    <p:anim calcmode="lin" valueType="num">
                                      <p:cBhvr>
                                        <p:cTn id="18" dur="1000" fill="hold"/>
                                        <p:tgtEl>
                                          <p:spTgt spid="8"/>
                                        </p:tgtEl>
                                        <p:attrNameLst>
                                          <p:attrName>ppt_h</p:attrName>
                                        </p:attrNameLst>
                                      </p:cBhvr>
                                      <p:tavLst>
                                        <p:tav tm="0">
                                          <p:val>
                                            <p:strVal val="#ppt_h*0.01"/>
                                          </p:val>
                                        </p:tav>
                                        <p:tav tm="100000">
                                          <p:val>
                                            <p:strVal val="#ppt_h"/>
                                          </p:val>
                                        </p:tav>
                                      </p:tavLst>
                                    </p:anim>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h+1"/>
                                          </p:val>
                                        </p:tav>
                                        <p:tav tm="100000">
                                          <p:val>
                                            <p:strVal val="#ppt_y"/>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iterate type="lt">
                                    <p:tmPct val="0"/>
                                  </p:iterate>
                                  <p:childTnLst>
                                    <p:anim calcmode="lin" valueType="num">
                                      <p:cBhvr additive="base">
                                        <p:cTn id="33" dur="500"/>
                                        <p:tgtEl>
                                          <p:spTgt spid="5"/>
                                        </p:tgtEl>
                                        <p:attrNameLst>
                                          <p:attrName>ppt_x</p:attrName>
                                        </p:attrNameLst>
                                      </p:cBhvr>
                                      <p:tavLst>
                                        <p:tav tm="0">
                                          <p:val>
                                            <p:strVal val="ppt_x"/>
                                          </p:val>
                                        </p:tav>
                                        <p:tav tm="100000">
                                          <p:val>
                                            <p:strVal val="ppt_x"/>
                                          </p:val>
                                        </p:tav>
                                      </p:tavLst>
                                    </p:anim>
                                    <p:anim calcmode="lin" valueType="num">
                                      <p:cBhvr additive="base">
                                        <p:cTn id="34" dur="500"/>
                                        <p:tgtEl>
                                          <p:spTgt spid="5"/>
                                        </p:tgtEl>
                                        <p:attrNameLst>
                                          <p:attrName>ppt_y</p:attrName>
                                        </p:attrNameLst>
                                      </p:cBhvr>
                                      <p:tavLst>
                                        <p:tav tm="0">
                                          <p:val>
                                            <p:strVal val="ppt_y"/>
                                          </p:val>
                                        </p:tav>
                                        <p:tav tm="100000">
                                          <p:val>
                                            <p:strVal val="1+ppt_h/2"/>
                                          </p:val>
                                        </p:tav>
                                      </p:tavLst>
                                    </p:anim>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229600" cy="1832992"/>
          </a:xfrm>
        </p:spPr>
        <p:txBody>
          <a:bodyPr>
            <a:normAutofit fontScale="85000" lnSpcReduction="10000"/>
          </a:bodyPr>
          <a:lstStyle/>
          <a:p>
            <a:r>
              <a:rPr lang="uk-UA" dirty="0" smtClean="0"/>
              <a:t>Після створення нового документа рекомендується відразу встановити параметри сторінки. Для налаштування параметрів сторінки служить стрічка "Розмітка сторінки", що складається з наступних панелей: Теми; Параметри сторінки; Фон сторінки; Абзац; Організувати.</a:t>
            </a:r>
            <a:endParaRPr lang="uk-UA" dirty="0"/>
          </a:p>
        </p:txBody>
      </p:sp>
      <p:sp>
        <p:nvSpPr>
          <p:cNvPr id="3" name="Заголовок 2"/>
          <p:cNvSpPr>
            <a:spLocks noGrp="1"/>
          </p:cNvSpPr>
          <p:nvPr>
            <p:ph type="title"/>
          </p:nvPr>
        </p:nvSpPr>
        <p:spPr/>
        <p:txBody>
          <a:bodyPr/>
          <a:lstStyle/>
          <a:p>
            <a:r>
              <a:rPr lang="uk-UA" dirty="0" smtClean="0">
                <a:solidFill>
                  <a:schemeClr val="accent2">
                    <a:lumMod val="60000"/>
                    <a:lumOff val="40000"/>
                  </a:schemeClr>
                </a:solidFill>
              </a:rPr>
              <a:t>Оформлення сторінок</a:t>
            </a:r>
            <a:endParaRPr lang="ru-RU" dirty="0">
              <a:solidFill>
                <a:schemeClr val="accent2">
                  <a:lumMod val="60000"/>
                  <a:lumOff val="40000"/>
                </a:schemeClr>
              </a:solidFill>
            </a:endParaRPr>
          </a:p>
        </p:txBody>
      </p:sp>
      <p:pic>
        <p:nvPicPr>
          <p:cNvPr id="4" name="Рисунок 3" descr="1.png"/>
          <p:cNvPicPr>
            <a:picLocks noChangeAspect="1"/>
          </p:cNvPicPr>
          <p:nvPr/>
        </p:nvPicPr>
        <p:blipFill>
          <a:blip r:embed="rId3" cstate="print"/>
          <a:stretch>
            <a:fillRect/>
          </a:stretch>
        </p:blipFill>
        <p:spPr>
          <a:xfrm>
            <a:off x="107504" y="3429000"/>
            <a:ext cx="9144000" cy="2448271"/>
          </a:xfrm>
          <a:prstGeom prst="roundRect">
            <a:avLst>
              <a:gd name="adj" fmla="val 30651"/>
            </a:avLst>
          </a:prstGeom>
          <a:solidFill>
            <a:srgbClr val="FFFFFF">
              <a:shade val="85000"/>
            </a:srgbClr>
          </a:solidFill>
          <a:ln>
            <a:noFill/>
          </a:ln>
          <a:effectLst>
            <a:reflection blurRad="12700" stA="38000" endPos="28000" dist="5000" dir="5400000" sy="-100000" algn="bl" rotWithShape="0"/>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13</a:t>
            </a:fld>
            <a:endParaRPr lang="ru-RU"/>
          </a:p>
        </p:txBody>
      </p:sp>
    </p:spTree>
    <p:custDataLst>
      <p:tags r:id="rId1"/>
    </p:custDataLst>
  </p:cSld>
  <p:clrMapOvr>
    <a:masterClrMapping/>
  </p:clrMapOvr>
  <p:transition advTm="2179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476672"/>
            <a:ext cx="8229600" cy="1584176"/>
          </a:xfrm>
        </p:spPr>
        <p:txBody>
          <a:bodyPr>
            <a:normAutofit fontScale="92500" lnSpcReduction="20000"/>
          </a:bodyPr>
          <a:lstStyle/>
          <a:p>
            <a:r>
              <a:rPr lang="ru-RU" dirty="0" smtClean="0"/>
              <a:t>1. </a:t>
            </a:r>
            <a:r>
              <a:rPr lang="uk-UA" dirty="0" smtClean="0"/>
              <a:t>Кнопка </a:t>
            </a:r>
            <a:r>
              <a:rPr lang="uk-UA" b="1" dirty="0" smtClean="0">
                <a:solidFill>
                  <a:schemeClr val="accent4">
                    <a:lumMod val="60000"/>
                    <a:lumOff val="40000"/>
                  </a:schemeClr>
                </a:solidFill>
              </a:rPr>
              <a:t>"Поля" </a:t>
            </a:r>
            <a:r>
              <a:rPr lang="uk-UA" dirty="0" smtClean="0"/>
              <a:t>служить для установки значень полів документа. Якщо із запропонованих стандартних варіантів жоден не підходить, необхідно скористатися пунктом меню "</a:t>
            </a:r>
            <a:r>
              <a:rPr lang="uk-UA" dirty="0" err="1" smtClean="0"/>
              <a:t>Настроювані</a:t>
            </a:r>
            <a:r>
              <a:rPr lang="uk-UA" dirty="0" smtClean="0"/>
              <a:t> поля ..". У вікні можна зробити більш тонкі налаштування полів документа</a:t>
            </a:r>
            <a:r>
              <a:rPr lang="ru-RU" dirty="0" smtClean="0"/>
              <a:t>.</a:t>
            </a:r>
            <a:endParaRPr lang="ru-RU" dirty="0"/>
          </a:p>
        </p:txBody>
      </p:sp>
      <p:sp>
        <p:nvSpPr>
          <p:cNvPr id="5" name="TextBox 4"/>
          <p:cNvSpPr txBox="1"/>
          <p:nvPr/>
        </p:nvSpPr>
        <p:spPr>
          <a:xfrm>
            <a:off x="683568" y="1988840"/>
            <a:ext cx="7488832" cy="769441"/>
          </a:xfrm>
          <a:prstGeom prst="rect">
            <a:avLst/>
          </a:prstGeom>
          <a:noFill/>
        </p:spPr>
        <p:txBody>
          <a:bodyPr wrap="square" rtlCol="0">
            <a:spAutoFit/>
          </a:bodyPr>
          <a:lstStyle/>
          <a:p>
            <a:r>
              <a:rPr lang="uk-UA" sz="2200" dirty="0" smtClean="0"/>
              <a:t>2. Кнопка </a:t>
            </a:r>
            <a:r>
              <a:rPr lang="uk-UA" sz="2200" b="1" dirty="0" smtClean="0">
                <a:solidFill>
                  <a:schemeClr val="accent4">
                    <a:lumMod val="60000"/>
                    <a:lumOff val="40000"/>
                  </a:schemeClr>
                </a:solidFill>
              </a:rPr>
              <a:t>"Орієнтація" </a:t>
            </a:r>
            <a:r>
              <a:rPr lang="uk-UA" sz="2200" dirty="0" smtClean="0"/>
              <a:t>задає розташування тексту на аркуші: Книжкова, альбомна.</a:t>
            </a:r>
            <a:endParaRPr lang="uk-UA" sz="2200" dirty="0"/>
          </a:p>
        </p:txBody>
      </p:sp>
      <p:sp>
        <p:nvSpPr>
          <p:cNvPr id="7" name="TextBox 6"/>
          <p:cNvSpPr txBox="1"/>
          <p:nvPr/>
        </p:nvSpPr>
        <p:spPr>
          <a:xfrm>
            <a:off x="683568" y="2780928"/>
            <a:ext cx="7992888" cy="1107996"/>
          </a:xfrm>
          <a:prstGeom prst="rect">
            <a:avLst/>
          </a:prstGeom>
          <a:noFill/>
        </p:spPr>
        <p:txBody>
          <a:bodyPr wrap="square" rtlCol="0">
            <a:spAutoFit/>
          </a:bodyPr>
          <a:lstStyle/>
          <a:p>
            <a:r>
              <a:rPr lang="uk-UA" sz="2200" dirty="0" smtClean="0"/>
              <a:t>3. Кнопка </a:t>
            </a:r>
            <a:r>
              <a:rPr lang="uk-UA" sz="2200" b="1" dirty="0" smtClean="0">
                <a:solidFill>
                  <a:schemeClr val="accent4">
                    <a:lumMod val="60000"/>
                    <a:lumOff val="40000"/>
                  </a:schemeClr>
                </a:solidFill>
              </a:rPr>
              <a:t>"Розмір" </a:t>
            </a:r>
            <a:r>
              <a:rPr lang="uk-UA" sz="2200" dirty="0" smtClean="0"/>
              <a:t>задає розмір паперу при виведенні на друк. Для вибору нестандартного розміру служить опція "Інші розміри сторінок .."</a:t>
            </a:r>
            <a:endParaRPr lang="uk-UA" sz="2200" dirty="0"/>
          </a:p>
        </p:txBody>
      </p:sp>
      <p:sp>
        <p:nvSpPr>
          <p:cNvPr id="10" name="Прямоугольник 9"/>
          <p:cNvSpPr/>
          <p:nvPr/>
        </p:nvSpPr>
        <p:spPr>
          <a:xfrm>
            <a:off x="683568" y="3933056"/>
            <a:ext cx="7920880" cy="2123658"/>
          </a:xfrm>
          <a:prstGeom prst="rect">
            <a:avLst/>
          </a:prstGeom>
        </p:spPr>
        <p:txBody>
          <a:bodyPr wrap="square">
            <a:spAutoFit/>
          </a:bodyPr>
          <a:lstStyle/>
          <a:p>
            <a:r>
              <a:rPr lang="uk-UA" sz="2200" dirty="0" smtClean="0"/>
              <a:t>4. Наступна кнопка </a:t>
            </a:r>
            <a:r>
              <a:rPr lang="uk-UA" sz="2200" b="1" dirty="0" smtClean="0">
                <a:solidFill>
                  <a:schemeClr val="accent4">
                    <a:lumMod val="60000"/>
                    <a:lumOff val="40000"/>
                  </a:schemeClr>
                </a:solidFill>
              </a:rPr>
              <a:t>"Колонки" </a:t>
            </a:r>
            <a:r>
              <a:rPr lang="uk-UA" sz="2200" dirty="0" smtClean="0"/>
              <a:t>служить для розбиття тексту сторінки на кілька колонок (подібно газетної верстки). Опція "Інші колонки .." служить для гнучкої настройки колонок. Всі функції настройки інтуїтивно зрозумілі, до того ж, у вікні "Зразок" відразу показано як буде виглядати сторінка.</a:t>
            </a:r>
            <a:endParaRPr lang="uk-UA" sz="2200" dirty="0"/>
          </a:p>
        </p:txBody>
      </p:sp>
      <p:pic>
        <p:nvPicPr>
          <p:cNvPr id="4" name="Рисунок 3" descr="2.png"/>
          <p:cNvPicPr>
            <a:picLocks noChangeAspect="1"/>
          </p:cNvPicPr>
          <p:nvPr/>
        </p:nvPicPr>
        <p:blipFill>
          <a:blip r:embed="rId4" cstate="print"/>
          <a:stretch>
            <a:fillRect/>
          </a:stretch>
        </p:blipFill>
        <p:spPr>
          <a:xfrm>
            <a:off x="2339752" y="332656"/>
            <a:ext cx="4864039" cy="61073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Рисунок 5" descr="3.png"/>
          <p:cNvPicPr>
            <a:picLocks noChangeAspect="1"/>
          </p:cNvPicPr>
          <p:nvPr/>
        </p:nvPicPr>
        <p:blipFill>
          <a:blip r:embed="rId5" cstate="print"/>
          <a:stretch>
            <a:fillRect/>
          </a:stretch>
        </p:blipFill>
        <p:spPr>
          <a:xfrm>
            <a:off x="3203848" y="1052736"/>
            <a:ext cx="3388857" cy="50709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Рисунок 7" descr="4.png"/>
          <p:cNvPicPr>
            <a:picLocks noChangeAspect="1"/>
          </p:cNvPicPr>
          <p:nvPr/>
        </p:nvPicPr>
        <p:blipFill>
          <a:blip r:embed="rId6" cstate="print"/>
          <a:stretch>
            <a:fillRect/>
          </a:stretch>
        </p:blipFill>
        <p:spPr>
          <a:xfrm>
            <a:off x="2627784" y="0"/>
            <a:ext cx="4168056" cy="63539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Рисунок 10" descr="5.png"/>
          <p:cNvPicPr>
            <a:picLocks noChangeAspect="1"/>
          </p:cNvPicPr>
          <p:nvPr/>
        </p:nvPicPr>
        <p:blipFill>
          <a:blip r:embed="rId7" cstate="print"/>
          <a:stretch>
            <a:fillRect/>
          </a:stretch>
        </p:blipFill>
        <p:spPr>
          <a:xfrm>
            <a:off x="179512" y="692696"/>
            <a:ext cx="8756173"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Номер слайда 11"/>
          <p:cNvSpPr>
            <a:spLocks noGrp="1"/>
          </p:cNvSpPr>
          <p:nvPr>
            <p:ph type="sldNum" sz="quarter" idx="15"/>
          </p:nvPr>
        </p:nvSpPr>
        <p:spPr/>
        <p:txBody>
          <a:bodyPr/>
          <a:lstStyle/>
          <a:p>
            <a:fld id="{7EF249FA-046D-45B6-B00A-4B9D9B2EF637}" type="slidenum">
              <a:rPr lang="ru-RU" smtClean="0"/>
              <a:pPr/>
              <a:t>14</a:t>
            </a:fld>
            <a:endParaRPr lang="ru-RU"/>
          </a:p>
        </p:txBody>
      </p:sp>
      <p:pic>
        <p:nvPicPr>
          <p:cNvPr id="13" name="Сумерки - Колыбель.mp3">
            <a:hlinkClick r:id="" action="ppaction://media"/>
          </p:cNvPr>
          <p:cNvPicPr>
            <a:picLocks noRot="1" noChangeAspect="1"/>
          </p:cNvPicPr>
          <p:nvPr>
            <a:audioFile r:link="rId2"/>
          </p:nvPr>
        </p:nvPicPr>
        <p:blipFill>
          <a:blip r:embed="rId8" cstate="print"/>
          <a:stretch>
            <a:fillRect/>
          </a:stretch>
        </p:blipFill>
        <p:spPr>
          <a:xfrm>
            <a:off x="179512" y="6381328"/>
            <a:ext cx="304800" cy="304800"/>
          </a:xfrm>
          <a:prstGeom prst="rect">
            <a:avLst/>
          </a:prstGeom>
        </p:spPr>
      </p:pic>
    </p:spTree>
    <p:custDataLst>
      <p:tags r:id="rId1"/>
    </p:custDataLst>
  </p:cSld>
  <p:clrMapOvr>
    <a:masterClrMapping/>
  </p:clrMapOvr>
  <p:transition advTm="6843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iterate type="lt">
                                    <p:tmPct val="0"/>
                                  </p:iterate>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iterate type="lt">
                                    <p:tmPct val="0"/>
                                  </p:iterate>
                                  <p:childTnLst>
                                    <p:anim calcmode="lin" valueType="num">
                                      <p:cBhvr additive="base">
                                        <p:cTn id="37" dur="500"/>
                                        <p:tgtEl>
                                          <p:spTgt spid="6"/>
                                        </p:tgtEl>
                                        <p:attrNameLst>
                                          <p:attrName>ppt_x</p:attrName>
                                        </p:attrNameLst>
                                      </p:cBhvr>
                                      <p:tavLst>
                                        <p:tav tm="0">
                                          <p:val>
                                            <p:strVal val="ppt_x"/>
                                          </p:val>
                                        </p:tav>
                                        <p:tav tm="100000">
                                          <p:val>
                                            <p:strVal val="ppt_x"/>
                                          </p:val>
                                        </p:tav>
                                      </p:tavLst>
                                    </p:anim>
                                    <p:anim calcmode="lin" valueType="num">
                                      <p:cBhvr additive="base">
                                        <p:cTn id="38" dur="500"/>
                                        <p:tgtEl>
                                          <p:spTgt spid="6"/>
                                        </p:tgtEl>
                                        <p:attrNameLst>
                                          <p:attrName>ppt_y</p:attrName>
                                        </p:attrNameLst>
                                      </p:cBhvr>
                                      <p:tavLst>
                                        <p:tav tm="0">
                                          <p:val>
                                            <p:strVal val="ppt_y"/>
                                          </p:val>
                                        </p:tav>
                                        <p:tav tm="100000">
                                          <p:val>
                                            <p:strVal val="1+ppt_h/2"/>
                                          </p:val>
                                        </p:tav>
                                      </p:tavLst>
                                    </p:anim>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iterate type="lt">
                                    <p:tmPct val="0"/>
                                  </p:iterate>
                                  <p:childTnLst>
                                    <p:anim calcmode="lin" valueType="num">
                                      <p:cBhvr additive="base">
                                        <p:cTn id="56" dur="500"/>
                                        <p:tgtEl>
                                          <p:spTgt spid="8"/>
                                        </p:tgtEl>
                                        <p:attrNameLst>
                                          <p:attrName>ppt_x</p:attrName>
                                        </p:attrNameLst>
                                      </p:cBhvr>
                                      <p:tavLst>
                                        <p:tav tm="0">
                                          <p:val>
                                            <p:strVal val="ppt_x"/>
                                          </p:val>
                                        </p:tav>
                                        <p:tav tm="100000">
                                          <p:val>
                                            <p:strVal val="ppt_x"/>
                                          </p:val>
                                        </p:tav>
                                      </p:tavLst>
                                    </p:anim>
                                    <p:anim calcmode="lin" valueType="num">
                                      <p:cBhvr additive="base">
                                        <p:cTn id="57" dur="500"/>
                                        <p:tgtEl>
                                          <p:spTgt spid="8"/>
                                        </p:tgtEl>
                                        <p:attrNameLst>
                                          <p:attrName>ppt_y</p:attrName>
                                        </p:attrNameLst>
                                      </p:cBhvr>
                                      <p:tavLst>
                                        <p:tav tm="0">
                                          <p:val>
                                            <p:strVal val="ppt_y"/>
                                          </p:val>
                                        </p:tav>
                                        <p:tav tm="100000">
                                          <p:val>
                                            <p:strVal val="1+ppt_h/2"/>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90"/>
                                          </p:val>
                                        </p:tav>
                                        <p:tav tm="100000">
                                          <p:val>
                                            <p:fltVal val="0"/>
                                          </p:val>
                                        </p:tav>
                                      </p:tavLst>
                                    </p:anim>
                                    <p:animEffect transition="in" filter="fade">
                                      <p:cBhvr>
                                        <p:cTn id="71" dur="1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iterate type="lt">
                                    <p:tmPct val="0"/>
                                  </p:iterate>
                                  <p:childTnLst>
                                    <p:anim calcmode="lin" valueType="num">
                                      <p:cBhvr additive="base">
                                        <p:cTn id="75" dur="500"/>
                                        <p:tgtEl>
                                          <p:spTgt spid="11"/>
                                        </p:tgtEl>
                                        <p:attrNameLst>
                                          <p:attrName>ppt_x</p:attrName>
                                        </p:attrNameLst>
                                      </p:cBhvr>
                                      <p:tavLst>
                                        <p:tav tm="0">
                                          <p:val>
                                            <p:strVal val="ppt_x"/>
                                          </p:val>
                                        </p:tav>
                                        <p:tav tm="100000">
                                          <p:val>
                                            <p:strVal val="ppt_x"/>
                                          </p:val>
                                        </p:tav>
                                      </p:tavLst>
                                    </p:anim>
                                    <p:anim calcmode="lin" valueType="num">
                                      <p:cBhvr additive="base">
                                        <p:cTn id="76" dur="500"/>
                                        <p:tgtEl>
                                          <p:spTgt spid="11"/>
                                        </p:tgtEl>
                                        <p:attrNameLst>
                                          <p:attrName>ppt_y</p:attrName>
                                        </p:attrNameLst>
                                      </p:cBhvr>
                                      <p:tavLst>
                                        <p:tav tm="0">
                                          <p:val>
                                            <p:strVal val="ppt_y"/>
                                          </p:val>
                                        </p:tav>
                                        <p:tav tm="100000">
                                          <p:val>
                                            <p:strVal val="1+ppt_h/2"/>
                                          </p:val>
                                        </p:tav>
                                      </p:tavLst>
                                    </p:anim>
                                    <p:set>
                                      <p:cBhvr>
                                        <p:cTn id="7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8"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5"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476672"/>
            <a:ext cx="8229600" cy="1368152"/>
          </a:xfrm>
        </p:spPr>
        <p:txBody>
          <a:bodyPr>
            <a:normAutofit/>
          </a:bodyPr>
          <a:lstStyle/>
          <a:p>
            <a:r>
              <a:rPr lang="ru-RU" sz="2000" dirty="0" smtClean="0"/>
              <a:t>5.Кнопка </a:t>
            </a:r>
            <a:r>
              <a:rPr lang="uk-UA" sz="2000" b="1" dirty="0" smtClean="0">
                <a:solidFill>
                  <a:schemeClr val="accent4">
                    <a:lumMod val="60000"/>
                    <a:lumOff val="40000"/>
                  </a:schemeClr>
                </a:solidFill>
              </a:rPr>
              <a:t>«Підкладка» </a:t>
            </a:r>
            <a:r>
              <a:rPr lang="uk-UA" sz="2000" dirty="0" smtClean="0"/>
              <a:t>У </a:t>
            </a:r>
            <a:r>
              <a:rPr lang="uk-UA" sz="2000" dirty="0" err="1" smtClean="0"/>
              <a:t>Ворд</a:t>
            </a:r>
            <a:r>
              <a:rPr lang="uk-UA" sz="2000" dirty="0" smtClean="0"/>
              <a:t> 2007 з'явилася можливість додавати підкладку на сторінки. В якості підкладки можна використовувати текст або малюнок.</a:t>
            </a:r>
            <a:endParaRPr lang="uk-UA" sz="2000" dirty="0"/>
          </a:p>
        </p:txBody>
      </p:sp>
      <p:sp>
        <p:nvSpPr>
          <p:cNvPr id="4" name="TextBox 3"/>
          <p:cNvSpPr txBox="1"/>
          <p:nvPr/>
        </p:nvSpPr>
        <p:spPr>
          <a:xfrm>
            <a:off x="611560" y="1412776"/>
            <a:ext cx="7848872" cy="2862322"/>
          </a:xfrm>
          <a:prstGeom prst="rect">
            <a:avLst/>
          </a:prstGeom>
          <a:noFill/>
        </p:spPr>
        <p:txBody>
          <a:bodyPr wrap="square" rtlCol="0">
            <a:spAutoFit/>
          </a:bodyPr>
          <a:lstStyle/>
          <a:p>
            <a:r>
              <a:rPr lang="uk-UA" sz="2000" dirty="0" smtClean="0"/>
              <a:t>6. Кнопка </a:t>
            </a:r>
            <a:r>
              <a:rPr lang="uk-UA" sz="2000" b="1" dirty="0" smtClean="0">
                <a:solidFill>
                  <a:schemeClr val="accent4">
                    <a:lumMod val="60000"/>
                    <a:lumOff val="40000"/>
                  </a:schemeClr>
                </a:solidFill>
              </a:rPr>
              <a:t>"Колір  сторінки" </a:t>
            </a:r>
            <a:r>
              <a:rPr lang="uk-UA" sz="2000" dirty="0" smtClean="0"/>
              <a:t>дозволяє встановити практично будь-який колір для сторінки. Однак, слід враховувати той факт, що далеко на кожен колір може відтворити принтер під час друку документа. Тому, щоб не потрапити в неприємну ситуацію, краще використовувати стандартну палітру кольорів. У цьому випадку можна бути впевненим, що колір на екрані монітора і на печатці будуть збігатися. Також тут можна вибрати і спосіб заливки фону сторінки (градієнтна, візерунком, текстурна). Або ж вибрати будь-яке зображення для фону сторінки.</a:t>
            </a:r>
            <a:endParaRPr lang="uk-UA" sz="2000" dirty="0"/>
          </a:p>
        </p:txBody>
      </p:sp>
      <p:pic>
        <p:nvPicPr>
          <p:cNvPr id="5" name="Рисунок 4" descr="7.png"/>
          <p:cNvPicPr>
            <a:picLocks noChangeAspect="1"/>
          </p:cNvPicPr>
          <p:nvPr/>
        </p:nvPicPr>
        <p:blipFill>
          <a:blip r:embed="rId3" cstate="print"/>
          <a:stretch>
            <a:fillRect/>
          </a:stretch>
        </p:blipFill>
        <p:spPr>
          <a:xfrm>
            <a:off x="2555776" y="69855"/>
            <a:ext cx="4464496" cy="6788145"/>
          </a:xfrm>
          <a:prstGeom prst="rect">
            <a:avLst/>
          </a:prstGeom>
          <a:ln>
            <a:noFill/>
          </a:ln>
          <a:effectLst>
            <a:outerShdw blurRad="292100" dist="139700" dir="2700000" algn="tl" rotWithShape="0">
              <a:srgbClr val="333333">
                <a:alpha val="65000"/>
              </a:srgbClr>
            </a:outerShdw>
          </a:effectLst>
        </p:spPr>
      </p:pic>
      <p:pic>
        <p:nvPicPr>
          <p:cNvPr id="6" name="Рисунок 5" descr="8.png"/>
          <p:cNvPicPr>
            <a:picLocks noChangeAspect="1"/>
          </p:cNvPicPr>
          <p:nvPr/>
        </p:nvPicPr>
        <p:blipFill>
          <a:blip r:embed="rId4" cstate="print"/>
          <a:srcRect r="81500" b="58820"/>
          <a:stretch>
            <a:fillRect/>
          </a:stretch>
        </p:blipFill>
        <p:spPr>
          <a:xfrm>
            <a:off x="2627784" y="692696"/>
            <a:ext cx="3816424" cy="530936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11560" y="4221088"/>
            <a:ext cx="8532440" cy="1938992"/>
          </a:xfrm>
          <a:prstGeom prst="rect">
            <a:avLst/>
          </a:prstGeom>
          <a:noFill/>
        </p:spPr>
        <p:txBody>
          <a:bodyPr wrap="square" rtlCol="0">
            <a:spAutoFit/>
          </a:bodyPr>
          <a:lstStyle/>
          <a:p>
            <a:r>
              <a:rPr lang="uk-UA" sz="2000" dirty="0" smtClean="0"/>
              <a:t>7.Кнопка </a:t>
            </a:r>
            <a:r>
              <a:rPr lang="uk-UA" sz="2000" dirty="0" err="1" smtClean="0"/>
              <a:t>“</a:t>
            </a:r>
            <a:r>
              <a:rPr lang="uk-UA" sz="2000" b="1" dirty="0" err="1" smtClean="0">
                <a:solidFill>
                  <a:schemeClr val="accent4">
                    <a:lumMod val="60000"/>
                    <a:lumOff val="40000"/>
                  </a:schemeClr>
                </a:solidFill>
              </a:rPr>
              <a:t>Межі</a:t>
            </a:r>
            <a:r>
              <a:rPr lang="uk-UA" sz="2000" b="1" dirty="0" smtClean="0">
                <a:solidFill>
                  <a:schemeClr val="accent4">
                    <a:lumMod val="60000"/>
                    <a:lumOff val="40000"/>
                  </a:schemeClr>
                </a:solidFill>
              </a:rPr>
              <a:t> сторінки </a:t>
            </a:r>
            <a:r>
              <a:rPr lang="uk-UA" sz="2000" dirty="0" smtClean="0"/>
              <a:t>” </a:t>
            </a:r>
            <a:r>
              <a:rPr lang="uk-UA" sz="2000" dirty="0" err="1" smtClean="0"/>
              <a:t>.Межі</a:t>
            </a:r>
            <a:r>
              <a:rPr lang="uk-UA" sz="2000" dirty="0" smtClean="0"/>
              <a:t> </a:t>
            </a:r>
            <a:r>
              <a:rPr lang="uk-UA" sz="2000" dirty="0" smtClean="0"/>
              <a:t>в </a:t>
            </a:r>
            <a:r>
              <a:rPr lang="en-US" sz="2000" dirty="0" smtClean="0"/>
              <a:t>Microsoft Office Word 2007 </a:t>
            </a:r>
            <a:r>
              <a:rPr lang="uk-UA" sz="2000" dirty="0" smtClean="0"/>
              <a:t>можуть надати привабливість і виразність різних частин документа. Можна додати </a:t>
            </a:r>
            <a:r>
              <a:rPr lang="uk-UA" sz="2000" dirty="0" smtClean="0"/>
              <a:t>кордони </a:t>
            </a:r>
            <a:r>
              <a:rPr lang="uk-UA" sz="2000" dirty="0" smtClean="0"/>
              <a:t>на сторінку, у </a:t>
            </a:r>
            <a:r>
              <a:rPr lang="uk-UA" sz="2000" dirty="0" smtClean="0"/>
              <a:t>текст. Можна </a:t>
            </a:r>
            <a:r>
              <a:rPr lang="uk-UA" sz="2000" dirty="0" smtClean="0"/>
              <a:t>додавати кордон до всіх сторін або тільки до однієї сторони </a:t>
            </a:r>
            <a:r>
              <a:rPr lang="uk-UA" sz="2000" dirty="0" smtClean="0"/>
              <a:t>сторінок </a:t>
            </a:r>
            <a:r>
              <a:rPr lang="uk-UA" sz="2000" dirty="0" smtClean="0"/>
              <a:t>в документі, до виділених сторінках, тільки до першої </a:t>
            </a:r>
            <a:r>
              <a:rPr lang="uk-UA" sz="2000" dirty="0" smtClean="0"/>
              <a:t>сторінки і т.д.. </a:t>
            </a:r>
            <a:r>
              <a:rPr lang="uk-UA" sz="2000" dirty="0" smtClean="0"/>
              <a:t>Можна додавати </a:t>
            </a:r>
            <a:r>
              <a:rPr lang="uk-UA" sz="2000" dirty="0" smtClean="0"/>
              <a:t>кордони </a:t>
            </a:r>
            <a:r>
              <a:rPr lang="uk-UA" sz="2000" dirty="0" smtClean="0"/>
              <a:t>з різним стилем і кольором ліній, а також різні графічні </a:t>
            </a:r>
            <a:r>
              <a:rPr lang="uk-UA" sz="2000" dirty="0" smtClean="0"/>
              <a:t>кордони.</a:t>
            </a:r>
            <a:endParaRPr lang="uk-UA" dirty="0"/>
          </a:p>
        </p:txBody>
      </p:sp>
      <p:pic>
        <p:nvPicPr>
          <p:cNvPr id="8" name="Рисунок 7" descr="9.png"/>
          <p:cNvPicPr>
            <a:picLocks noChangeAspect="1"/>
          </p:cNvPicPr>
          <p:nvPr/>
        </p:nvPicPr>
        <p:blipFill>
          <a:blip r:embed="rId5" cstate="print"/>
          <a:stretch>
            <a:fillRect/>
          </a:stretch>
        </p:blipFill>
        <p:spPr>
          <a:xfrm>
            <a:off x="827584" y="404664"/>
            <a:ext cx="6878010" cy="6144483"/>
          </a:xfrm>
          <a:prstGeom prst="rect">
            <a:avLst/>
          </a:prstGeom>
          <a:ln>
            <a:noFill/>
          </a:ln>
          <a:effectLst>
            <a:outerShdw blurRad="292100" dist="139700" dir="2700000" algn="tl" rotWithShape="0">
              <a:srgbClr val="333333">
                <a:alpha val="65000"/>
              </a:srgbClr>
            </a:outerShdw>
          </a:effectLst>
        </p:spPr>
      </p:pic>
      <p:sp>
        <p:nvSpPr>
          <p:cNvPr id="9" name="Номер слайда 8"/>
          <p:cNvSpPr>
            <a:spLocks noGrp="1"/>
          </p:cNvSpPr>
          <p:nvPr>
            <p:ph type="sldNum" sz="quarter" idx="15"/>
          </p:nvPr>
        </p:nvSpPr>
        <p:spPr/>
        <p:txBody>
          <a:bodyPr/>
          <a:lstStyle/>
          <a:p>
            <a:fld id="{7EF249FA-046D-45B6-B00A-4B9D9B2EF637}" type="slidenum">
              <a:rPr lang="ru-RU" smtClean="0"/>
              <a:pPr/>
              <a:t>15</a:t>
            </a:fld>
            <a:endParaRPr lang="ru-RU"/>
          </a:p>
        </p:txBody>
      </p:sp>
    </p:spTree>
    <p:custDataLst>
      <p:tags r:id="rId1"/>
    </p:custDataLst>
  </p:cSld>
  <p:clrMapOvr>
    <a:masterClrMapping/>
  </p:clrMapOvr>
  <p:transition advTm="87547">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iterate type="lt">
                                    <p:tmPct val="0"/>
                                  </p:iterate>
                                  <p:childTnLst>
                                    <p:animEffect transition="out" filter="box(i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nodeType="clickEffect">
                                  <p:stCondLst>
                                    <p:cond delay="0"/>
                                  </p:stCondLst>
                                  <p:iterate type="lt">
                                    <p:tmPct val="0"/>
                                  </p:iterate>
                                  <p:childTnLst>
                                    <p:animEffect transition="out" filter="diamond(in)">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iterate type="lt">
                                    <p:tmPct val="0"/>
                                  </p:iterate>
                                  <p:childTnLst>
                                    <p:anim calcmode="lin" valueType="num">
                                      <p:cBhvr additive="base">
                                        <p:cTn id="51" dur="500"/>
                                        <p:tgtEl>
                                          <p:spTgt spid="8"/>
                                        </p:tgtEl>
                                        <p:attrNameLst>
                                          <p:attrName>ppt_x</p:attrName>
                                        </p:attrNameLst>
                                      </p:cBhvr>
                                      <p:tavLst>
                                        <p:tav tm="0">
                                          <p:val>
                                            <p:strVal val="ppt_x"/>
                                          </p:val>
                                        </p:tav>
                                        <p:tav tm="100000">
                                          <p:val>
                                            <p:strVal val="ppt_x"/>
                                          </p:val>
                                        </p:tav>
                                      </p:tavLst>
                                    </p:anim>
                                    <p:anim calcmode="lin" valueType="num">
                                      <p:cBhvr additive="base">
                                        <p:cTn id="52" dur="500"/>
                                        <p:tgtEl>
                                          <p:spTgt spid="8"/>
                                        </p:tgtEl>
                                        <p:attrNameLst>
                                          <p:attrName>ppt_y</p:attrName>
                                        </p:attrNameLst>
                                      </p:cBhvr>
                                      <p:tavLst>
                                        <p:tav tm="0">
                                          <p:val>
                                            <p:strVal val="ppt_y"/>
                                          </p:val>
                                        </p:tav>
                                        <p:tav tm="100000">
                                          <p:val>
                                            <p:strVal val="1+ppt_h/2"/>
                                          </p:val>
                                        </p:tav>
                                      </p:tavLst>
                                    </p:anim>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uk-UA" dirty="0" smtClean="0"/>
              <a:t>У </a:t>
            </a:r>
            <a:r>
              <a:rPr lang="uk-UA" dirty="0" err="1" smtClean="0"/>
              <a:t>Ворд</a:t>
            </a:r>
            <a:r>
              <a:rPr lang="uk-UA" dirty="0" smtClean="0"/>
              <a:t> 2007 розробники додали ще одну нову функцію - теми оформлення, які можна застосовувати до текстових документів. На вкладці </a:t>
            </a:r>
            <a:r>
              <a:rPr lang="uk-UA" b="1" dirty="0" smtClean="0">
                <a:solidFill>
                  <a:schemeClr val="accent4">
                    <a:lumMod val="60000"/>
                    <a:lumOff val="40000"/>
                  </a:schemeClr>
                </a:solidFill>
              </a:rPr>
              <a:t>"Теми", </a:t>
            </a:r>
            <a:r>
              <a:rPr lang="uk-UA" dirty="0" smtClean="0"/>
              <a:t>натиснувши кнопку "Теми" можна потрапити до галереї, що містить кілька варіантів оформлення документа.</a:t>
            </a:r>
          </a:p>
          <a:p>
            <a:r>
              <a:rPr lang="uk-UA" dirty="0" smtClean="0"/>
              <a:t>Теми можна видаляти і редагувати за допомогою кнопок групи "Теми": Кольори теми; Шрифти теми; Ефекти теми. Слід мати на увазі, що при зміні параметрів шрифтів будуть модифіковані використовувані в документи стилі. Щоб зберегти нову тему у вигляді окремого файлу, потрібно натиснути кнопку "Теми" і вибрати пункт "Зберегти поточну тему". Тема додасться в галерею, в якій з'явиться область "Користувача".</a:t>
            </a:r>
            <a:endParaRPr lang="uk-UA" dirty="0"/>
          </a:p>
        </p:txBody>
      </p:sp>
      <p:sp>
        <p:nvSpPr>
          <p:cNvPr id="3" name="Заголовок 2"/>
          <p:cNvSpPr>
            <a:spLocks noGrp="1"/>
          </p:cNvSpPr>
          <p:nvPr>
            <p:ph type="title"/>
          </p:nvPr>
        </p:nvSpPr>
        <p:spPr/>
        <p:txBody>
          <a:bodyPr>
            <a:normAutofit/>
          </a:bodyPr>
          <a:lstStyle/>
          <a:p>
            <a:r>
              <a:rPr lang="uk-UA" sz="3200" dirty="0" smtClean="0"/>
              <a:t>8. Теми</a:t>
            </a:r>
            <a:endParaRPr lang="ru-RU" sz="3200" dirty="0"/>
          </a:p>
        </p:txBody>
      </p:sp>
      <p:pic>
        <p:nvPicPr>
          <p:cNvPr id="4" name="Рисунок 3" descr="10.png"/>
          <p:cNvPicPr>
            <a:picLocks noChangeAspect="1"/>
          </p:cNvPicPr>
          <p:nvPr/>
        </p:nvPicPr>
        <p:blipFill>
          <a:blip r:embed="rId3" cstate="print"/>
          <a:stretch>
            <a:fillRect/>
          </a:stretch>
        </p:blipFill>
        <p:spPr>
          <a:xfrm>
            <a:off x="2483768" y="116632"/>
            <a:ext cx="3836313" cy="6533231"/>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16</a:t>
            </a:fld>
            <a:endParaRPr lang="ru-RU"/>
          </a:p>
        </p:txBody>
      </p:sp>
    </p:spTree>
    <p:custDataLst>
      <p:tags r:id="rId1"/>
    </p:custDataLst>
  </p:cSld>
  <p:clrMapOvr>
    <a:masterClrMapping/>
  </p:clrMapOvr>
  <p:transition advTm="47595">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uk-UA" dirty="0" smtClean="0"/>
              <a:t>1. Колонтитули</a:t>
            </a:r>
          </a:p>
          <a:p>
            <a:pPr>
              <a:buNone/>
            </a:pPr>
            <a:r>
              <a:rPr lang="uk-UA" dirty="0" smtClean="0"/>
              <a:t>    Колонтитулами називають області, розташовані у верхньому, нижньому і бічному полях кожної із сторінок документа.</a:t>
            </a:r>
          </a:p>
          <a:p>
            <a:pPr>
              <a:buNone/>
            </a:pPr>
            <a:r>
              <a:rPr lang="uk-UA" dirty="0" smtClean="0"/>
              <a:t>   Колонтитули містять текст і зображення, які можна змінювати. Наприклад, в колонтитули можна включати номери сторінок, час, дату, емблему компанії, назва документа, ім'я файлу, а також прізвище автора.</a:t>
            </a:r>
          </a:p>
          <a:p>
            <a:pPr>
              <a:buNone/>
            </a:pPr>
            <a:endParaRPr lang="uk-UA" dirty="0" smtClean="0"/>
          </a:p>
          <a:p>
            <a:pPr>
              <a:buNone/>
            </a:pPr>
            <a:r>
              <a:rPr lang="uk-UA" dirty="0" smtClean="0"/>
              <a:t>    Якщо необхідно змінити тільки що доданий колонтитул, скористайтесь додатковими параметрами, доступними на вкладці Колонтитули в контекстних інструментах Робота з колонтитулами.</a:t>
            </a:r>
            <a:endParaRPr lang="uk-UA" dirty="0"/>
          </a:p>
        </p:txBody>
      </p:sp>
      <p:sp>
        <p:nvSpPr>
          <p:cNvPr id="3" name="Заголовок 2"/>
          <p:cNvSpPr>
            <a:spLocks noGrp="1"/>
          </p:cNvSpPr>
          <p:nvPr>
            <p:ph type="title"/>
          </p:nvPr>
        </p:nvSpPr>
        <p:spPr/>
        <p:txBody>
          <a:bodyPr/>
          <a:lstStyle/>
          <a:p>
            <a:r>
              <a:rPr lang="uk-UA" dirty="0" smtClean="0">
                <a:solidFill>
                  <a:schemeClr val="accent2">
                    <a:lumMod val="60000"/>
                    <a:lumOff val="40000"/>
                  </a:schemeClr>
                </a:solidFill>
              </a:rPr>
              <a:t>Вставка</a:t>
            </a:r>
            <a:endParaRPr lang="ru-RU" dirty="0">
              <a:solidFill>
                <a:schemeClr val="accent2">
                  <a:lumMod val="60000"/>
                  <a:lumOff val="40000"/>
                </a:schemeClr>
              </a:solidFill>
            </a:endParaRPr>
          </a:p>
        </p:txBody>
      </p:sp>
      <p:pic>
        <p:nvPicPr>
          <p:cNvPr id="4" name="Рисунок 3" descr="11.png"/>
          <p:cNvPicPr>
            <a:picLocks noChangeAspect="1"/>
          </p:cNvPicPr>
          <p:nvPr/>
        </p:nvPicPr>
        <p:blipFill>
          <a:blip r:embed="rId3" cstate="print"/>
          <a:stretch>
            <a:fillRect/>
          </a:stretch>
        </p:blipFill>
        <p:spPr>
          <a:xfrm>
            <a:off x="251520" y="764704"/>
            <a:ext cx="8748464" cy="5467790"/>
          </a:xfrm>
          <a:prstGeom prst="rect">
            <a:avLst/>
          </a:prstGeom>
          <a:ln>
            <a:noFill/>
          </a:ln>
          <a:effectLst>
            <a:outerShdw blurRad="292100" dist="139700" dir="2700000" algn="tl" rotWithShape="0">
              <a:srgbClr val="333333">
                <a:alpha val="65000"/>
              </a:srgbClr>
            </a:outerShdw>
          </a:effectLst>
        </p:spPr>
      </p:pic>
      <p:pic>
        <p:nvPicPr>
          <p:cNvPr id="5" name="Рисунок 4" descr="12.png"/>
          <p:cNvPicPr>
            <a:picLocks noChangeAspect="1"/>
          </p:cNvPicPr>
          <p:nvPr/>
        </p:nvPicPr>
        <p:blipFill>
          <a:blip r:embed="rId4" cstate="print"/>
          <a:stretch>
            <a:fillRect/>
          </a:stretch>
        </p:blipFill>
        <p:spPr>
          <a:xfrm>
            <a:off x="11412760" y="548680"/>
            <a:ext cx="8892480" cy="5557800"/>
          </a:xfrm>
          <a:prstGeom prst="rect">
            <a:avLst/>
          </a:prstGeom>
          <a:ln>
            <a:noFill/>
          </a:ln>
          <a:effectLst>
            <a:outerShdw blurRad="292100" dist="139700" dir="2700000" algn="tl" rotWithShape="0">
              <a:srgbClr val="333333">
                <a:alpha val="65000"/>
              </a:srgbClr>
            </a:outerShdw>
          </a:effectLst>
        </p:spPr>
      </p:pic>
      <p:sp>
        <p:nvSpPr>
          <p:cNvPr id="6" name="Номер слайда 5"/>
          <p:cNvSpPr>
            <a:spLocks noGrp="1"/>
          </p:cNvSpPr>
          <p:nvPr>
            <p:ph type="sldNum" sz="quarter" idx="15"/>
          </p:nvPr>
        </p:nvSpPr>
        <p:spPr/>
        <p:txBody>
          <a:bodyPr/>
          <a:lstStyle/>
          <a:p>
            <a:fld id="{7EF249FA-046D-45B6-B00A-4B9D9B2EF637}" type="slidenum">
              <a:rPr lang="ru-RU" smtClean="0"/>
              <a:pPr/>
              <a:t>17</a:t>
            </a:fld>
            <a:endParaRPr lang="ru-RU"/>
          </a:p>
        </p:txBody>
      </p:sp>
    </p:spTree>
    <p:custDataLst>
      <p:tags r:id="rId1"/>
    </p:custDataLst>
  </p:cSld>
  <p:clrMapOvr>
    <a:masterClrMapping/>
  </p:clrMapOvr>
  <p:transition advTm="32604">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iterate type="lt">
                                    <p:tmPct val="0"/>
                                  </p:iterate>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uk-UA" dirty="0" smtClean="0"/>
              <a:t>У Microsoft Word можна нумерувати сторінки двома способами. При кожному способі нумерації номери сторінок відображаються в колонтитулах у верхній і нижній частині сторінки.</a:t>
            </a:r>
          </a:p>
          <a:p>
            <a:pPr>
              <a:buNone/>
            </a:pPr>
            <a:r>
              <a:rPr lang="uk-UA" dirty="0" smtClean="0"/>
              <a:t>Додавання номерів сторінок в колонтитули:</a:t>
            </a:r>
          </a:p>
          <a:p>
            <a:r>
              <a:rPr lang="uk-UA" dirty="0" smtClean="0"/>
              <a:t>У меню Вставка виберіть команду </a:t>
            </a:r>
            <a:r>
              <a:rPr lang="uk-UA" b="1" dirty="0" err="1" smtClean="0">
                <a:solidFill>
                  <a:schemeClr val="accent4">
                    <a:lumMod val="60000"/>
                    <a:lumOff val="40000"/>
                  </a:schemeClr>
                </a:solidFill>
              </a:rPr>
              <a:t>“Номери</a:t>
            </a:r>
            <a:r>
              <a:rPr lang="uk-UA" b="1" dirty="0" smtClean="0">
                <a:solidFill>
                  <a:schemeClr val="accent4">
                    <a:lumMod val="60000"/>
                    <a:lumOff val="40000"/>
                  </a:schemeClr>
                </a:solidFill>
              </a:rPr>
              <a:t> </a:t>
            </a:r>
            <a:r>
              <a:rPr lang="uk-UA" b="1" dirty="0" err="1" smtClean="0">
                <a:solidFill>
                  <a:schemeClr val="accent4">
                    <a:lumMod val="60000"/>
                    <a:lumOff val="40000"/>
                  </a:schemeClr>
                </a:solidFill>
              </a:rPr>
              <a:t>сторінок.”</a:t>
            </a:r>
            <a:endParaRPr lang="uk-UA" b="1" dirty="0" smtClean="0">
              <a:solidFill>
                <a:schemeClr val="accent4">
                  <a:lumMod val="60000"/>
                  <a:lumOff val="40000"/>
                </a:schemeClr>
              </a:solidFill>
            </a:endParaRPr>
          </a:p>
          <a:p>
            <a:r>
              <a:rPr lang="uk-UA" dirty="0" smtClean="0"/>
              <a:t>У полі </a:t>
            </a:r>
            <a:r>
              <a:rPr lang="uk-UA" dirty="0" err="1" smtClean="0"/>
              <a:t>Положение</a:t>
            </a:r>
            <a:r>
              <a:rPr lang="uk-UA" dirty="0" smtClean="0"/>
              <a:t> вкажіть розташування номерів сторінок (внизу чи вгорі сторінки).</a:t>
            </a:r>
          </a:p>
          <a:p>
            <a:r>
              <a:rPr lang="uk-UA" dirty="0" smtClean="0"/>
              <a:t>У полі Вирівнювання вкажіть вид вирівнювання (по лівому краю, по правому краю, по центру, всередині або зовні сторінки).</a:t>
            </a:r>
          </a:p>
          <a:p>
            <a:r>
              <a:rPr lang="uk-UA" dirty="0" smtClean="0"/>
              <a:t>Якщо на першій сторінці номер не потрібен, зніміть прапорець Номер на першій сторінці.</a:t>
            </a:r>
          </a:p>
          <a:p>
            <a:r>
              <a:rPr lang="uk-UA" dirty="0" smtClean="0"/>
              <a:t>Виберіть інші потрібні параметри.</a:t>
            </a:r>
            <a:endParaRPr lang="uk-UA" dirty="0"/>
          </a:p>
        </p:txBody>
      </p:sp>
      <p:sp>
        <p:nvSpPr>
          <p:cNvPr id="3" name="Заголовок 2"/>
          <p:cNvSpPr>
            <a:spLocks noGrp="1"/>
          </p:cNvSpPr>
          <p:nvPr>
            <p:ph type="title"/>
          </p:nvPr>
        </p:nvSpPr>
        <p:spPr/>
        <p:txBody>
          <a:bodyPr/>
          <a:lstStyle/>
          <a:p>
            <a:r>
              <a:rPr lang="uk-UA" dirty="0" smtClean="0"/>
              <a:t>2.Нумерація сторінок</a:t>
            </a:r>
            <a:endParaRPr lang="ru-RU" dirty="0"/>
          </a:p>
        </p:txBody>
      </p:sp>
      <p:pic>
        <p:nvPicPr>
          <p:cNvPr id="4" name="Рисунок 3" descr="13.png"/>
          <p:cNvPicPr>
            <a:picLocks noChangeAspect="1"/>
          </p:cNvPicPr>
          <p:nvPr/>
        </p:nvPicPr>
        <p:blipFill>
          <a:blip r:embed="rId3" cstate="print"/>
          <a:stretch>
            <a:fillRect/>
          </a:stretch>
        </p:blipFill>
        <p:spPr>
          <a:xfrm>
            <a:off x="2195736" y="692696"/>
            <a:ext cx="5138285" cy="53285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Номер слайда 4"/>
          <p:cNvSpPr>
            <a:spLocks noGrp="1"/>
          </p:cNvSpPr>
          <p:nvPr>
            <p:ph type="sldNum" sz="quarter" idx="15"/>
          </p:nvPr>
        </p:nvSpPr>
        <p:spPr/>
        <p:txBody>
          <a:bodyPr/>
          <a:lstStyle/>
          <a:p>
            <a:fld id="{7EF249FA-046D-45B6-B00A-4B9D9B2EF637}" type="slidenum">
              <a:rPr lang="ru-RU" smtClean="0"/>
              <a:pPr/>
              <a:t>18</a:t>
            </a:fld>
            <a:endParaRPr lang="ru-RU"/>
          </a:p>
        </p:txBody>
      </p:sp>
    </p:spTree>
    <p:custDataLst>
      <p:tags r:id="rId1"/>
    </p:custDataLst>
  </p:cSld>
  <p:clrMapOvr>
    <a:masterClrMapping/>
  </p:clrMapOvr>
  <p:transition advTm="41823">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556792"/>
            <a:ext cx="8229600" cy="5616624"/>
          </a:xfrm>
        </p:spPr>
        <p:txBody>
          <a:bodyPr>
            <a:noAutofit/>
          </a:bodyPr>
          <a:lstStyle/>
          <a:p>
            <a:pPr>
              <a:buNone/>
            </a:pPr>
            <a:r>
              <a:rPr lang="uk-UA" sz="2000" dirty="0" smtClean="0"/>
              <a:t>У документах Word можуть бути використані два типи графічних зображень:</a:t>
            </a:r>
          </a:p>
          <a:p>
            <a:pPr>
              <a:buNone/>
            </a:pPr>
            <a:r>
              <a:rPr lang="uk-UA" sz="2000" dirty="0" err="1" smtClean="0"/>
              <a:t>-Малюнки</a:t>
            </a:r>
            <a:r>
              <a:rPr lang="uk-UA" sz="2000" dirty="0" smtClean="0"/>
              <a:t> </a:t>
            </a:r>
            <a:r>
              <a:rPr lang="uk-UA" sz="2000" dirty="0" smtClean="0"/>
              <a:t>                         </a:t>
            </a:r>
            <a:r>
              <a:rPr lang="uk-UA" sz="2000" dirty="0" err="1" smtClean="0"/>
              <a:t>-Графічні</a:t>
            </a:r>
            <a:r>
              <a:rPr lang="uk-UA" sz="2000" dirty="0" smtClean="0"/>
              <a:t> об'єкти.</a:t>
            </a:r>
          </a:p>
          <a:p>
            <a:pPr>
              <a:buNone/>
            </a:pPr>
            <a:r>
              <a:rPr lang="uk-UA" sz="2000" dirty="0" smtClean="0"/>
              <a:t>     Малюнки імпортуються з файлів, створених іншими програмами (не програмою Word), а графічні об'єкти можна створювати самостійно за допомогою вбудованих в Word засобів (вбудованим редактором графічних об'єктів).</a:t>
            </a:r>
          </a:p>
          <a:p>
            <a:pPr>
              <a:buNone/>
            </a:pPr>
            <a:endParaRPr lang="uk-UA" sz="2000" dirty="0" smtClean="0"/>
          </a:p>
        </p:txBody>
      </p:sp>
      <p:sp>
        <p:nvSpPr>
          <p:cNvPr id="3" name="Заголовок 2"/>
          <p:cNvSpPr>
            <a:spLocks noGrp="1"/>
          </p:cNvSpPr>
          <p:nvPr>
            <p:ph type="title"/>
          </p:nvPr>
        </p:nvSpPr>
        <p:spPr>
          <a:xfrm>
            <a:off x="467544" y="188640"/>
            <a:ext cx="8229600" cy="1219200"/>
          </a:xfrm>
        </p:spPr>
        <p:txBody>
          <a:bodyPr>
            <a:noAutofit/>
          </a:bodyPr>
          <a:lstStyle/>
          <a:p>
            <a:r>
              <a:rPr lang="uk-UA" sz="4000" dirty="0" smtClean="0">
                <a:solidFill>
                  <a:schemeClr val="accent2">
                    <a:lumMod val="60000"/>
                    <a:lumOff val="40000"/>
                  </a:schemeClr>
                </a:solidFill>
              </a:rPr>
              <a:t>Вставка Графічних об</a:t>
            </a:r>
            <a:r>
              <a:rPr lang="en-US" sz="4000" dirty="0" smtClean="0">
                <a:solidFill>
                  <a:schemeClr val="accent2">
                    <a:lumMod val="60000"/>
                    <a:lumOff val="40000"/>
                  </a:schemeClr>
                </a:solidFill>
              </a:rPr>
              <a:t>’</a:t>
            </a:r>
            <a:r>
              <a:rPr lang="uk-UA" sz="4000" dirty="0" err="1" smtClean="0">
                <a:solidFill>
                  <a:schemeClr val="accent2">
                    <a:lumMod val="60000"/>
                    <a:lumOff val="40000"/>
                  </a:schemeClr>
                </a:solidFill>
              </a:rPr>
              <a:t>єктів</a:t>
            </a:r>
            <a:r>
              <a:rPr lang="uk-UA" sz="4000" dirty="0" smtClean="0">
                <a:solidFill>
                  <a:schemeClr val="accent2">
                    <a:lumMod val="60000"/>
                    <a:lumOff val="40000"/>
                  </a:schemeClr>
                </a:solidFill>
              </a:rPr>
              <a:t> і малюнків</a:t>
            </a:r>
            <a:endParaRPr lang="ru-RU" sz="4000" dirty="0">
              <a:solidFill>
                <a:schemeClr val="accent2">
                  <a:lumMod val="60000"/>
                  <a:lumOff val="40000"/>
                </a:schemeClr>
              </a:solidFill>
            </a:endParaRPr>
          </a:p>
        </p:txBody>
      </p:sp>
      <p:pic>
        <p:nvPicPr>
          <p:cNvPr id="4" name="Рисунок 3" descr="14.png"/>
          <p:cNvPicPr>
            <a:picLocks noChangeAspect="1"/>
          </p:cNvPicPr>
          <p:nvPr/>
        </p:nvPicPr>
        <p:blipFill>
          <a:blip r:embed="rId2" cstate="print"/>
          <a:stretch>
            <a:fillRect/>
          </a:stretch>
        </p:blipFill>
        <p:spPr>
          <a:xfrm>
            <a:off x="1691680" y="4293096"/>
            <a:ext cx="6016051" cy="1800200"/>
          </a:xfrm>
          <a:prstGeom prst="rect">
            <a:avLst/>
          </a:prstGeom>
        </p:spPr>
      </p:pic>
      <p:sp>
        <p:nvSpPr>
          <p:cNvPr id="5" name="Номер слайда 4"/>
          <p:cNvSpPr>
            <a:spLocks noGrp="1"/>
          </p:cNvSpPr>
          <p:nvPr>
            <p:ph type="sldNum" sz="quarter" idx="15"/>
          </p:nvPr>
        </p:nvSpPr>
        <p:spPr/>
        <p:txBody>
          <a:bodyPr/>
          <a:lstStyle/>
          <a:p>
            <a:fld id="{7EF249FA-046D-45B6-B00A-4B9D9B2EF637}" type="slidenum">
              <a:rPr lang="ru-RU" smtClean="0"/>
              <a:pPr/>
              <a:t>19</a:t>
            </a:fld>
            <a:endParaRPr lang="ru-RU"/>
          </a:p>
        </p:txBody>
      </p:sp>
    </p:spTree>
  </p:cSld>
  <p:clrMapOvr>
    <a:masterClrMapping/>
  </p:clrMapOvr>
  <p:transition advTm="16832">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24744"/>
            <a:ext cx="8229600" cy="4971256"/>
          </a:xfrm>
        </p:spPr>
        <p:txBody>
          <a:bodyPr>
            <a:normAutofit fontScale="62500" lnSpcReduction="20000"/>
          </a:bodyPr>
          <a:lstStyle/>
          <a:p>
            <a:r>
              <a:rPr lang="uk-UA" sz="3300" b="1" u="sng" dirty="0" smtClean="0">
                <a:solidFill>
                  <a:schemeClr val="tx2">
                    <a:lumMod val="50000"/>
                  </a:schemeClr>
                </a:solidFill>
                <a:hlinkClick r:id="rId3" action="ppaction://hlinksldjump"/>
              </a:rPr>
              <a:t>Робота з текстом </a:t>
            </a:r>
            <a:endParaRPr lang="uk-UA" sz="3300" b="1" u="sng" dirty="0" smtClean="0">
              <a:solidFill>
                <a:schemeClr val="tx2">
                  <a:lumMod val="50000"/>
                </a:schemeClr>
              </a:solidFill>
            </a:endParaRPr>
          </a:p>
          <a:p>
            <a:pPr marL="514350" indent="-514350">
              <a:buFont typeface="+mj-lt"/>
              <a:buAutoNum type="arabicParenR"/>
            </a:pPr>
            <a:r>
              <a:rPr lang="uk-UA" sz="2800" dirty="0" smtClean="0">
                <a:hlinkClick r:id="rId3" action="ppaction://hlinksldjump"/>
              </a:rPr>
              <a:t>Шрифт</a:t>
            </a:r>
            <a:endParaRPr lang="uk-UA" sz="2800" dirty="0" smtClean="0"/>
          </a:p>
          <a:p>
            <a:pPr marL="514350" indent="-514350">
              <a:buFont typeface="+mj-lt"/>
              <a:buAutoNum type="arabicParenR"/>
            </a:pPr>
            <a:r>
              <a:rPr lang="uk-UA" sz="2800" dirty="0" smtClean="0">
                <a:hlinkClick r:id="rId4" action="ppaction://hlinksldjump"/>
              </a:rPr>
              <a:t>Розмір </a:t>
            </a:r>
            <a:r>
              <a:rPr lang="uk-UA" sz="2800" dirty="0" smtClean="0">
                <a:hlinkClick r:id="rId4" action="ppaction://hlinksldjump"/>
              </a:rPr>
              <a:t>шрифту</a:t>
            </a:r>
            <a:endParaRPr lang="uk-UA" sz="2800" dirty="0" smtClean="0"/>
          </a:p>
          <a:p>
            <a:pPr marL="514350" indent="-514350">
              <a:buFont typeface="+mj-lt"/>
              <a:buAutoNum type="arabicParenR"/>
            </a:pPr>
            <a:r>
              <a:rPr lang="uk-UA" sz="2800" dirty="0" smtClean="0">
                <a:hlinkClick r:id="rId5" action="ppaction://hlinksldjump"/>
              </a:rPr>
              <a:t>Колір </a:t>
            </a:r>
            <a:r>
              <a:rPr lang="uk-UA" sz="2800" dirty="0" smtClean="0">
                <a:hlinkClick r:id="rId5" action="ppaction://hlinksldjump"/>
              </a:rPr>
              <a:t>шрифту</a:t>
            </a:r>
            <a:endParaRPr lang="uk-UA" sz="2800" dirty="0" smtClean="0"/>
          </a:p>
          <a:p>
            <a:pPr marL="514350" indent="-514350">
              <a:buFont typeface="+mj-lt"/>
              <a:buAutoNum type="arabicParenR"/>
            </a:pPr>
            <a:r>
              <a:rPr lang="uk-UA" sz="2800" dirty="0" smtClean="0">
                <a:hlinkClick r:id="" action="ppaction://noaction"/>
              </a:rPr>
              <a:t>Накреслення</a:t>
            </a:r>
            <a:r>
              <a:rPr lang="uk-UA" sz="2800" dirty="0" smtClean="0">
                <a:hlinkClick r:id="" action="ppaction://noaction"/>
              </a:rPr>
              <a:t>, видозміна та виділення кольором шрифту</a:t>
            </a:r>
            <a:endParaRPr lang="uk-UA" sz="2800" dirty="0" smtClean="0"/>
          </a:p>
          <a:p>
            <a:pPr marL="514350" indent="-514350">
              <a:buFont typeface="+mj-lt"/>
              <a:buAutoNum type="arabicParenR"/>
            </a:pPr>
            <a:r>
              <a:rPr lang="uk-UA" sz="2800" dirty="0" smtClean="0">
                <a:hlinkClick r:id="rId6" action="ppaction://hlinksldjump"/>
              </a:rPr>
              <a:t>Стилі</a:t>
            </a:r>
            <a:endParaRPr lang="uk-UA" sz="2800" dirty="0" smtClean="0"/>
          </a:p>
          <a:p>
            <a:pPr marL="514350" indent="-514350">
              <a:buFont typeface="+mj-lt"/>
              <a:buAutoNum type="arabicParenR"/>
            </a:pPr>
            <a:r>
              <a:rPr lang="uk-UA" sz="2800" dirty="0" smtClean="0">
                <a:hlinkClick r:id="rId7" action="ppaction://hlinksldjump"/>
              </a:rPr>
              <a:t> Списки</a:t>
            </a:r>
            <a:endParaRPr lang="uk-UA" u="sng" dirty="0" smtClean="0">
              <a:solidFill>
                <a:schemeClr val="tx2">
                  <a:lumMod val="50000"/>
                </a:schemeClr>
              </a:solidFill>
            </a:endParaRPr>
          </a:p>
          <a:p>
            <a:r>
              <a:rPr lang="uk-UA" sz="3300" b="1" u="sng" dirty="0" smtClean="0">
                <a:solidFill>
                  <a:schemeClr val="tx2">
                    <a:lumMod val="50000"/>
                  </a:schemeClr>
                </a:solidFill>
                <a:hlinkClick r:id="rId8" action="ppaction://hlinksldjump"/>
              </a:rPr>
              <a:t>Оформлення сторінок</a:t>
            </a:r>
            <a:endParaRPr lang="uk-UA" sz="3300" b="1" u="sng" dirty="0" smtClean="0">
              <a:solidFill>
                <a:schemeClr val="tx2">
                  <a:lumMod val="50000"/>
                </a:schemeClr>
              </a:solidFill>
            </a:endParaRPr>
          </a:p>
          <a:p>
            <a:pPr marL="514350" indent="-514350">
              <a:buFont typeface="+mj-lt"/>
              <a:buAutoNum type="arabicParenR"/>
            </a:pPr>
            <a:r>
              <a:rPr lang="uk-UA" sz="2800" dirty="0" smtClean="0">
                <a:hlinkClick r:id="rId9" action="ppaction://hlinksldjump"/>
              </a:rPr>
              <a:t>Поля</a:t>
            </a:r>
            <a:endParaRPr lang="uk-UA" sz="2800" dirty="0" smtClean="0"/>
          </a:p>
          <a:p>
            <a:pPr marL="514350" indent="-514350">
              <a:buFont typeface="+mj-lt"/>
              <a:buAutoNum type="arabicParenR"/>
            </a:pPr>
            <a:r>
              <a:rPr lang="uk-UA" sz="2800" dirty="0" smtClean="0">
                <a:hlinkClick r:id="rId9" action="ppaction://hlinksldjump"/>
              </a:rPr>
              <a:t>Орієнтація</a:t>
            </a:r>
            <a:endParaRPr lang="uk-UA" sz="2800" dirty="0" smtClean="0"/>
          </a:p>
          <a:p>
            <a:pPr marL="514350" indent="-514350">
              <a:buFont typeface="+mj-lt"/>
              <a:buAutoNum type="arabicParenR"/>
            </a:pPr>
            <a:r>
              <a:rPr lang="uk-UA" sz="2800" dirty="0" smtClean="0">
                <a:hlinkClick r:id="rId9" action="ppaction://hlinksldjump"/>
              </a:rPr>
              <a:t>Розмір</a:t>
            </a:r>
            <a:endParaRPr lang="uk-UA" sz="2800" dirty="0" smtClean="0"/>
          </a:p>
          <a:p>
            <a:pPr marL="514350" indent="-514350">
              <a:buFont typeface="+mj-lt"/>
              <a:buAutoNum type="arabicParenR"/>
            </a:pPr>
            <a:r>
              <a:rPr lang="uk-UA" sz="2800" dirty="0" smtClean="0">
                <a:hlinkClick r:id="rId9" action="ppaction://hlinksldjump"/>
              </a:rPr>
              <a:t>Колонки</a:t>
            </a:r>
            <a:endParaRPr lang="uk-UA" sz="2800" dirty="0" smtClean="0"/>
          </a:p>
          <a:p>
            <a:pPr marL="514350" indent="-514350">
              <a:buFont typeface="+mj-lt"/>
              <a:buAutoNum type="arabicParenR"/>
            </a:pPr>
            <a:r>
              <a:rPr lang="uk-UA" sz="2800" dirty="0" smtClean="0">
                <a:hlinkClick r:id="rId10" action="ppaction://hlinksldjump"/>
              </a:rPr>
              <a:t>Підкладка</a:t>
            </a:r>
            <a:endParaRPr lang="uk-UA" sz="2800" dirty="0" smtClean="0"/>
          </a:p>
          <a:p>
            <a:pPr marL="514350" indent="-514350">
              <a:buFont typeface="+mj-lt"/>
              <a:buAutoNum type="arabicParenR"/>
            </a:pPr>
            <a:r>
              <a:rPr lang="uk-UA" sz="2800" dirty="0" smtClean="0">
                <a:hlinkClick r:id="rId10" action="ppaction://hlinksldjump"/>
              </a:rPr>
              <a:t>Колір сторінки</a:t>
            </a:r>
            <a:endParaRPr lang="uk-UA" sz="2800" dirty="0" smtClean="0"/>
          </a:p>
          <a:p>
            <a:pPr marL="514350" indent="-514350">
              <a:buFont typeface="+mj-lt"/>
              <a:buAutoNum type="arabicParenR"/>
            </a:pPr>
            <a:r>
              <a:rPr lang="uk-UA" sz="2800" dirty="0" smtClean="0">
                <a:hlinkClick r:id="rId10" action="ppaction://hlinksldjump"/>
              </a:rPr>
              <a:t>Межі сторінки</a:t>
            </a:r>
            <a:endParaRPr lang="uk-UA" sz="2800" dirty="0" smtClean="0"/>
          </a:p>
          <a:p>
            <a:pPr marL="514350" indent="-514350">
              <a:buFont typeface="+mj-lt"/>
              <a:buAutoNum type="arabicParenR"/>
            </a:pPr>
            <a:r>
              <a:rPr lang="uk-UA" sz="2800" dirty="0" smtClean="0">
                <a:hlinkClick r:id="rId11" action="ppaction://hlinksldjump"/>
              </a:rPr>
              <a:t>Теми</a:t>
            </a:r>
            <a:endParaRPr lang="uk-UA" sz="2800" dirty="0" smtClean="0"/>
          </a:p>
          <a:p>
            <a:pPr>
              <a:buNone/>
            </a:pPr>
            <a:endParaRPr lang="uk-UA" sz="2800" dirty="0" smtClean="0"/>
          </a:p>
          <a:p>
            <a:endParaRPr lang="uk-UA" sz="2000" dirty="0" smtClean="0"/>
          </a:p>
          <a:p>
            <a:pPr>
              <a:buNone/>
            </a:pPr>
            <a:endParaRPr lang="ru-RU" sz="2000" dirty="0"/>
          </a:p>
        </p:txBody>
      </p:sp>
      <p:sp>
        <p:nvSpPr>
          <p:cNvPr id="5" name="Прямоугольник 4"/>
          <p:cNvSpPr/>
          <p:nvPr/>
        </p:nvSpPr>
        <p:spPr>
          <a:xfrm>
            <a:off x="2843808" y="332656"/>
            <a:ext cx="3168352" cy="7920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3600" b="1" dirty="0" smtClean="0">
                <a:solidFill>
                  <a:schemeClr val="bg2">
                    <a:lumMod val="75000"/>
                  </a:schemeClr>
                </a:solidFill>
              </a:rPr>
              <a:t>Зміст</a:t>
            </a:r>
            <a:endParaRPr lang="ru-RU" sz="3600" b="1" dirty="0">
              <a:solidFill>
                <a:schemeClr val="bg2">
                  <a:lumMod val="75000"/>
                </a:schemeClr>
              </a:solidFill>
            </a:endParaRPr>
          </a:p>
        </p:txBody>
      </p:sp>
      <p:sp>
        <p:nvSpPr>
          <p:cNvPr id="7" name="Номер слайда 6"/>
          <p:cNvSpPr>
            <a:spLocks noGrp="1"/>
          </p:cNvSpPr>
          <p:nvPr>
            <p:ph type="sldNum" sz="quarter" idx="15"/>
          </p:nvPr>
        </p:nvSpPr>
        <p:spPr/>
        <p:txBody>
          <a:bodyPr/>
          <a:lstStyle/>
          <a:p>
            <a:fld id="{7EF249FA-046D-45B6-B00A-4B9D9B2EF637}" type="slidenum">
              <a:rPr lang="ru-RU" smtClean="0"/>
              <a:pPr/>
              <a:t>2</a:t>
            </a:fld>
            <a:endParaRPr lang="ru-RU"/>
          </a:p>
        </p:txBody>
      </p:sp>
    </p:spTree>
  </p:cSld>
  <p:clrMapOvr>
    <a:masterClrMapping/>
  </p:clrMapOvr>
  <p:transition advTm="15663">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692696"/>
            <a:ext cx="8229600" cy="5040560"/>
          </a:xfrm>
        </p:spPr>
        <p:txBody>
          <a:bodyPr>
            <a:normAutofit fontScale="92500" lnSpcReduction="20000"/>
          </a:bodyPr>
          <a:lstStyle/>
          <a:p>
            <a:r>
              <a:rPr lang="ru-RU" sz="4100" dirty="0" smtClean="0"/>
              <a:t>1. </a:t>
            </a:r>
            <a:r>
              <a:rPr lang="uk-UA" sz="4100" dirty="0" smtClean="0"/>
              <a:t>Графічні об'єкти в Word</a:t>
            </a:r>
          </a:p>
          <a:p>
            <a:r>
              <a:rPr lang="uk-UA" dirty="0" smtClean="0"/>
              <a:t>  Графіка: це будь-який намальований або вставлений об'єкт, який можна редагувати і форматувати за допомогою панелі інструментів малювання (вбудованим редактором графічних об'єктів). Ці об'єкти є частиною текстового документа.</a:t>
            </a:r>
          </a:p>
          <a:p>
            <a:r>
              <a:rPr lang="uk-UA" dirty="0" smtClean="0"/>
              <a:t> До графічних об'єктів в Word </a:t>
            </a:r>
            <a:r>
              <a:rPr lang="uk-UA" dirty="0" smtClean="0"/>
              <a:t>відносяться:</a:t>
            </a:r>
            <a:br>
              <a:rPr lang="uk-UA" dirty="0" smtClean="0"/>
            </a:br>
            <a:r>
              <a:rPr lang="uk-UA" dirty="0" smtClean="0"/>
              <a:t>1)</a:t>
            </a:r>
            <a:r>
              <a:rPr lang="uk-UA" dirty="0" err="1" smtClean="0"/>
              <a:t>автофігури</a:t>
            </a:r>
            <a:r>
              <a:rPr lang="uk-UA" dirty="0" smtClean="0"/>
              <a:t/>
            </a:r>
            <a:br>
              <a:rPr lang="uk-UA" dirty="0" smtClean="0"/>
            </a:br>
            <a:r>
              <a:rPr lang="uk-UA" dirty="0" smtClean="0"/>
              <a:t>2)Об'єкти Напис</a:t>
            </a:r>
            <a:br>
              <a:rPr lang="uk-UA" dirty="0" smtClean="0"/>
            </a:br>
            <a:r>
              <a:rPr lang="uk-UA" dirty="0" smtClean="0"/>
              <a:t>3)Об'єкти </a:t>
            </a:r>
            <a:r>
              <a:rPr lang="uk-UA" dirty="0" err="1" smtClean="0"/>
              <a:t>WordArt</a:t>
            </a:r>
            <a:r>
              <a:rPr lang="uk-UA" dirty="0" smtClean="0"/>
              <a:t>.</a:t>
            </a:r>
            <a:endParaRPr lang="uk-UA" dirty="0" smtClean="0"/>
          </a:p>
          <a:p>
            <a:r>
              <a:rPr lang="uk-UA" dirty="0" smtClean="0"/>
              <a:t>  </a:t>
            </a:r>
            <a:r>
              <a:rPr lang="uk-UA" dirty="0" err="1" smtClean="0"/>
              <a:t>Автофігури</a:t>
            </a:r>
            <a:r>
              <a:rPr lang="uk-UA" dirty="0" smtClean="0"/>
              <a:t> є векторними малюнками. Векторні малюнки створюються з ліній, кривих, прямокутників та інших об'єктів. Векторні малюнки зберігаються у форматі програми, в яких вони створювалися.</a:t>
            </a:r>
          </a:p>
          <a:p>
            <a:endParaRPr lang="uk-UA" dirty="0" smtClean="0"/>
          </a:p>
        </p:txBody>
      </p:sp>
      <p:pic>
        <p:nvPicPr>
          <p:cNvPr id="4" name="Рисунок 3" descr="15.png"/>
          <p:cNvPicPr>
            <a:picLocks noChangeAspect="1"/>
          </p:cNvPicPr>
          <p:nvPr/>
        </p:nvPicPr>
        <p:blipFill>
          <a:blip r:embed="rId3" cstate="print"/>
          <a:stretch>
            <a:fillRect/>
          </a:stretch>
        </p:blipFill>
        <p:spPr>
          <a:xfrm>
            <a:off x="3059832" y="0"/>
            <a:ext cx="3210657" cy="6935475"/>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20</a:t>
            </a:fld>
            <a:endParaRPr lang="ru-RU"/>
          </a:p>
        </p:txBody>
      </p:sp>
    </p:spTree>
    <p:custDataLst>
      <p:tags r:id="rId1"/>
    </p:custDataLst>
  </p:cSld>
  <p:clrMapOvr>
    <a:masterClrMapping/>
  </p:clrMapOvr>
  <p:transition advTm="24289">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uk-UA" dirty="0" smtClean="0"/>
              <a:t>Нерідко виникає необхідність вкласти в документ який-небудь специфічний символ - знак, якого немає на клавіатурі. Наприклад, знак авторського права - ©, або грошовий знак Євро. Редактор Word дозволяє швидко і легко вставляти такі спеціальні символи в ваш документ. Вам потрібно виконати наступні дії:</a:t>
            </a:r>
          </a:p>
          <a:p>
            <a:r>
              <a:rPr lang="uk-UA" dirty="0" smtClean="0"/>
              <a:t>Поставте курсор введення в те місце документа, куди вам потрібно вкласти </a:t>
            </a:r>
            <a:r>
              <a:rPr lang="uk-UA" dirty="0" err="1" smtClean="0"/>
              <a:t>спецсимволів</a:t>
            </a:r>
            <a:r>
              <a:rPr lang="uk-UA" dirty="0" smtClean="0"/>
              <a:t>.</a:t>
            </a:r>
          </a:p>
          <a:p>
            <a:r>
              <a:rPr lang="uk-UA" dirty="0" smtClean="0"/>
              <a:t>У меню Вставка (</a:t>
            </a:r>
            <a:r>
              <a:rPr lang="uk-UA" dirty="0" err="1" smtClean="0"/>
              <a:t>Insert</a:t>
            </a:r>
            <a:r>
              <a:rPr lang="uk-UA" dirty="0" smtClean="0"/>
              <a:t>) виберіть команду </a:t>
            </a:r>
            <a:r>
              <a:rPr lang="uk-UA" b="1" dirty="0" smtClean="0">
                <a:solidFill>
                  <a:schemeClr val="accent4">
                    <a:lumMod val="60000"/>
                    <a:lumOff val="40000"/>
                  </a:schemeClr>
                </a:solidFill>
              </a:rPr>
              <a:t>Символ</a:t>
            </a:r>
            <a:r>
              <a:rPr lang="uk-UA" dirty="0" smtClean="0"/>
              <a:t> (</a:t>
            </a:r>
            <a:r>
              <a:rPr lang="uk-UA" dirty="0" err="1" smtClean="0"/>
              <a:t>Symbol</a:t>
            </a:r>
            <a:r>
              <a:rPr lang="uk-UA" dirty="0" smtClean="0"/>
              <a:t>). Відкриється діалогове вікно Символи.</a:t>
            </a:r>
          </a:p>
          <a:p>
            <a:r>
              <a:rPr lang="uk-UA" dirty="0" smtClean="0"/>
              <a:t>Виберіть вкладку Символи (</a:t>
            </a:r>
            <a:r>
              <a:rPr lang="uk-UA" dirty="0" err="1" smtClean="0"/>
              <a:t>Symbols</a:t>
            </a:r>
            <a:r>
              <a:rPr lang="uk-UA" dirty="0" smtClean="0"/>
              <a:t>), якщо ця вкладка не показана за замовчуванням.</a:t>
            </a:r>
            <a:endParaRPr lang="uk-UA" dirty="0"/>
          </a:p>
        </p:txBody>
      </p:sp>
      <p:sp>
        <p:nvSpPr>
          <p:cNvPr id="3" name="Заголовок 2"/>
          <p:cNvSpPr>
            <a:spLocks noGrp="1"/>
          </p:cNvSpPr>
          <p:nvPr>
            <p:ph type="title"/>
          </p:nvPr>
        </p:nvSpPr>
        <p:spPr/>
        <p:txBody>
          <a:bodyPr/>
          <a:lstStyle/>
          <a:p>
            <a:r>
              <a:rPr lang="uk-UA" dirty="0" smtClean="0"/>
              <a:t>2. Символи та спеціальні знаки</a:t>
            </a:r>
            <a:endParaRPr lang="ru-RU" dirty="0"/>
          </a:p>
        </p:txBody>
      </p:sp>
      <p:pic>
        <p:nvPicPr>
          <p:cNvPr id="4" name="Рисунок 3" descr="16.png"/>
          <p:cNvPicPr>
            <a:picLocks noChangeAspect="1"/>
          </p:cNvPicPr>
          <p:nvPr/>
        </p:nvPicPr>
        <p:blipFill>
          <a:blip r:embed="rId3" cstate="print"/>
          <a:stretch>
            <a:fillRect/>
          </a:stretch>
        </p:blipFill>
        <p:spPr>
          <a:xfrm>
            <a:off x="2555776" y="1268760"/>
            <a:ext cx="3396472"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21</a:t>
            </a:fld>
            <a:endParaRPr lang="ru-RU"/>
          </a:p>
        </p:txBody>
      </p:sp>
    </p:spTree>
    <p:custDataLst>
      <p:tags r:id="rId1"/>
    </p:custDataLst>
  </p:cSld>
  <p:clrMapOvr>
    <a:masterClrMapping/>
  </p:clrMapOvr>
  <p:transition advTm="3580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uk-UA" dirty="0" smtClean="0"/>
              <a:t>Дуже часто в Word-</a:t>
            </a:r>
            <a:r>
              <a:rPr lang="uk-UA" dirty="0" err="1" smtClean="0"/>
              <a:t>івських</a:t>
            </a:r>
            <a:r>
              <a:rPr lang="uk-UA" dirty="0" smtClean="0"/>
              <a:t> документах доводиться писати формули, математичні символи, працювати з дробами, матрицями, інтегралами, межами і т. п. Але зробити це просто вводячи текст з клавіатури неможливо. Саме тому в Word існує функція використання </a:t>
            </a:r>
            <a:r>
              <a:rPr lang="uk-UA" b="1" dirty="0" smtClean="0">
                <a:solidFill>
                  <a:schemeClr val="accent4">
                    <a:lumMod val="60000"/>
                    <a:lumOff val="40000"/>
                  </a:schemeClr>
                </a:solidFill>
              </a:rPr>
              <a:t>“ </a:t>
            </a:r>
            <a:r>
              <a:rPr lang="uk-UA" b="1" dirty="0" err="1" smtClean="0">
                <a:solidFill>
                  <a:schemeClr val="accent4">
                    <a:lumMod val="60000"/>
                    <a:lumOff val="40000"/>
                  </a:schemeClr>
                </a:solidFill>
              </a:rPr>
              <a:t>Ф</a:t>
            </a:r>
            <a:r>
              <a:rPr lang="uk-UA" b="1" dirty="0" err="1" smtClean="0">
                <a:solidFill>
                  <a:schemeClr val="accent4">
                    <a:lumMod val="60000"/>
                    <a:lumOff val="40000"/>
                  </a:schemeClr>
                </a:solidFill>
              </a:rPr>
              <a:t>ормул”</a:t>
            </a:r>
            <a:endParaRPr lang="uk-UA" b="1" dirty="0" smtClean="0">
              <a:solidFill>
                <a:schemeClr val="accent4">
                  <a:lumMod val="60000"/>
                  <a:lumOff val="40000"/>
                </a:schemeClr>
              </a:solidFill>
            </a:endParaRPr>
          </a:p>
          <a:p>
            <a:r>
              <a:rPr lang="uk-UA" b="1" dirty="0" smtClean="0">
                <a:solidFill>
                  <a:schemeClr val="accent4">
                    <a:lumMod val="60000"/>
                    <a:lumOff val="40000"/>
                  </a:schemeClr>
                </a:solidFill>
              </a:rPr>
              <a:t>Щоб вставити формулу потрібно:</a:t>
            </a:r>
          </a:p>
          <a:p>
            <a:r>
              <a:rPr lang="uk-UA" dirty="0" smtClean="0"/>
              <a:t>1) Поставити курсор у місце вставки</a:t>
            </a:r>
          </a:p>
          <a:p>
            <a:r>
              <a:rPr lang="uk-UA" dirty="0" smtClean="0"/>
              <a:t>2) Вставка - </a:t>
            </a:r>
            <a:r>
              <a:rPr lang="uk-UA" dirty="0" err="1" smtClean="0"/>
              <a:t>Форули</a:t>
            </a:r>
            <a:endParaRPr lang="uk-UA" dirty="0"/>
          </a:p>
        </p:txBody>
      </p:sp>
      <p:sp>
        <p:nvSpPr>
          <p:cNvPr id="3" name="Заголовок 2"/>
          <p:cNvSpPr>
            <a:spLocks noGrp="1"/>
          </p:cNvSpPr>
          <p:nvPr>
            <p:ph type="title"/>
          </p:nvPr>
        </p:nvSpPr>
        <p:spPr/>
        <p:txBody>
          <a:bodyPr/>
          <a:lstStyle/>
          <a:p>
            <a:r>
              <a:rPr lang="uk-UA" dirty="0" smtClean="0"/>
              <a:t>3. Формули</a:t>
            </a:r>
            <a:endParaRPr lang="ru-RU" dirty="0"/>
          </a:p>
        </p:txBody>
      </p:sp>
      <p:pic>
        <p:nvPicPr>
          <p:cNvPr id="4" name="Рисунок 3" descr="18.png"/>
          <p:cNvPicPr>
            <a:picLocks noChangeAspect="1"/>
          </p:cNvPicPr>
          <p:nvPr/>
        </p:nvPicPr>
        <p:blipFill>
          <a:blip r:embed="rId3" cstate="print"/>
          <a:stretch>
            <a:fillRect/>
          </a:stretch>
        </p:blipFill>
        <p:spPr>
          <a:xfrm>
            <a:off x="2609576" y="213863"/>
            <a:ext cx="3924848" cy="6430273"/>
          </a:xfrm>
          <a:prstGeom prst="rect">
            <a:avLst/>
          </a:prstGeom>
          <a:ln>
            <a:noFill/>
          </a:ln>
          <a:effectLst>
            <a:softEdge rad="112500"/>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22</a:t>
            </a:fld>
            <a:endParaRPr lang="ru-RU"/>
          </a:p>
        </p:txBody>
      </p:sp>
    </p:spTree>
    <p:custDataLst>
      <p:tags r:id="rId1"/>
    </p:custDataLst>
  </p:cSld>
  <p:clrMapOvr>
    <a:masterClrMapping/>
  </p:clrMapOvr>
  <p:transition advTm="35193">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124744"/>
            <a:ext cx="5915000" cy="5733256"/>
          </a:xfrm>
        </p:spPr>
        <p:txBody>
          <a:bodyPr>
            <a:normAutofit fontScale="70000" lnSpcReduction="20000"/>
          </a:bodyPr>
          <a:lstStyle/>
          <a:p>
            <a:r>
              <a:rPr lang="uk-UA" sz="2800" dirty="0" smtClean="0"/>
              <a:t> </a:t>
            </a:r>
            <a:r>
              <a:rPr lang="uk-UA" sz="2800" dirty="0" smtClean="0">
                <a:latin typeface="+mj-lt"/>
              </a:rPr>
              <a:t>Щоб створити у текстовому документі </a:t>
            </a:r>
            <a:r>
              <a:rPr lang="uk-UA" sz="2800" b="1" i="1" dirty="0" smtClean="0">
                <a:latin typeface="+mj-lt"/>
              </a:rPr>
              <a:t>таблиці з </a:t>
            </a:r>
            <a:r>
              <a:rPr lang="uk-UA" sz="2800" b="1" i="1" dirty="0" smtClean="0">
                <a:solidFill>
                  <a:schemeClr val="accent4">
                    <a:lumMod val="60000"/>
                    <a:lumOff val="40000"/>
                  </a:schemeClr>
                </a:solidFill>
                <a:latin typeface="+mj-lt"/>
              </a:rPr>
              <a:t>однаковою шириною стовпчиків та шириною ліній</a:t>
            </a:r>
            <a:r>
              <a:rPr lang="uk-UA" sz="2800" dirty="0" smtClean="0">
                <a:latin typeface="+mj-lt"/>
              </a:rPr>
              <a:t>, визначеною за замовчуванням, треба</a:t>
            </a:r>
            <a:r>
              <a:rPr lang="uk-UA" sz="2800" b="1" dirty="0" smtClean="0">
                <a:latin typeface="+mj-lt"/>
              </a:rPr>
              <a:t>:</a:t>
            </a:r>
            <a:endParaRPr lang="ru-RU" sz="2800" dirty="0" smtClean="0">
              <a:latin typeface="+mj-lt"/>
            </a:endParaRPr>
          </a:p>
          <a:p>
            <a:pPr>
              <a:buClrTx/>
              <a:buFont typeface="Arial" charset="0"/>
              <a:buChar char="•"/>
            </a:pPr>
            <a:r>
              <a:rPr lang="uk-UA" sz="2800" dirty="0" smtClean="0">
                <a:latin typeface="+mj-lt"/>
              </a:rPr>
              <a:t>   Натиснути кнопку </a:t>
            </a:r>
            <a:r>
              <a:rPr lang="ru-RU" sz="2800" dirty="0" smtClean="0">
                <a:latin typeface="+mj-lt"/>
              </a:rPr>
              <a:t>        </a:t>
            </a:r>
            <a:r>
              <a:rPr lang="uk-UA" sz="2800" i="1" dirty="0" smtClean="0">
                <a:latin typeface="+mj-lt"/>
              </a:rPr>
              <a:t>Вставити таблицю стандартної панелі інструментів.</a:t>
            </a:r>
            <a:endParaRPr lang="ru-RU" sz="2800" dirty="0" smtClean="0">
              <a:latin typeface="+mj-lt"/>
            </a:endParaRPr>
          </a:p>
          <a:p>
            <a:pPr>
              <a:buClrTx/>
              <a:buFont typeface="Arial" charset="0"/>
              <a:buChar char="•"/>
            </a:pPr>
            <a:r>
              <a:rPr lang="uk-UA" sz="2800" i="1" dirty="0" smtClean="0">
                <a:latin typeface="+mj-lt"/>
              </a:rPr>
              <a:t>   На палітрі клітинок (рис. 14.1), </a:t>
            </a:r>
            <a:r>
              <a:rPr lang="uk-UA" sz="2800" dirty="0" smtClean="0">
                <a:latin typeface="+mj-lt"/>
              </a:rPr>
              <a:t>що з’явилася на екрані, переміщаючи мишу, виділити потрібну кількість рядків і стовпців таблиці. Після цього натиснути ліву клавішу миші.</a:t>
            </a:r>
            <a:endParaRPr lang="ru-RU" sz="2800" dirty="0" smtClean="0">
              <a:latin typeface="+mj-lt"/>
            </a:endParaRPr>
          </a:p>
          <a:p>
            <a:pPr>
              <a:tabLst>
                <a:tab pos="457200" algn="l"/>
              </a:tabLst>
            </a:pPr>
            <a:r>
              <a:rPr lang="uk-UA" sz="2800" dirty="0" smtClean="0">
                <a:latin typeface="+mj-lt"/>
              </a:rPr>
              <a:t>  </a:t>
            </a:r>
            <a:r>
              <a:rPr lang="uk-UA" sz="2800" dirty="0" smtClean="0">
                <a:latin typeface="+mj-lt"/>
                <a:cs typeface="Times New Roman" pitchFamily="18" charset="0"/>
              </a:rPr>
              <a:t> Але </a:t>
            </a:r>
            <a:r>
              <a:rPr lang="uk-UA" sz="2800" b="1" i="1" dirty="0" err="1" smtClean="0">
                <a:solidFill>
                  <a:schemeClr val="accent4">
                    <a:lumMod val="60000"/>
                    <a:lumOff val="40000"/>
                  </a:schemeClr>
                </a:solidFill>
                <a:latin typeface="+mj-lt"/>
                <a:cs typeface="Times New Roman" pitchFamily="18" charset="0"/>
              </a:rPr>
              <a:t>найуніверсальніший</a:t>
            </a:r>
            <a:r>
              <a:rPr lang="uk-UA" sz="2800" b="1" i="1" dirty="0" smtClean="0">
                <a:solidFill>
                  <a:schemeClr val="accent4">
                    <a:lumMod val="60000"/>
                    <a:lumOff val="40000"/>
                  </a:schemeClr>
                </a:solidFill>
                <a:latin typeface="+mj-lt"/>
                <a:cs typeface="Times New Roman" pitchFamily="18" charset="0"/>
              </a:rPr>
              <a:t> спосіб створювання таблиці </a:t>
            </a:r>
            <a:r>
              <a:rPr lang="uk-UA" sz="2800" dirty="0" smtClean="0">
                <a:latin typeface="+mj-lt"/>
                <a:cs typeface="Times New Roman" pitchFamily="18" charset="0"/>
              </a:rPr>
              <a:t>з різними специфічними характеристиками – це створювати їх за допомогою меню </a:t>
            </a:r>
            <a:r>
              <a:rPr lang="uk-UA" sz="2800" i="1" dirty="0" smtClean="0">
                <a:latin typeface="+mj-lt"/>
                <a:cs typeface="Times New Roman" pitchFamily="18" charset="0"/>
              </a:rPr>
              <a:t>Таблиця</a:t>
            </a:r>
            <a:r>
              <a:rPr lang="uk-UA" sz="2800" dirty="0" smtClean="0">
                <a:latin typeface="+mj-lt"/>
                <a:cs typeface="Times New Roman" pitchFamily="18" charset="0"/>
              </a:rPr>
              <a:t> :</a:t>
            </a:r>
            <a:endParaRPr lang="ru-RU" sz="2800" dirty="0" smtClean="0">
              <a:latin typeface="+mj-lt"/>
            </a:endParaRPr>
          </a:p>
          <a:p>
            <a:pPr eaLnBrk="0" hangingPunct="0">
              <a:buFontTx/>
              <a:buChar char="•"/>
              <a:tabLst>
                <a:tab pos="457200" algn="l"/>
              </a:tabLst>
            </a:pPr>
            <a:r>
              <a:rPr lang="uk-UA" sz="2800" dirty="0" smtClean="0">
                <a:latin typeface="+mj-lt"/>
                <a:cs typeface="Times New Roman" pitchFamily="18" charset="0"/>
              </a:rPr>
              <a:t>  У меню </a:t>
            </a:r>
            <a:r>
              <a:rPr lang="uk-UA" sz="2800" i="1" dirty="0" smtClean="0">
                <a:latin typeface="+mj-lt"/>
                <a:cs typeface="Times New Roman" pitchFamily="18" charset="0"/>
              </a:rPr>
              <a:t>Таблиця</a:t>
            </a:r>
            <a:r>
              <a:rPr lang="uk-UA" sz="2800" dirty="0" smtClean="0">
                <a:latin typeface="+mj-lt"/>
                <a:cs typeface="Times New Roman" pitchFamily="18" charset="0"/>
              </a:rPr>
              <a:t> виконати команду </a:t>
            </a:r>
            <a:r>
              <a:rPr lang="uk-UA" sz="2800" i="1" dirty="0" smtClean="0">
                <a:latin typeface="+mj-lt"/>
                <a:cs typeface="Times New Roman" pitchFamily="18" charset="0"/>
              </a:rPr>
              <a:t>Вставити</a:t>
            </a:r>
            <a:r>
              <a:rPr lang="uk-UA" sz="2800" dirty="0" smtClean="0">
                <a:latin typeface="+mj-lt"/>
                <a:cs typeface="Times New Roman" pitchFamily="18" charset="0"/>
              </a:rPr>
              <a:t>, а у підменю, що з’явилося на екрані, оберіть пункт </a:t>
            </a:r>
            <a:r>
              <a:rPr lang="uk-UA" sz="2800" i="1" dirty="0" smtClean="0">
                <a:latin typeface="+mj-lt"/>
                <a:cs typeface="Times New Roman" pitchFamily="18" charset="0"/>
              </a:rPr>
              <a:t>Таблиця</a:t>
            </a:r>
            <a:endParaRPr lang="ru-RU" sz="2800" dirty="0" smtClean="0">
              <a:latin typeface="+mj-lt"/>
            </a:endParaRPr>
          </a:p>
          <a:p>
            <a:pPr eaLnBrk="0" hangingPunct="0">
              <a:buFontTx/>
              <a:buChar char="•"/>
              <a:tabLst>
                <a:tab pos="457200" algn="l"/>
              </a:tabLst>
            </a:pPr>
            <a:r>
              <a:rPr lang="uk-UA" sz="2800" dirty="0" smtClean="0">
                <a:latin typeface="+mj-lt"/>
                <a:cs typeface="Times New Roman" pitchFamily="18" charset="0"/>
              </a:rPr>
              <a:t>  На екрані при цьому з’явиться вікно </a:t>
            </a:r>
            <a:r>
              <a:rPr lang="uk-UA" sz="2800" i="1" dirty="0" smtClean="0">
                <a:latin typeface="+mj-lt"/>
                <a:cs typeface="Times New Roman" pitchFamily="18" charset="0"/>
              </a:rPr>
              <a:t>Вставка таблиці</a:t>
            </a:r>
            <a:r>
              <a:rPr lang="uk-UA" sz="2800" dirty="0" smtClean="0">
                <a:latin typeface="+mj-lt"/>
                <a:cs typeface="Times New Roman" pitchFamily="18" charset="0"/>
              </a:rPr>
              <a:t> (рис. 14.3), у якому ви налаштуєте всі потрібні параметри</a:t>
            </a:r>
            <a:r>
              <a:rPr lang="uk-UA" sz="2800" dirty="0" smtClean="0">
                <a:latin typeface="Century Schoolbook" pitchFamily="18" charset="0"/>
                <a:cs typeface="Times New Roman" pitchFamily="18" charset="0"/>
              </a:rPr>
              <a:t/>
            </a:r>
            <a:br>
              <a:rPr lang="uk-UA" sz="2800" dirty="0" smtClean="0">
                <a:latin typeface="Century Schoolbook" pitchFamily="18" charset="0"/>
                <a:cs typeface="Times New Roman" pitchFamily="18" charset="0"/>
              </a:rPr>
            </a:br>
            <a:endParaRPr lang="ru-RU" dirty="0"/>
          </a:p>
        </p:txBody>
      </p:sp>
      <p:sp>
        <p:nvSpPr>
          <p:cNvPr id="3" name="Заголовок 2"/>
          <p:cNvSpPr>
            <a:spLocks noGrp="1"/>
          </p:cNvSpPr>
          <p:nvPr>
            <p:ph type="title"/>
          </p:nvPr>
        </p:nvSpPr>
        <p:spPr>
          <a:xfrm>
            <a:off x="467544" y="-171400"/>
            <a:ext cx="8229600" cy="1219200"/>
          </a:xfrm>
        </p:spPr>
        <p:txBody>
          <a:bodyPr/>
          <a:lstStyle/>
          <a:p>
            <a:r>
              <a:rPr lang="uk-UA" dirty="0" smtClean="0">
                <a:solidFill>
                  <a:schemeClr val="tx2">
                    <a:lumMod val="50000"/>
                  </a:schemeClr>
                </a:solidFill>
              </a:rPr>
              <a:t>Створення таблиць</a:t>
            </a:r>
            <a:endParaRPr lang="ru-RU" dirty="0">
              <a:solidFill>
                <a:schemeClr val="tx2">
                  <a:lumMod val="50000"/>
                </a:schemeClr>
              </a:solidFill>
            </a:endParaRPr>
          </a:p>
        </p:txBody>
      </p:sp>
      <p:pic>
        <p:nvPicPr>
          <p:cNvPr id="4" name="Picture 2"/>
          <p:cNvPicPr>
            <a:picLocks noChangeAspect="1" noChangeArrowheads="1"/>
          </p:cNvPicPr>
          <p:nvPr/>
        </p:nvPicPr>
        <p:blipFill>
          <a:blip r:embed="rId2" cstate="print"/>
          <a:srcRect l="4596" r="3491"/>
          <a:stretch>
            <a:fillRect/>
          </a:stretch>
        </p:blipFill>
        <p:spPr bwMode="auto">
          <a:xfrm>
            <a:off x="5940152" y="2060848"/>
            <a:ext cx="2880320" cy="3495675"/>
          </a:xfrm>
          <a:prstGeom prst="rect">
            <a:avLst/>
          </a:prstGeom>
          <a:noFill/>
          <a:ln w="9525">
            <a:noFill/>
            <a:miter lim="800000"/>
            <a:headEnd/>
            <a:tailEnd/>
          </a:ln>
        </p:spPr>
      </p:pic>
      <p:sp>
        <p:nvSpPr>
          <p:cNvPr id="5" name="Номер слайда 4"/>
          <p:cNvSpPr>
            <a:spLocks noGrp="1"/>
          </p:cNvSpPr>
          <p:nvPr>
            <p:ph type="sldNum" sz="quarter" idx="15"/>
          </p:nvPr>
        </p:nvSpPr>
        <p:spPr/>
        <p:txBody>
          <a:bodyPr/>
          <a:lstStyle/>
          <a:p>
            <a:fld id="{7EF249FA-046D-45B6-B00A-4B9D9B2EF637}" type="slidenum">
              <a:rPr lang="ru-RU" smtClean="0"/>
              <a:pPr/>
              <a:t>23</a:t>
            </a:fld>
            <a:endParaRPr lang="ru-RU"/>
          </a:p>
        </p:txBody>
      </p:sp>
    </p:spTree>
  </p:cSld>
  <p:clrMapOvr>
    <a:masterClrMapping/>
  </p:clrMapOvr>
  <p:transition advTm="38329">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836712"/>
            <a:ext cx="8229600" cy="4572000"/>
          </a:xfrm>
        </p:spPr>
        <p:txBody>
          <a:bodyPr>
            <a:normAutofit/>
          </a:bodyPr>
          <a:lstStyle/>
          <a:p>
            <a:r>
              <a:rPr lang="uk-UA" sz="3200" b="1" i="1" dirty="0" smtClean="0">
                <a:solidFill>
                  <a:schemeClr val="accent2">
                    <a:lumMod val="75000"/>
                  </a:schemeClr>
                </a:solidFill>
              </a:rPr>
              <a:t>Microsoft Word </a:t>
            </a:r>
            <a:r>
              <a:rPr lang="uk-UA" sz="3200" b="1" i="1" dirty="0" smtClean="0">
                <a:solidFill>
                  <a:srgbClr val="FFC000"/>
                </a:solidFill>
              </a:rPr>
              <a:t>- це комп'ютерна програма для роботи з текстом. У ній можна друкувати документи, навчальні роботи (реферати, курсові, дипломні роботи), статті, книги, складати таблиці та багато іншого.</a:t>
            </a:r>
          </a:p>
          <a:p>
            <a:r>
              <a:rPr lang="en-US" sz="3200" b="1" i="1" dirty="0" smtClean="0">
                <a:solidFill>
                  <a:schemeClr val="accent2">
                    <a:lumMod val="75000"/>
                  </a:schemeClr>
                </a:solidFill>
              </a:rPr>
              <a:t>Microsoft Word </a:t>
            </a:r>
            <a:r>
              <a:rPr lang="uk-UA" sz="3200" b="1" i="1" dirty="0" smtClean="0">
                <a:solidFill>
                  <a:srgbClr val="FFC000"/>
                </a:solidFill>
              </a:rPr>
              <a:t>необхідний кожному з нас.</a:t>
            </a:r>
            <a:endParaRPr lang="uk-UA" sz="3200" b="1" i="1" dirty="0">
              <a:solidFill>
                <a:srgbClr val="FFC000"/>
              </a:solidFill>
            </a:endParaRPr>
          </a:p>
        </p:txBody>
      </p:sp>
      <p:sp>
        <p:nvSpPr>
          <p:cNvPr id="4" name="Номер слайда 3"/>
          <p:cNvSpPr>
            <a:spLocks noGrp="1"/>
          </p:cNvSpPr>
          <p:nvPr>
            <p:ph type="sldNum" sz="quarter" idx="15"/>
          </p:nvPr>
        </p:nvSpPr>
        <p:spPr/>
        <p:txBody>
          <a:bodyPr/>
          <a:lstStyle/>
          <a:p>
            <a:fld id="{7EF249FA-046D-45B6-B00A-4B9D9B2EF637}" type="slidenum">
              <a:rPr lang="ru-RU" smtClean="0"/>
              <a:pPr/>
              <a:t>24</a:t>
            </a:fld>
            <a:endParaRPr lang="ru-RU"/>
          </a:p>
        </p:txBody>
      </p:sp>
    </p:spTree>
  </p:cSld>
  <p:clrMapOvr>
    <a:masterClrMapping/>
  </p:clrMapOvr>
  <p:transition advTm="10608">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556792"/>
            <a:ext cx="8229600" cy="4572000"/>
          </a:xfrm>
        </p:spPr>
        <p:txBody>
          <a:bodyPr/>
          <a:lstStyle/>
          <a:p>
            <a:pPr algn="ctr">
              <a:buNone/>
            </a:pPr>
            <a:r>
              <a:rPr lang="uk-UA" sz="3600" b="1" dirty="0" smtClean="0"/>
              <a:t>Виконала</a:t>
            </a:r>
          </a:p>
          <a:p>
            <a:pPr algn="ctr">
              <a:buNone/>
            </a:pPr>
            <a:r>
              <a:rPr lang="uk-UA" sz="3600" b="1" dirty="0" smtClean="0"/>
              <a:t>Учениця 9-Б класу</a:t>
            </a:r>
          </a:p>
          <a:p>
            <a:pPr algn="ctr">
              <a:buNone/>
            </a:pPr>
            <a:r>
              <a:rPr lang="uk-UA" sz="3600" b="1" dirty="0" smtClean="0"/>
              <a:t>Ліцею №15</a:t>
            </a:r>
          </a:p>
          <a:p>
            <a:pPr algn="ctr">
              <a:buNone/>
            </a:pPr>
            <a:endParaRPr lang="uk-UA" sz="3600" b="1" dirty="0" smtClean="0"/>
          </a:p>
          <a:p>
            <a:pPr algn="ctr">
              <a:buNone/>
            </a:pPr>
            <a:endParaRPr lang="uk-UA" dirty="0" smtClean="0"/>
          </a:p>
        </p:txBody>
      </p:sp>
      <p:sp>
        <p:nvSpPr>
          <p:cNvPr id="4" name="Прямоугольник 3"/>
          <p:cNvSpPr/>
          <p:nvPr/>
        </p:nvSpPr>
        <p:spPr>
          <a:xfrm>
            <a:off x="2051720" y="3573016"/>
            <a:ext cx="545290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Халімон </a:t>
            </a:r>
            <a:r>
              <a:rPr lang="uk-UA"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Заріна</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Номер слайда 4"/>
          <p:cNvSpPr>
            <a:spLocks noGrp="1"/>
          </p:cNvSpPr>
          <p:nvPr>
            <p:ph type="sldNum" sz="quarter" idx="15"/>
          </p:nvPr>
        </p:nvSpPr>
        <p:spPr/>
        <p:txBody>
          <a:bodyPr/>
          <a:lstStyle/>
          <a:p>
            <a:fld id="{7EF249FA-046D-45B6-B00A-4B9D9B2EF637}" type="slidenum">
              <a:rPr lang="ru-RU" smtClean="0"/>
              <a:pPr/>
              <a:t>25</a:t>
            </a:fld>
            <a:endParaRPr lang="ru-RU"/>
          </a:p>
        </p:txBody>
      </p:sp>
    </p:spTree>
  </p:cSld>
  <p:clrMapOvr>
    <a:masterClrMapping/>
  </p:clrMapOvr>
  <p:transition advTm="4087">
    <p:wheel spokes="8"/>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763344"/>
          </a:xfrm>
        </p:spPr>
        <p:txBody>
          <a:bodyPr/>
          <a:lstStyle/>
          <a:p>
            <a:r>
              <a:rPr lang="uk-UA" sz="2100" b="1" u="sng" dirty="0" smtClean="0">
                <a:solidFill>
                  <a:schemeClr val="tx2">
                    <a:lumMod val="50000"/>
                  </a:schemeClr>
                </a:solidFill>
                <a:hlinkClick r:id="rId2" action="ppaction://hlinksldjump"/>
              </a:rPr>
              <a:t>Вставка</a:t>
            </a:r>
            <a:endParaRPr lang="uk-UA" sz="2100" b="1" u="sng" dirty="0" smtClean="0">
              <a:solidFill>
                <a:schemeClr val="tx2">
                  <a:lumMod val="50000"/>
                </a:schemeClr>
              </a:solidFill>
            </a:endParaRPr>
          </a:p>
          <a:p>
            <a:pPr marL="457200" indent="-457200">
              <a:buFont typeface="+mj-lt"/>
              <a:buAutoNum type="arabicParenR"/>
            </a:pPr>
            <a:r>
              <a:rPr lang="uk-UA" sz="1800" dirty="0" smtClean="0">
                <a:hlinkClick r:id="rId2" action="ppaction://hlinksldjump"/>
              </a:rPr>
              <a:t>Колонтитули</a:t>
            </a:r>
            <a:endParaRPr lang="uk-UA" sz="1800" dirty="0" smtClean="0"/>
          </a:p>
          <a:p>
            <a:pPr marL="457200" indent="-457200">
              <a:buFont typeface="+mj-lt"/>
              <a:buAutoNum type="arabicParenR"/>
            </a:pPr>
            <a:r>
              <a:rPr lang="uk-UA" sz="1800" dirty="0" smtClean="0">
                <a:hlinkClick r:id="rId3" action="ppaction://hlinksldjump"/>
              </a:rPr>
              <a:t>Нумерація сторінок</a:t>
            </a:r>
            <a:endParaRPr lang="uk-UA" sz="1800" dirty="0" smtClean="0"/>
          </a:p>
          <a:p>
            <a:r>
              <a:rPr lang="uk-UA" sz="2100" b="1" u="sng" dirty="0" smtClean="0">
                <a:solidFill>
                  <a:schemeClr val="tx2">
                    <a:lumMod val="50000"/>
                  </a:schemeClr>
                </a:solidFill>
                <a:hlinkClick r:id="rId4" action="ppaction://hlinksldjump"/>
              </a:rPr>
              <a:t>Вставка графічних об</a:t>
            </a:r>
            <a:r>
              <a:rPr lang="en-US" sz="2100" b="1" u="sng" dirty="0" smtClean="0">
                <a:solidFill>
                  <a:schemeClr val="tx2">
                    <a:lumMod val="50000"/>
                  </a:schemeClr>
                </a:solidFill>
                <a:hlinkClick r:id="rId4" action="ppaction://hlinksldjump"/>
              </a:rPr>
              <a:t>’</a:t>
            </a:r>
            <a:r>
              <a:rPr lang="uk-UA" sz="2100" b="1" u="sng" dirty="0" err="1" smtClean="0">
                <a:solidFill>
                  <a:schemeClr val="tx2">
                    <a:lumMod val="50000"/>
                  </a:schemeClr>
                </a:solidFill>
                <a:hlinkClick r:id="rId4" action="ppaction://hlinksldjump"/>
              </a:rPr>
              <a:t>єктів</a:t>
            </a:r>
            <a:r>
              <a:rPr lang="uk-UA" sz="2100" b="1" u="sng" dirty="0" smtClean="0">
                <a:solidFill>
                  <a:schemeClr val="tx2">
                    <a:lumMod val="50000"/>
                  </a:schemeClr>
                </a:solidFill>
                <a:hlinkClick r:id="rId4" action="ppaction://hlinksldjump"/>
              </a:rPr>
              <a:t> і малюнків</a:t>
            </a:r>
            <a:endParaRPr lang="uk-UA" sz="2100" b="1" u="sng" dirty="0" smtClean="0">
              <a:solidFill>
                <a:schemeClr val="tx2">
                  <a:lumMod val="50000"/>
                </a:schemeClr>
              </a:solidFill>
            </a:endParaRPr>
          </a:p>
          <a:p>
            <a:pPr marL="457200" indent="-457200">
              <a:buFont typeface="+mj-lt"/>
              <a:buAutoNum type="arabicParenR"/>
            </a:pPr>
            <a:r>
              <a:rPr lang="uk-UA" sz="1800" dirty="0" smtClean="0">
                <a:hlinkClick r:id="rId5" action="ppaction://hlinksldjump"/>
              </a:rPr>
              <a:t>Графічні об</a:t>
            </a:r>
            <a:r>
              <a:rPr lang="en-US" sz="1800" dirty="0" smtClean="0">
                <a:hlinkClick r:id="rId5" action="ppaction://hlinksldjump"/>
              </a:rPr>
              <a:t>’</a:t>
            </a:r>
            <a:r>
              <a:rPr lang="uk-UA" sz="1800" dirty="0" err="1" smtClean="0">
                <a:hlinkClick r:id="rId5" action="ppaction://hlinksldjump"/>
              </a:rPr>
              <a:t>єкти</a:t>
            </a:r>
            <a:endParaRPr lang="uk-UA" sz="1800" dirty="0" smtClean="0"/>
          </a:p>
          <a:p>
            <a:pPr marL="457200" indent="-457200">
              <a:buFont typeface="+mj-lt"/>
              <a:buAutoNum type="arabicParenR"/>
            </a:pPr>
            <a:r>
              <a:rPr lang="uk-UA" sz="1800" dirty="0" smtClean="0">
                <a:hlinkClick r:id="rId6" action="ppaction://hlinksldjump"/>
              </a:rPr>
              <a:t>Символи та спеціальні знаки</a:t>
            </a:r>
            <a:endParaRPr lang="uk-UA" sz="1800" dirty="0" smtClean="0"/>
          </a:p>
          <a:p>
            <a:pPr marL="457200" indent="-457200">
              <a:buFont typeface="+mj-lt"/>
              <a:buAutoNum type="arabicParenR"/>
            </a:pPr>
            <a:r>
              <a:rPr lang="uk-UA" sz="1800" dirty="0" smtClean="0">
                <a:hlinkClick r:id="rId7" action="ppaction://hlinksldjump"/>
              </a:rPr>
              <a:t>Формули</a:t>
            </a:r>
            <a:endParaRPr lang="uk-UA" sz="1800" dirty="0" smtClean="0"/>
          </a:p>
          <a:p>
            <a:r>
              <a:rPr lang="uk-UA" sz="2100" b="1" u="sng" dirty="0" smtClean="0">
                <a:solidFill>
                  <a:schemeClr val="tx2">
                    <a:lumMod val="50000"/>
                  </a:schemeClr>
                </a:solidFill>
                <a:hlinkClick r:id="rId8" action="ppaction://hlinksldjump"/>
              </a:rPr>
              <a:t>Створення таблиць</a:t>
            </a:r>
            <a:endParaRPr lang="uk-UA" sz="2100" b="1" dirty="0" smtClean="0">
              <a:solidFill>
                <a:schemeClr val="tx2">
                  <a:lumMod val="50000"/>
                </a:schemeClr>
              </a:solidFill>
            </a:endParaRPr>
          </a:p>
          <a:p>
            <a:endParaRPr lang="ru-RU" b="1" u="sng" dirty="0">
              <a:solidFill>
                <a:schemeClr val="tx2">
                  <a:lumMod val="50000"/>
                </a:schemeClr>
              </a:solidFill>
            </a:endParaRPr>
          </a:p>
        </p:txBody>
      </p:sp>
      <p:sp>
        <p:nvSpPr>
          <p:cNvPr id="4" name="Номер слайда 3"/>
          <p:cNvSpPr>
            <a:spLocks noGrp="1"/>
          </p:cNvSpPr>
          <p:nvPr>
            <p:ph type="sldNum" sz="quarter" idx="15"/>
          </p:nvPr>
        </p:nvSpPr>
        <p:spPr/>
        <p:txBody>
          <a:bodyPr/>
          <a:lstStyle/>
          <a:p>
            <a:fld id="{7EF249FA-046D-45B6-B00A-4B9D9B2EF637}" type="slidenum">
              <a:rPr lang="ru-RU" smtClean="0"/>
              <a:pPr/>
              <a:t>3</a:t>
            </a:fld>
            <a:endParaRPr lang="ru-RU"/>
          </a:p>
        </p:txBody>
      </p:sp>
    </p:spTree>
  </p:cSld>
  <p:clrMapOvr>
    <a:masterClrMapping/>
  </p:clrMapOvr>
  <p:transition advTm="716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s-word_1475356c.jpg"/>
          <p:cNvPicPr>
            <a:picLocks noGrp="1" noChangeAspect="1"/>
          </p:cNvPicPr>
          <p:nvPr>
            <p:ph idx="1"/>
          </p:nvPr>
        </p:nvPicPr>
        <p:blipFill>
          <a:blip r:embed="rId3" cstate="print"/>
          <a:srcRect l="16250" r="16250"/>
          <a:stretch>
            <a:fillRect/>
          </a:stretch>
        </p:blipFill>
        <p:spPr>
          <a:xfrm>
            <a:off x="5004048" y="188640"/>
            <a:ext cx="3888432" cy="3657600"/>
          </a:xfrm>
          <a:prstGeom prst="rect">
            <a:avLst/>
          </a:prstGeom>
          <a:ln>
            <a:noFill/>
          </a:ln>
          <a:effectLst>
            <a:softEdge rad="317500"/>
          </a:effectLst>
        </p:spPr>
      </p:pic>
      <p:sp>
        <p:nvSpPr>
          <p:cNvPr id="3" name="Заголовок 2"/>
          <p:cNvSpPr>
            <a:spLocks noGrp="1"/>
          </p:cNvSpPr>
          <p:nvPr>
            <p:ph type="title"/>
          </p:nvPr>
        </p:nvSpPr>
        <p:spPr>
          <a:xfrm>
            <a:off x="395536" y="332656"/>
            <a:ext cx="8229600" cy="1152128"/>
          </a:xfrm>
        </p:spPr>
        <p:txBody>
          <a:bodyPr>
            <a:normAutofit/>
          </a:bodyPr>
          <a:lstStyle/>
          <a:p>
            <a:r>
              <a:rPr lang="uk-UA" sz="4800" dirty="0" smtClean="0">
                <a:solidFill>
                  <a:schemeClr val="accent2">
                    <a:lumMod val="75000"/>
                  </a:schemeClr>
                </a:solidFill>
              </a:rPr>
              <a:t>Слово з історії…</a:t>
            </a:r>
            <a:endParaRPr lang="ru-RU" sz="4800" dirty="0">
              <a:solidFill>
                <a:schemeClr val="accent2">
                  <a:lumMod val="75000"/>
                </a:schemeClr>
              </a:solidFill>
            </a:endParaRPr>
          </a:p>
        </p:txBody>
      </p:sp>
      <p:sp>
        <p:nvSpPr>
          <p:cNvPr id="6" name="TextBox 5"/>
          <p:cNvSpPr txBox="1"/>
          <p:nvPr/>
        </p:nvSpPr>
        <p:spPr>
          <a:xfrm>
            <a:off x="539552" y="1628800"/>
            <a:ext cx="4464496" cy="4801314"/>
          </a:xfrm>
          <a:prstGeom prst="rect">
            <a:avLst/>
          </a:prstGeom>
          <a:noFill/>
        </p:spPr>
        <p:txBody>
          <a:bodyPr wrap="square" rtlCol="0">
            <a:spAutoFit/>
          </a:bodyPr>
          <a:lstStyle/>
          <a:p>
            <a:r>
              <a:rPr lang="en-US" dirty="0" smtClean="0"/>
              <a:t>Microsoft Word</a:t>
            </a:r>
            <a:r>
              <a:rPr lang="uk-UA" dirty="0" smtClean="0"/>
              <a:t> – це текстовий процесор, призначений для створення, перегляду, редагування та форматування текстових документів. Перша версія цієї програми була написана Річардом Броуді у 1983р..</a:t>
            </a:r>
          </a:p>
          <a:p>
            <a:r>
              <a:rPr lang="uk-UA" dirty="0" smtClean="0"/>
              <a:t>Вона містила стандартні клавіатурні скорочення, які перейняла у своїх попередників (наприклад, </a:t>
            </a:r>
            <a:r>
              <a:rPr lang="en-US" dirty="0" smtClean="0"/>
              <a:t>CTRL-S</a:t>
            </a:r>
            <a:r>
              <a:rPr lang="uk-UA" dirty="0" smtClean="0"/>
              <a:t> для збереження файлу). Але оскільки в ті часи </a:t>
            </a:r>
            <a:r>
              <a:rPr lang="en-US" dirty="0" smtClean="0"/>
              <a:t>Word</a:t>
            </a:r>
            <a:r>
              <a:rPr lang="uk-UA" dirty="0" smtClean="0"/>
              <a:t> був одним з найактуальніших  для корпорації </a:t>
            </a:r>
            <a:r>
              <a:rPr lang="en-US" dirty="0" smtClean="0"/>
              <a:t>Microsoft</a:t>
            </a:r>
            <a:r>
              <a:rPr lang="uk-UA" dirty="0" smtClean="0"/>
              <a:t>, то саме він почав свій розвиток у складі офісного пакету </a:t>
            </a:r>
            <a:r>
              <a:rPr lang="en-US" dirty="0" smtClean="0"/>
              <a:t>Microsoft Office </a:t>
            </a:r>
            <a:r>
              <a:rPr lang="uk-UA" dirty="0" smtClean="0"/>
              <a:t> і став відомим світові. </a:t>
            </a:r>
          </a:p>
          <a:p>
            <a:r>
              <a:rPr lang="uk-UA" dirty="0" smtClean="0"/>
              <a:t>Тому </a:t>
            </a:r>
            <a:r>
              <a:rPr lang="en-US" dirty="0" smtClean="0"/>
              <a:t>Microsoft Word</a:t>
            </a:r>
            <a:r>
              <a:rPr lang="uk-UA" dirty="0"/>
              <a:t> </a:t>
            </a:r>
            <a:r>
              <a:rPr lang="uk-UA" dirty="0" smtClean="0"/>
              <a:t>є найбільш популярним із використовуваних в наш час текстових процесорів. </a:t>
            </a:r>
            <a:endParaRPr lang="ru-RU" dirty="0"/>
          </a:p>
        </p:txBody>
      </p:sp>
      <p:pic>
        <p:nvPicPr>
          <p:cNvPr id="7" name="Рисунок 6" descr="brodie.gif"/>
          <p:cNvPicPr>
            <a:picLocks noChangeAspect="1"/>
          </p:cNvPicPr>
          <p:nvPr/>
        </p:nvPicPr>
        <p:blipFill>
          <a:blip r:embed="rId4" cstate="print"/>
          <a:stretch>
            <a:fillRect/>
          </a:stretch>
        </p:blipFill>
        <p:spPr>
          <a:xfrm>
            <a:off x="6300192" y="4149080"/>
            <a:ext cx="1600200" cy="2085975"/>
          </a:xfrm>
          <a:prstGeom prst="rect">
            <a:avLst/>
          </a:prstGeom>
          <a:ln>
            <a:noFill/>
          </a:ln>
          <a:effectLst>
            <a:softEdge rad="112500"/>
          </a:effectLst>
        </p:spPr>
      </p:pic>
      <p:sp>
        <p:nvSpPr>
          <p:cNvPr id="8" name="Номер слайда 7"/>
          <p:cNvSpPr>
            <a:spLocks noGrp="1"/>
          </p:cNvSpPr>
          <p:nvPr>
            <p:ph type="sldNum" sz="quarter" idx="15"/>
          </p:nvPr>
        </p:nvSpPr>
        <p:spPr/>
        <p:txBody>
          <a:bodyPr/>
          <a:lstStyle/>
          <a:p>
            <a:fld id="{7EF249FA-046D-45B6-B00A-4B9D9B2EF637}" type="slidenum">
              <a:rPr lang="ru-RU" smtClean="0"/>
              <a:pPr/>
              <a:t>4</a:t>
            </a:fld>
            <a:endParaRPr lang="ru-RU"/>
          </a:p>
        </p:txBody>
      </p:sp>
    </p:spTree>
    <p:custDataLst>
      <p:tags r:id="rId1"/>
    </p:custDataLst>
  </p:cSld>
  <p:clrMapOvr>
    <a:masterClrMapping/>
  </p:clrMapOvr>
  <p:transition advTm="27441">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476672"/>
            <a:ext cx="8229600" cy="4572000"/>
          </a:xfrm>
        </p:spPr>
        <p:txBody>
          <a:bodyPr>
            <a:normAutofit/>
          </a:bodyPr>
          <a:lstStyle/>
          <a:p>
            <a:r>
              <a:rPr lang="uk-UA" sz="2000" dirty="0" smtClean="0"/>
              <a:t>Всі ми щодня користуємося програмою </a:t>
            </a:r>
            <a:r>
              <a:rPr lang="en-US" sz="2000" b="1" dirty="0" smtClean="0"/>
              <a:t>MS Word</a:t>
            </a:r>
            <a:r>
              <a:rPr lang="en-US" sz="2000" dirty="0" smtClean="0"/>
              <a:t>. </a:t>
            </a:r>
            <a:r>
              <a:rPr lang="uk-UA" sz="2000" dirty="0" smtClean="0"/>
              <a:t>Досвід показує, що користувачі </a:t>
            </a:r>
            <a:r>
              <a:rPr lang="en-US" sz="2000" dirty="0" smtClean="0"/>
              <a:t>Word </a:t>
            </a:r>
            <a:r>
              <a:rPr lang="uk-UA" sz="2000" dirty="0" smtClean="0"/>
              <a:t>часто навіть не підозрюють про повні можливості цієї програми і використовують її далеко не повністю. Можливості процесора </a:t>
            </a:r>
            <a:r>
              <a:rPr lang="en-US" sz="2000" dirty="0" smtClean="0"/>
              <a:t>Microsoft Word</a:t>
            </a:r>
            <a:r>
              <a:rPr lang="uk-UA" sz="2000" dirty="0" smtClean="0"/>
              <a:t> унікальні: розширені функції створення документів професійної якості, </a:t>
            </a:r>
            <a:r>
              <a:rPr lang="ru-RU" sz="2000" dirty="0" err="1" smtClean="0"/>
              <a:t>спрощені</a:t>
            </a:r>
            <a:r>
              <a:rPr lang="ru-RU" sz="2000" dirty="0" smtClean="0"/>
              <a:t> </a:t>
            </a:r>
            <a:r>
              <a:rPr lang="ru-RU" sz="2000" dirty="0" err="1" smtClean="0"/>
              <a:t>засоби</a:t>
            </a:r>
            <a:r>
              <a:rPr lang="ru-RU" sz="2000" dirty="0" smtClean="0"/>
              <a:t> </a:t>
            </a:r>
            <a:r>
              <a:rPr lang="ru-RU" sz="2000" dirty="0" err="1" smtClean="0"/>
              <a:t>спільної</a:t>
            </a:r>
            <a:r>
              <a:rPr lang="ru-RU" sz="2000" dirty="0" smtClean="0"/>
              <a:t> </a:t>
            </a:r>
            <a:r>
              <a:rPr lang="ru-RU" sz="2000" dirty="0" err="1" smtClean="0"/>
              <a:t>роботи</a:t>
            </a:r>
            <a:r>
              <a:rPr lang="ru-RU" sz="2000" dirty="0" smtClean="0"/>
              <a:t> </a:t>
            </a:r>
            <a:r>
              <a:rPr lang="ru-RU" sz="2000" dirty="0" err="1" smtClean="0"/>
              <a:t>з</a:t>
            </a:r>
            <a:r>
              <a:rPr lang="ru-RU" sz="2000" dirty="0" smtClean="0"/>
              <a:t> </a:t>
            </a:r>
            <a:r>
              <a:rPr lang="ru-RU" sz="2000" dirty="0" err="1" smtClean="0"/>
              <a:t>іншими</a:t>
            </a:r>
            <a:r>
              <a:rPr lang="ru-RU" sz="2000" dirty="0" smtClean="0"/>
              <a:t> </a:t>
            </a:r>
            <a:r>
              <a:rPr lang="ru-RU" sz="2000" dirty="0" err="1" smtClean="0"/>
              <a:t>користувачами</a:t>
            </a:r>
            <a:r>
              <a:rPr lang="ru-RU" sz="2000" dirty="0" smtClean="0"/>
              <a:t> </a:t>
            </a:r>
            <a:r>
              <a:rPr lang="ru-RU" sz="2000" dirty="0" err="1" smtClean="0"/>
              <a:t>і</a:t>
            </a:r>
            <a:r>
              <a:rPr lang="ru-RU" sz="2000" dirty="0" smtClean="0"/>
              <a:t> доступ до </a:t>
            </a:r>
            <a:r>
              <a:rPr lang="ru-RU" sz="2000" dirty="0" err="1" smtClean="0"/>
              <a:t>файлів</a:t>
            </a:r>
            <a:r>
              <a:rPr lang="ru-RU" sz="2000" dirty="0" smtClean="0"/>
              <a:t> практично </a:t>
            </a:r>
            <a:r>
              <a:rPr lang="ru-RU" sz="2000" dirty="0" err="1" smtClean="0"/>
              <a:t>звідки</a:t>
            </a:r>
            <a:r>
              <a:rPr lang="ru-RU" sz="2000" dirty="0" smtClean="0"/>
              <a:t> </a:t>
            </a:r>
            <a:r>
              <a:rPr lang="ru-RU" sz="2000" dirty="0" err="1" smtClean="0"/>
              <a:t>завгодно</a:t>
            </a:r>
            <a:r>
              <a:rPr lang="ru-RU" sz="2000" dirty="0" smtClean="0"/>
              <a:t>. </a:t>
            </a:r>
            <a:r>
              <a:rPr lang="ru-RU" sz="2000" dirty="0" err="1" smtClean="0"/>
              <a:t>Об'єднуючи</a:t>
            </a:r>
            <a:r>
              <a:rPr lang="ru-RU" sz="2000" dirty="0" smtClean="0"/>
              <a:t> в </a:t>
            </a:r>
            <a:r>
              <a:rPr lang="ru-RU" sz="2000" dirty="0" err="1" smtClean="0"/>
              <a:t>собі</a:t>
            </a:r>
            <a:r>
              <a:rPr lang="ru-RU" sz="2000" dirty="0" smtClean="0"/>
              <a:t> </a:t>
            </a:r>
            <a:r>
              <a:rPr lang="ru-RU" sz="2000" dirty="0" err="1" smtClean="0"/>
              <a:t>кращі</a:t>
            </a:r>
            <a:r>
              <a:rPr lang="ru-RU" sz="2000" dirty="0" smtClean="0"/>
              <a:t> </a:t>
            </a:r>
            <a:r>
              <a:rPr lang="ru-RU" sz="2000" dirty="0" err="1" smtClean="0"/>
              <a:t>засоби</a:t>
            </a:r>
            <a:r>
              <a:rPr lang="ru-RU" sz="2000" dirty="0" smtClean="0"/>
              <a:t> </a:t>
            </a:r>
            <a:r>
              <a:rPr lang="ru-RU" sz="2000" dirty="0" err="1" smtClean="0"/>
              <a:t>форматування</a:t>
            </a:r>
            <a:r>
              <a:rPr lang="ru-RU" sz="2000" dirty="0" smtClean="0"/>
              <a:t> тексту, </a:t>
            </a:r>
            <a:r>
              <a:rPr lang="en-US" sz="2000" dirty="0" smtClean="0"/>
              <a:t>Word </a:t>
            </a:r>
            <a:r>
              <a:rPr lang="ru-RU" sz="2000" dirty="0" err="1" smtClean="0"/>
              <a:t>також</a:t>
            </a:r>
            <a:r>
              <a:rPr lang="ru-RU" sz="2000" dirty="0" smtClean="0"/>
              <a:t> </a:t>
            </a:r>
            <a:r>
              <a:rPr lang="ru-RU" sz="2000" dirty="0" err="1" smtClean="0"/>
              <a:t>допомагає</a:t>
            </a:r>
            <a:r>
              <a:rPr lang="ru-RU" sz="2000" dirty="0" smtClean="0"/>
              <a:t> легко </a:t>
            </a:r>
            <a:r>
              <a:rPr lang="ru-RU" sz="2000" dirty="0" err="1" smtClean="0"/>
              <a:t>створювати</a:t>
            </a:r>
            <a:r>
              <a:rPr lang="ru-RU" sz="2000" dirty="0" smtClean="0"/>
              <a:t> </a:t>
            </a:r>
            <a:r>
              <a:rPr lang="ru-RU" sz="2000" dirty="0" err="1" smtClean="0"/>
              <a:t>документи</a:t>
            </a:r>
            <a:r>
              <a:rPr lang="ru-RU" sz="2000" dirty="0" smtClean="0"/>
              <a:t> </a:t>
            </a:r>
            <a:r>
              <a:rPr lang="ru-RU" sz="2000" dirty="0" err="1" smtClean="0"/>
              <a:t>і</a:t>
            </a:r>
            <a:r>
              <a:rPr lang="ru-RU" sz="2000" dirty="0" smtClean="0"/>
              <a:t> </a:t>
            </a:r>
            <a:r>
              <a:rPr lang="ru-RU" sz="2000" dirty="0" err="1" smtClean="0"/>
              <a:t>систематизувати</a:t>
            </a:r>
            <a:r>
              <a:rPr lang="ru-RU" sz="2000" dirty="0" smtClean="0"/>
              <a:t> </a:t>
            </a:r>
            <a:r>
              <a:rPr lang="ru-RU" sz="2000" dirty="0" err="1" smtClean="0"/>
              <a:t>їх</a:t>
            </a:r>
            <a:r>
              <a:rPr lang="ru-RU" sz="2000" dirty="0" smtClean="0"/>
              <a:t>, при </a:t>
            </a:r>
            <a:r>
              <a:rPr lang="ru-RU" sz="2000" dirty="0" err="1" smtClean="0"/>
              <a:t>цьому</a:t>
            </a:r>
            <a:r>
              <a:rPr lang="ru-RU" sz="2000" dirty="0" smtClean="0"/>
              <a:t> </a:t>
            </a:r>
            <a:r>
              <a:rPr lang="ru-RU" sz="2000" dirty="0" err="1" smtClean="0"/>
              <a:t>документи</a:t>
            </a:r>
            <a:r>
              <a:rPr lang="ru-RU" sz="2000" dirty="0" smtClean="0"/>
              <a:t> </a:t>
            </a:r>
            <a:r>
              <a:rPr lang="ru-RU" sz="2000" dirty="0" err="1" smtClean="0"/>
              <a:t>завжди</a:t>
            </a:r>
            <a:r>
              <a:rPr lang="ru-RU" sz="2000" dirty="0" smtClean="0"/>
              <a:t> </a:t>
            </a:r>
            <a:r>
              <a:rPr lang="ru-RU" sz="2000" dirty="0" err="1" smtClean="0"/>
              <a:t>залишаються</a:t>
            </a:r>
            <a:r>
              <a:rPr lang="ru-RU" sz="2000" dirty="0" smtClean="0"/>
              <a:t> </a:t>
            </a:r>
            <a:r>
              <a:rPr lang="ru-RU" sz="2000" dirty="0" err="1" smtClean="0"/>
              <a:t>під</a:t>
            </a:r>
            <a:r>
              <a:rPr lang="ru-RU" sz="2000" dirty="0" smtClean="0"/>
              <a:t> рукою, </a:t>
            </a:r>
            <a:r>
              <a:rPr lang="ru-RU" sz="2000" dirty="0" err="1" smtClean="0"/>
              <a:t>що</a:t>
            </a:r>
            <a:r>
              <a:rPr lang="ru-RU" sz="2000" dirty="0" smtClean="0"/>
              <a:t> </a:t>
            </a:r>
            <a:r>
              <a:rPr lang="ru-RU" sz="2000" dirty="0" err="1" smtClean="0"/>
              <a:t>дозволяє</a:t>
            </a:r>
            <a:r>
              <a:rPr lang="ru-RU" sz="2000" dirty="0" smtClean="0"/>
              <a:t> </a:t>
            </a:r>
            <a:r>
              <a:rPr lang="ru-RU" sz="2000" dirty="0" err="1" smtClean="0"/>
              <a:t>фіксувати</a:t>
            </a:r>
            <a:r>
              <a:rPr lang="ru-RU" sz="2000" dirty="0" smtClean="0"/>
              <a:t> </a:t>
            </a:r>
            <a:r>
              <a:rPr lang="ru-RU" sz="2000" dirty="0" err="1" smtClean="0"/>
              <a:t>ідеї</a:t>
            </a:r>
            <a:r>
              <a:rPr lang="ru-RU" sz="2000" dirty="0" smtClean="0"/>
              <a:t> в </a:t>
            </a:r>
            <a:r>
              <a:rPr lang="ru-RU" sz="2000" dirty="0" err="1" smtClean="0"/>
              <a:t>будь-який</a:t>
            </a:r>
            <a:r>
              <a:rPr lang="ru-RU" sz="2000" dirty="0" smtClean="0"/>
              <a:t> час в </a:t>
            </a:r>
            <a:r>
              <a:rPr lang="ru-RU" sz="2000" dirty="0" err="1" smtClean="0"/>
              <a:t>будь-якому</a:t>
            </a:r>
            <a:r>
              <a:rPr lang="ru-RU" sz="2000" dirty="0" smtClean="0"/>
              <a:t> </a:t>
            </a:r>
            <a:r>
              <a:rPr lang="ru-RU" sz="2000" dirty="0" err="1" smtClean="0"/>
              <a:t>місці</a:t>
            </a:r>
            <a:r>
              <a:rPr lang="ru-RU" sz="2000" dirty="0" smtClean="0"/>
              <a:t>.</a:t>
            </a:r>
            <a:endParaRPr lang="ru-RU" sz="2000" dirty="0"/>
          </a:p>
        </p:txBody>
      </p:sp>
      <p:pic>
        <p:nvPicPr>
          <p:cNvPr id="4" name="Рисунок 3" descr="Безымянный.png"/>
          <p:cNvPicPr>
            <a:picLocks noChangeAspect="1"/>
          </p:cNvPicPr>
          <p:nvPr/>
        </p:nvPicPr>
        <p:blipFill>
          <a:blip r:embed="rId3" cstate="print"/>
          <a:stretch>
            <a:fillRect/>
          </a:stretch>
        </p:blipFill>
        <p:spPr>
          <a:xfrm>
            <a:off x="827584" y="908720"/>
            <a:ext cx="8748464" cy="52187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Номер слайда 4"/>
          <p:cNvSpPr>
            <a:spLocks noGrp="1"/>
          </p:cNvSpPr>
          <p:nvPr>
            <p:ph type="sldNum" sz="quarter" idx="15"/>
          </p:nvPr>
        </p:nvSpPr>
        <p:spPr/>
        <p:txBody>
          <a:bodyPr/>
          <a:lstStyle/>
          <a:p>
            <a:fld id="{7EF249FA-046D-45B6-B00A-4B9D9B2EF637}" type="slidenum">
              <a:rPr lang="ru-RU" smtClean="0"/>
              <a:pPr/>
              <a:t>5</a:t>
            </a:fld>
            <a:endParaRPr lang="ru-RU"/>
          </a:p>
        </p:txBody>
      </p:sp>
    </p:spTree>
    <p:custDataLst>
      <p:tags r:id="rId1"/>
    </p:custDataLst>
  </p:cSld>
  <p:clrMapOvr>
    <a:masterClrMapping/>
  </p:clrMapOvr>
  <p:transition advTm="32449">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uk-UA" sz="2800" u="sng" dirty="0" smtClean="0">
                <a:solidFill>
                  <a:schemeClr val="tx2">
                    <a:lumMod val="75000"/>
                  </a:schemeClr>
                </a:solidFill>
              </a:rPr>
              <a:t>1. Шрифт </a:t>
            </a:r>
            <a:r>
              <a:rPr lang="uk-UA" dirty="0" smtClean="0"/>
              <a:t/>
            </a:r>
            <a:br>
              <a:rPr lang="uk-UA" dirty="0" smtClean="0"/>
            </a:br>
            <a:r>
              <a:rPr lang="uk-UA" sz="2000" dirty="0" err="1" smtClean="0"/>
              <a:t>Шрифт</a:t>
            </a:r>
            <a:r>
              <a:rPr lang="uk-UA" sz="2000" dirty="0" smtClean="0"/>
              <a:t> визначає зовнішній вигляд символів тексту. За замовчуванням у Word, при створенні нового порожнього документа для основного тексту прийнятий шрифт </a:t>
            </a:r>
            <a:r>
              <a:rPr lang="en-AU" sz="2000" dirty="0" smtClean="0"/>
              <a:t>Times New Roman</a:t>
            </a:r>
            <a:r>
              <a:rPr lang="uk-UA" sz="2000" dirty="0" smtClean="0"/>
              <a:t> або </a:t>
            </a:r>
            <a:r>
              <a:rPr lang="en-AU" sz="2000" dirty="0" smtClean="0"/>
              <a:t>Calibri</a:t>
            </a:r>
            <a:r>
              <a:rPr lang="uk-UA" sz="2000" dirty="0" smtClean="0"/>
              <a:t> для новітніх версій </a:t>
            </a:r>
            <a:r>
              <a:rPr lang="uk-UA" sz="1800" dirty="0" smtClean="0">
                <a:solidFill>
                  <a:prstClr val="white"/>
                </a:solidFill>
              </a:rPr>
              <a:t>Microsoft Word </a:t>
            </a:r>
            <a:r>
              <a:rPr lang="uk-UA" sz="2000" dirty="0" smtClean="0"/>
              <a:t>. Вибір шрифтів за замовчуванням залежить від обраної теми і набору стилів документа.</a:t>
            </a:r>
            <a:r>
              <a:rPr lang="uk-UA" dirty="0" smtClean="0"/>
              <a:t/>
            </a:r>
            <a:br>
              <a:rPr lang="uk-UA" dirty="0" smtClean="0"/>
            </a:br>
            <a:r>
              <a:rPr lang="uk-UA" sz="2000" dirty="0" smtClean="0"/>
              <a:t>Для зміни шрифту потрібно виділити фрагмент тексту до якого хочемо застосувати зміну, а потім обрати значок </a:t>
            </a:r>
            <a:r>
              <a:rPr lang="uk-UA" sz="2200" b="1" u="sng" dirty="0" smtClean="0">
                <a:solidFill>
                  <a:srgbClr val="92D050"/>
                </a:solidFill>
              </a:rPr>
              <a:t>Шрифт</a:t>
            </a:r>
            <a:r>
              <a:rPr lang="uk-UA" sz="2000" dirty="0" smtClean="0"/>
              <a:t> на панелі інструментів або у висвітленому вікні.</a:t>
            </a:r>
            <a:br>
              <a:rPr lang="uk-UA" sz="2000" dirty="0" smtClean="0"/>
            </a:br>
            <a:r>
              <a:rPr lang="uk-UA" sz="2000" dirty="0" smtClean="0"/>
              <a:t> При наведені миші на обраний шрифт спрацьовує функція попереднього перегляду, і фрагмент документа відображається зазначеним шрифтом. </a:t>
            </a:r>
          </a:p>
        </p:txBody>
      </p:sp>
      <p:sp>
        <p:nvSpPr>
          <p:cNvPr id="3" name="Заголовок 2"/>
          <p:cNvSpPr>
            <a:spLocks noGrp="1"/>
          </p:cNvSpPr>
          <p:nvPr>
            <p:ph type="title"/>
          </p:nvPr>
        </p:nvSpPr>
        <p:spPr/>
        <p:txBody>
          <a:bodyPr/>
          <a:lstStyle/>
          <a:p>
            <a:r>
              <a:rPr lang="uk-UA" dirty="0" smtClean="0">
                <a:solidFill>
                  <a:schemeClr val="accent2">
                    <a:lumMod val="60000"/>
                    <a:lumOff val="40000"/>
                  </a:schemeClr>
                </a:solidFill>
              </a:rPr>
              <a:t>Робота з текстом</a:t>
            </a:r>
            <a:endParaRPr lang="ru-RU" dirty="0">
              <a:solidFill>
                <a:schemeClr val="accent2">
                  <a:lumMod val="60000"/>
                  <a:lumOff val="40000"/>
                </a:schemeClr>
              </a:solidFill>
            </a:endParaRPr>
          </a:p>
        </p:txBody>
      </p:sp>
      <p:pic>
        <p:nvPicPr>
          <p:cNvPr id="6" name="Рисунок 5" descr="1.png"/>
          <p:cNvPicPr>
            <a:picLocks noChangeAspect="1"/>
          </p:cNvPicPr>
          <p:nvPr/>
        </p:nvPicPr>
        <p:blipFill>
          <a:blip r:embed="rId3" cstate="print"/>
          <a:stretch>
            <a:fillRect/>
          </a:stretch>
        </p:blipFill>
        <p:spPr>
          <a:xfrm>
            <a:off x="179512" y="836712"/>
            <a:ext cx="8794088" cy="5264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Номер слайда 4"/>
          <p:cNvSpPr>
            <a:spLocks noGrp="1"/>
          </p:cNvSpPr>
          <p:nvPr>
            <p:ph type="sldNum" sz="quarter" idx="15"/>
          </p:nvPr>
        </p:nvSpPr>
        <p:spPr/>
        <p:txBody>
          <a:bodyPr/>
          <a:lstStyle/>
          <a:p>
            <a:fld id="{7EF249FA-046D-45B6-B00A-4B9D9B2EF637}" type="slidenum">
              <a:rPr lang="ru-RU" smtClean="0"/>
              <a:pPr/>
              <a:t>6</a:t>
            </a:fld>
            <a:endParaRPr lang="ru-RU"/>
          </a:p>
        </p:txBody>
      </p:sp>
    </p:spTree>
    <p:custDataLst>
      <p:tags r:id="rId1"/>
    </p:custDataLst>
  </p:cSld>
  <p:clrMapOvr>
    <a:masterClrMapping/>
  </p:clrMapOvr>
  <p:transition advTm="43868">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620688"/>
            <a:ext cx="8229600" cy="4608512"/>
          </a:xfrm>
        </p:spPr>
        <p:txBody>
          <a:bodyPr>
            <a:normAutofit fontScale="92500"/>
          </a:bodyPr>
          <a:lstStyle/>
          <a:p>
            <a:r>
              <a:rPr lang="uk-UA" dirty="0" smtClean="0">
                <a:solidFill>
                  <a:schemeClr val="tx2">
                    <a:lumMod val="75000"/>
                  </a:schemeClr>
                </a:solidFill>
              </a:rPr>
              <a:t>2. Розмір шрифту.</a:t>
            </a:r>
            <a:r>
              <a:rPr lang="uk-UA" dirty="0" smtClean="0"/>
              <a:t/>
            </a:r>
            <a:br>
              <a:rPr lang="uk-UA" dirty="0" smtClean="0"/>
            </a:br>
            <a:r>
              <a:rPr lang="uk-UA" sz="2400" dirty="0" smtClean="0"/>
              <a:t>Розмір шрифту визначає висоту і ширину символів тексту. Розмір шрифту встановлюється в спеціальних одиницях - пунктах. Один пункт (1 </a:t>
            </a:r>
            <a:r>
              <a:rPr lang="uk-UA" sz="2400" dirty="0" err="1" smtClean="0"/>
              <a:t>пт</a:t>
            </a:r>
            <a:r>
              <a:rPr lang="uk-UA" sz="2400" dirty="0" smtClean="0"/>
              <a:t>) дорівнює 1 / 72 дюйма або 0,352 мм, тобто приблизно 0,35 мм. Мінімально можливий розмір шрифту - 1 </a:t>
            </a:r>
            <a:r>
              <a:rPr lang="uk-UA" sz="2400" dirty="0" err="1" smtClean="0"/>
              <a:t>пт</a:t>
            </a:r>
            <a:r>
              <a:rPr lang="uk-UA" sz="2400" dirty="0" smtClean="0"/>
              <a:t>. Максимальний розмір - 1638 </a:t>
            </a:r>
            <a:r>
              <a:rPr lang="uk-UA" sz="2400" dirty="0" err="1" smtClean="0"/>
              <a:t>пт</a:t>
            </a:r>
            <a:r>
              <a:rPr lang="uk-UA" sz="2400" dirty="0" smtClean="0"/>
              <a:t>. Розмір шрифту можна встановлювати з точністю до 0,5 </a:t>
            </a:r>
            <a:r>
              <a:rPr lang="uk-UA" sz="2400" dirty="0" err="1" smtClean="0"/>
              <a:t>пт</a:t>
            </a:r>
            <a:r>
              <a:rPr lang="uk-UA" sz="2400" dirty="0" smtClean="0"/>
              <a:t> Для </a:t>
            </a:r>
            <a:r>
              <a:rPr lang="uk-UA" sz="2400" dirty="0" smtClean="0">
                <a:solidFill>
                  <a:schemeClr val="accent4">
                    <a:lumMod val="60000"/>
                    <a:lumOff val="40000"/>
                  </a:schemeClr>
                </a:solidFill>
              </a:rPr>
              <a:t>установки довільного розміру шрифту </a:t>
            </a:r>
            <a:r>
              <a:rPr lang="uk-UA" sz="2400" dirty="0" smtClean="0"/>
              <a:t>введіть потрібне значення в полі списку Розмір шрифту панелі інструментів. Певних правил для вибору розміру шрифту документа не існує. Зазвичай для оформлення основної частини тексту використовують шрифти розміром від 10 до 14 </a:t>
            </a:r>
            <a:r>
              <a:rPr lang="uk-UA" sz="2400" dirty="0" err="1" smtClean="0"/>
              <a:t>пт</a:t>
            </a:r>
            <a:r>
              <a:rPr lang="uk-UA" sz="2400" dirty="0" smtClean="0"/>
              <a:t>. </a:t>
            </a:r>
          </a:p>
        </p:txBody>
      </p:sp>
      <p:sp>
        <p:nvSpPr>
          <p:cNvPr id="6" name="TextBox 5"/>
          <p:cNvSpPr txBox="1"/>
          <p:nvPr/>
        </p:nvSpPr>
        <p:spPr>
          <a:xfrm>
            <a:off x="683568" y="4869160"/>
            <a:ext cx="8136904" cy="1107996"/>
          </a:xfrm>
          <a:prstGeom prst="rect">
            <a:avLst/>
          </a:prstGeom>
          <a:noFill/>
        </p:spPr>
        <p:txBody>
          <a:bodyPr wrap="square" rtlCol="0">
            <a:spAutoFit/>
          </a:bodyPr>
          <a:lstStyle/>
          <a:p>
            <a:r>
              <a:rPr lang="uk-UA" sz="2200" dirty="0" smtClean="0"/>
              <a:t>Для зміни розміру шрифту можна скористатися також кнопками Збільшити розмір і Зменшити розмір групи Шрифт вкладки Головна або міні-панелі інструментів.</a:t>
            </a:r>
            <a:endParaRPr lang="ru-RU" sz="2200" dirty="0"/>
          </a:p>
        </p:txBody>
      </p:sp>
      <p:pic>
        <p:nvPicPr>
          <p:cNvPr id="4" name="Рисунок 3" descr="2.png"/>
          <p:cNvPicPr>
            <a:picLocks noChangeAspect="1"/>
          </p:cNvPicPr>
          <p:nvPr/>
        </p:nvPicPr>
        <p:blipFill>
          <a:blip r:embed="rId3" cstate="print"/>
          <a:stretch>
            <a:fillRect/>
          </a:stretch>
        </p:blipFill>
        <p:spPr>
          <a:xfrm>
            <a:off x="467544" y="980728"/>
            <a:ext cx="8159663" cy="5688632"/>
          </a:xfrm>
          <a:prstGeom prst="rect">
            <a:avLst/>
          </a:prstGeom>
          <a:ln>
            <a:noFill/>
          </a:ln>
          <a:effectLst>
            <a:outerShdw blurRad="292100" dist="139700" dir="2700000" algn="tl" rotWithShape="0">
              <a:srgbClr val="333333">
                <a:alpha val="65000"/>
              </a:srgbClr>
            </a:outerShdw>
          </a:effectLst>
        </p:spPr>
      </p:pic>
      <p:pic>
        <p:nvPicPr>
          <p:cNvPr id="5" name="Рисунок 4" descr="3.png"/>
          <p:cNvPicPr>
            <a:picLocks noChangeAspect="1"/>
          </p:cNvPicPr>
          <p:nvPr/>
        </p:nvPicPr>
        <p:blipFill>
          <a:blip r:embed="rId4" cstate="print"/>
          <a:stretch>
            <a:fillRect/>
          </a:stretch>
        </p:blipFill>
        <p:spPr>
          <a:xfrm>
            <a:off x="395536" y="1052736"/>
            <a:ext cx="8287907" cy="5201376"/>
          </a:xfrm>
          <a:prstGeom prst="rect">
            <a:avLst/>
          </a:prstGeom>
        </p:spPr>
      </p:pic>
      <p:sp>
        <p:nvSpPr>
          <p:cNvPr id="7" name="Номер слайда 6"/>
          <p:cNvSpPr>
            <a:spLocks noGrp="1"/>
          </p:cNvSpPr>
          <p:nvPr>
            <p:ph type="sldNum" sz="quarter" idx="15"/>
          </p:nvPr>
        </p:nvSpPr>
        <p:spPr/>
        <p:txBody>
          <a:bodyPr/>
          <a:lstStyle/>
          <a:p>
            <a:fld id="{7EF249FA-046D-45B6-B00A-4B9D9B2EF637}" type="slidenum">
              <a:rPr lang="ru-RU" smtClean="0"/>
              <a:pPr/>
              <a:t>7</a:t>
            </a:fld>
            <a:endParaRPr lang="ru-RU"/>
          </a:p>
        </p:txBody>
      </p:sp>
    </p:spTree>
    <p:custDataLst>
      <p:tags r:id="rId1"/>
    </p:custDataLst>
  </p:cSld>
  <p:clrMapOvr>
    <a:masterClrMapping/>
  </p:clrMapOvr>
  <p:transition advTm="59451">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iterate type="lt">
                                    <p:tmPct val="0"/>
                                  </p:iterate>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332656"/>
            <a:ext cx="8229600" cy="6048672"/>
          </a:xfrm>
        </p:spPr>
        <p:txBody>
          <a:bodyPr>
            <a:normAutofit fontScale="47500" lnSpcReduction="20000"/>
          </a:bodyPr>
          <a:lstStyle/>
          <a:p>
            <a:r>
              <a:rPr lang="uk-UA" sz="5500" dirty="0" smtClean="0">
                <a:solidFill>
                  <a:schemeClr val="tx2">
                    <a:lumMod val="75000"/>
                  </a:schemeClr>
                </a:solidFill>
              </a:rPr>
              <a:t>3. Колір шрифту</a:t>
            </a:r>
            <a:r>
              <a:rPr lang="uk-UA" sz="4200" dirty="0" smtClean="0">
                <a:solidFill>
                  <a:schemeClr val="tx2">
                    <a:lumMod val="75000"/>
                  </a:schemeClr>
                </a:solidFill>
              </a:rPr>
              <a:t/>
            </a:r>
            <a:br>
              <a:rPr lang="uk-UA" sz="4200" dirty="0" smtClean="0">
                <a:solidFill>
                  <a:schemeClr val="tx2">
                    <a:lumMod val="75000"/>
                  </a:schemeClr>
                </a:solidFill>
              </a:rPr>
            </a:br>
            <a:r>
              <a:rPr lang="uk-UA" dirty="0" smtClean="0">
                <a:solidFill>
                  <a:schemeClr val="tx2">
                    <a:lumMod val="75000"/>
                  </a:schemeClr>
                </a:solidFill>
              </a:rPr>
              <a:t/>
            </a:r>
            <a:br>
              <a:rPr lang="uk-UA" dirty="0" smtClean="0">
                <a:solidFill>
                  <a:schemeClr val="tx2">
                    <a:lumMod val="75000"/>
                  </a:schemeClr>
                </a:solidFill>
              </a:rPr>
            </a:br>
            <a:r>
              <a:rPr lang="uk-UA" sz="4200" dirty="0" smtClean="0"/>
              <a:t>За замовчуванням у Word при створенні нового порожнього документа для основного тексту встановлений колір шрифту “ авто ”, який на білому тлі відображається як чорний. Режим авто означає, що при використанні заливок (фону) темних кольорів шрифту , колір автоматично зміниться на білий. Колір шрифту, прийнятий за замовчуванням для заголовків і інших елементів тексту документа, залежить від обраної теми оформлення.  Для </a:t>
            </a:r>
            <a:r>
              <a:rPr lang="uk-UA" sz="4200" dirty="0" smtClean="0">
                <a:solidFill>
                  <a:schemeClr val="accent4">
                    <a:lumMod val="60000"/>
                    <a:lumOff val="40000"/>
                  </a:schemeClr>
                </a:solidFill>
              </a:rPr>
              <a:t>зміни кольору шрифту</a:t>
            </a:r>
            <a:r>
              <a:rPr lang="uk-UA" sz="4200" dirty="0" smtClean="0"/>
              <a:t>:</a:t>
            </a:r>
            <a:br>
              <a:rPr lang="uk-UA" sz="4200" dirty="0" smtClean="0"/>
            </a:br>
            <a:r>
              <a:rPr lang="uk-UA" sz="4200" dirty="0" smtClean="0"/>
              <a:t> 1. Виділіть фрагмент тексту до якого застосовуєте зміну. </a:t>
            </a:r>
            <a:br>
              <a:rPr lang="uk-UA" sz="4200" dirty="0" smtClean="0"/>
            </a:br>
            <a:r>
              <a:rPr lang="uk-UA" sz="4200" dirty="0" smtClean="0"/>
              <a:t>2. Клацніть по стрілці кнопки Колір тексту (позначений великою літерою “А”) панелі інструментів і виберіть потрібний колір шрифту. </a:t>
            </a:r>
            <a:br>
              <a:rPr lang="uk-UA" sz="4200" dirty="0" smtClean="0"/>
            </a:br>
            <a:r>
              <a:rPr lang="uk-UA" sz="4200" dirty="0" smtClean="0"/>
              <a:t>При наведенні покажчика миші на обираний колір спрацьовує функція попереднього перегляду, і фрагмент документа відобразиться зазначеним кольором шрифту. Певних правил вибору кольору шрифту документа не існує. Не рекомендується використовувати бліді кольору на білому фоні. Не рекомендується в одному документі використовувати велику різноманітність кольорів - це ускладнює сприйняття тексту.</a:t>
            </a:r>
            <a:r>
              <a:rPr lang="uk-UA" dirty="0" smtClean="0">
                <a:solidFill>
                  <a:schemeClr val="tx2">
                    <a:lumMod val="75000"/>
                  </a:schemeClr>
                </a:solidFill>
              </a:rPr>
              <a:t/>
            </a:r>
            <a:br>
              <a:rPr lang="uk-UA" dirty="0" smtClean="0">
                <a:solidFill>
                  <a:schemeClr val="tx2">
                    <a:lumMod val="75000"/>
                  </a:schemeClr>
                </a:solidFill>
              </a:rPr>
            </a:br>
            <a:endParaRPr lang="uk-UA" dirty="0">
              <a:solidFill>
                <a:schemeClr val="tx2">
                  <a:lumMod val="75000"/>
                </a:schemeClr>
              </a:solidFill>
            </a:endParaRPr>
          </a:p>
        </p:txBody>
      </p:sp>
      <p:pic>
        <p:nvPicPr>
          <p:cNvPr id="5" name="Рисунок 4" descr="4.png"/>
          <p:cNvPicPr>
            <a:picLocks noChangeAspect="1"/>
          </p:cNvPicPr>
          <p:nvPr/>
        </p:nvPicPr>
        <p:blipFill>
          <a:blip r:embed="rId4" cstate="print"/>
          <a:stretch>
            <a:fillRect/>
          </a:stretch>
        </p:blipFill>
        <p:spPr>
          <a:xfrm>
            <a:off x="123204" y="852127"/>
            <a:ext cx="8897592" cy="5153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Номер слайда 3"/>
          <p:cNvSpPr>
            <a:spLocks noGrp="1"/>
          </p:cNvSpPr>
          <p:nvPr>
            <p:ph type="sldNum" sz="quarter" idx="15"/>
          </p:nvPr>
        </p:nvSpPr>
        <p:spPr/>
        <p:txBody>
          <a:bodyPr/>
          <a:lstStyle/>
          <a:p>
            <a:fld id="{7EF249FA-046D-45B6-B00A-4B9D9B2EF637}" type="slidenum">
              <a:rPr lang="ru-RU" smtClean="0"/>
              <a:pPr/>
              <a:t>8</a:t>
            </a:fld>
            <a:endParaRPr lang="ru-RU"/>
          </a:p>
        </p:txBody>
      </p:sp>
      <p:pic>
        <p:nvPicPr>
          <p:cNvPr id="6" name="Ochen' krasivaya nezhnaya melodiya............bez slov.......... - otlichnaya instrumental'naya muzyka))))).mp3">
            <a:hlinkClick r:id="" action="ppaction://media"/>
          </p:cNvPr>
          <p:cNvPicPr>
            <a:picLocks noRot="1" noChangeAspect="1"/>
          </p:cNvPicPr>
          <p:nvPr>
            <a:audioFile r:link="rId2"/>
          </p:nvPr>
        </p:nvPicPr>
        <p:blipFill>
          <a:blip r:embed="rId5" cstate="print"/>
          <a:stretch>
            <a:fillRect/>
          </a:stretch>
        </p:blipFill>
        <p:spPr>
          <a:xfrm>
            <a:off x="323528" y="6309320"/>
            <a:ext cx="304800" cy="304800"/>
          </a:xfrm>
          <a:prstGeom prst="rect">
            <a:avLst/>
          </a:prstGeom>
        </p:spPr>
      </p:pic>
    </p:spTree>
    <p:custDataLst>
      <p:tags r:id="rId1"/>
    </p:custDataLst>
  </p:cSld>
  <p:clrMapOvr>
    <a:masterClrMapping/>
  </p:clrMapOvr>
  <p:transition advTm="4889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5"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268760"/>
            <a:ext cx="8229600" cy="3240360"/>
          </a:xfrm>
        </p:spPr>
        <p:txBody>
          <a:bodyPr>
            <a:normAutofit/>
          </a:bodyPr>
          <a:lstStyle/>
          <a:p>
            <a:r>
              <a:rPr lang="uk-UA" sz="1800" dirty="0" smtClean="0"/>
              <a:t>Накреслення визначає особливості зовнішнього вигляду символів тексту. Можна встановити напівжирне накреслення і курсив. Для установки напівжирного шрифту використовується кнопка Напівжирний (Ж), а для установки курсивного накреслення - кнопка Курсив (К). </a:t>
            </a:r>
          </a:p>
          <a:p>
            <a:r>
              <a:rPr lang="uk-UA" sz="1800" dirty="0" smtClean="0"/>
              <a:t>Видозміни шрифту (шрифтові ефекти) встановлюються  прапорцями у висвітленому вікні Шрифт. Деякі з них (закреслений, надрядковий, підрядковий) можна встановити в групі Шрифт панелі інструментів. Подвійне закреслення відрізняється від просто закреслений тільки подвійний лінією закреслення. Видозміни з тінню і контур зазвичай використовують у декоративних цілях, наприклад, для заголовків. Видозміни можна використовувати спільно.</a:t>
            </a:r>
          </a:p>
        </p:txBody>
      </p:sp>
      <p:sp>
        <p:nvSpPr>
          <p:cNvPr id="3" name="Заголовок 2"/>
          <p:cNvSpPr>
            <a:spLocks noGrp="1"/>
          </p:cNvSpPr>
          <p:nvPr>
            <p:ph type="title"/>
          </p:nvPr>
        </p:nvSpPr>
        <p:spPr>
          <a:xfrm>
            <a:off x="467544" y="476672"/>
            <a:ext cx="8229600" cy="750912"/>
          </a:xfrm>
        </p:spPr>
        <p:txBody>
          <a:bodyPr>
            <a:normAutofit fontScale="90000"/>
          </a:bodyPr>
          <a:lstStyle/>
          <a:p>
            <a:r>
              <a:rPr lang="uk-UA" sz="3200" dirty="0" smtClean="0">
                <a:solidFill>
                  <a:schemeClr val="tx2">
                    <a:lumMod val="75000"/>
                  </a:schemeClr>
                </a:solidFill>
              </a:rPr>
              <a:t>4. Накреслення , видозміна і виділення кольором шрифту</a:t>
            </a:r>
            <a:endParaRPr lang="ru-RU" sz="3200" dirty="0">
              <a:solidFill>
                <a:schemeClr val="tx2">
                  <a:lumMod val="75000"/>
                </a:schemeClr>
              </a:solidFill>
            </a:endParaRPr>
          </a:p>
        </p:txBody>
      </p:sp>
      <p:sp>
        <p:nvSpPr>
          <p:cNvPr id="8" name="Прямоугольник 7"/>
          <p:cNvSpPr/>
          <p:nvPr/>
        </p:nvSpPr>
        <p:spPr>
          <a:xfrm>
            <a:off x="755576" y="4437112"/>
            <a:ext cx="7632848" cy="1754326"/>
          </a:xfrm>
          <a:prstGeom prst="rect">
            <a:avLst/>
          </a:prstGeom>
        </p:spPr>
        <p:txBody>
          <a:bodyPr wrap="square">
            <a:spAutoFit/>
          </a:bodyPr>
          <a:lstStyle/>
          <a:p>
            <a:r>
              <a:rPr lang="uk-UA" dirty="0" smtClean="0"/>
              <a:t>Виділення кольором не відноситься до власне параметрів  шрифту, однак використовується при роботі з текстом, а кнопка для виділення знаходиться в групі Шрифт панелі інструментів. Виділення кольором застосовують для залучення уваги до будь-яких фрагментами тексту. Це свого роду аналог кольорового маркера, який використовують при роботі з паперовими документами</a:t>
            </a:r>
            <a:r>
              <a:rPr lang="ru-RU" dirty="0" smtClean="0"/>
              <a:t>.</a:t>
            </a:r>
            <a:endParaRPr lang="uk-UA" dirty="0"/>
          </a:p>
        </p:txBody>
      </p:sp>
      <p:pic>
        <p:nvPicPr>
          <p:cNvPr id="4" name="Рисунок 3" descr="5.png"/>
          <p:cNvPicPr>
            <a:picLocks noChangeAspect="1"/>
          </p:cNvPicPr>
          <p:nvPr/>
        </p:nvPicPr>
        <p:blipFill>
          <a:blip r:embed="rId3" cstate="print"/>
          <a:stretch>
            <a:fillRect/>
          </a:stretch>
        </p:blipFill>
        <p:spPr>
          <a:xfrm>
            <a:off x="179512" y="260648"/>
            <a:ext cx="8517400" cy="6409133"/>
          </a:xfrm>
          <a:prstGeom prst="rect">
            <a:avLst/>
          </a:prstGeom>
        </p:spPr>
      </p:pic>
      <p:pic>
        <p:nvPicPr>
          <p:cNvPr id="5" name="Рисунок 4" descr="6.png"/>
          <p:cNvPicPr>
            <a:picLocks noChangeAspect="1"/>
          </p:cNvPicPr>
          <p:nvPr/>
        </p:nvPicPr>
        <p:blipFill>
          <a:blip r:embed="rId4" cstate="print"/>
          <a:stretch>
            <a:fillRect/>
          </a:stretch>
        </p:blipFill>
        <p:spPr>
          <a:xfrm>
            <a:off x="251520" y="908720"/>
            <a:ext cx="8729543" cy="5256584"/>
          </a:xfrm>
          <a:prstGeom prst="rect">
            <a:avLst/>
          </a:prstGeom>
        </p:spPr>
      </p:pic>
      <p:pic>
        <p:nvPicPr>
          <p:cNvPr id="6" name="Рисунок 5" descr="7.png"/>
          <p:cNvPicPr>
            <a:picLocks noChangeAspect="1"/>
          </p:cNvPicPr>
          <p:nvPr/>
        </p:nvPicPr>
        <p:blipFill>
          <a:blip r:embed="rId5" cstate="print"/>
          <a:stretch>
            <a:fillRect/>
          </a:stretch>
        </p:blipFill>
        <p:spPr>
          <a:xfrm>
            <a:off x="251520" y="1268760"/>
            <a:ext cx="8748464" cy="5109346"/>
          </a:xfrm>
          <a:prstGeom prst="rect">
            <a:avLst/>
          </a:prstGeom>
        </p:spPr>
      </p:pic>
      <p:sp>
        <p:nvSpPr>
          <p:cNvPr id="9" name="Номер слайда 8"/>
          <p:cNvSpPr>
            <a:spLocks noGrp="1"/>
          </p:cNvSpPr>
          <p:nvPr>
            <p:ph type="sldNum" sz="quarter" idx="15"/>
          </p:nvPr>
        </p:nvSpPr>
        <p:spPr/>
        <p:txBody>
          <a:bodyPr/>
          <a:lstStyle/>
          <a:p>
            <a:fld id="{7EF249FA-046D-45B6-B00A-4B9D9B2EF637}" type="slidenum">
              <a:rPr lang="ru-RU" smtClean="0"/>
              <a:pPr/>
              <a:t>9</a:t>
            </a:fld>
            <a:endParaRPr lang="ru-RU"/>
          </a:p>
        </p:txBody>
      </p:sp>
    </p:spTree>
    <p:custDataLst>
      <p:tags r:id="rId1"/>
    </p:custDataLst>
  </p:cSld>
  <p:clrMapOvr>
    <a:masterClrMapping/>
  </p:clrMapOvr>
  <p:transition advTm="111618">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iterate type="lt">
                                    <p:tmPct val="0"/>
                                  </p:iterate>
                                  <p:childTnLst>
                                    <p:animEffect transition="out" filter="box(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iterate type="lt">
                                    <p:tmPct val="0"/>
                                  </p:iterate>
                                  <p:childTnLst>
                                    <p:anim calcmode="lin" valueType="num">
                                      <p:cBhvr additive="base">
                                        <p:cTn id="27" dur="500"/>
                                        <p:tgtEl>
                                          <p:spTgt spid="5"/>
                                        </p:tgtEl>
                                        <p:attrNameLst>
                                          <p:attrName>ppt_x</p:attrName>
                                        </p:attrNameLst>
                                      </p:cBhvr>
                                      <p:tavLst>
                                        <p:tav tm="0">
                                          <p:val>
                                            <p:strVal val="ppt_x"/>
                                          </p:val>
                                        </p:tav>
                                        <p:tav tm="100000">
                                          <p:val>
                                            <p:strVal val="ppt_x"/>
                                          </p:val>
                                        </p:tav>
                                      </p:tavLst>
                                    </p:anim>
                                    <p:anim calcmode="lin" valueType="num">
                                      <p:cBhvr additive="base">
                                        <p:cTn id="28" dur="500"/>
                                        <p:tgtEl>
                                          <p:spTgt spid="5"/>
                                        </p:tgtEl>
                                        <p:attrNameLst>
                                          <p:attrName>ppt_y</p:attrName>
                                        </p:attrNameLst>
                                      </p:cBhvr>
                                      <p:tavLst>
                                        <p:tav tm="0">
                                          <p:val>
                                            <p:strVal val="ppt_y"/>
                                          </p:val>
                                        </p:tav>
                                        <p:tav tm="100000">
                                          <p:val>
                                            <p:strVal val="1+ppt_h/2"/>
                                          </p:val>
                                        </p:tav>
                                      </p:tavLst>
                                    </p:anim>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3"/>
</p:tagLst>
</file>

<file path=ppt/tags/tag10.xml><?xml version="1.0" encoding="utf-8"?>
<p:tagLst xmlns:a="http://schemas.openxmlformats.org/drawingml/2006/main" xmlns:r="http://schemas.openxmlformats.org/officeDocument/2006/relationships" xmlns:p="http://schemas.openxmlformats.org/presentationml/2006/main">
  <p:tag name="TIMING" val="|9.9|4.9|0.9|4.8|4.5|0.7|9.3|5|1.4|17.1|8.3"/>
</p:tagLst>
</file>

<file path=ppt/tags/tag11.xml><?xml version="1.0" encoding="utf-8"?>
<p:tagLst xmlns:a="http://schemas.openxmlformats.org/drawingml/2006/main" xmlns:r="http://schemas.openxmlformats.org/officeDocument/2006/relationships" xmlns:p="http://schemas.openxmlformats.org/presentationml/2006/main">
  <p:tag name="TIMING" val="|6.6|7.8|0.9|26|9.9|1.1|23.1|10.7"/>
</p:tagLst>
</file>

<file path=ppt/tags/tag12.xml><?xml version="1.0" encoding="utf-8"?>
<p:tagLst xmlns:a="http://schemas.openxmlformats.org/drawingml/2006/main" xmlns:r="http://schemas.openxmlformats.org/officeDocument/2006/relationships" xmlns:p="http://schemas.openxmlformats.org/presentationml/2006/main">
  <p:tag name="TIMING" val="|33.3"/>
</p:tagLst>
</file>

<file path=ppt/tags/tag13.xml><?xml version="1.0" encoding="utf-8"?>
<p:tagLst xmlns:a="http://schemas.openxmlformats.org/drawingml/2006/main" xmlns:r="http://schemas.openxmlformats.org/officeDocument/2006/relationships" xmlns:p="http://schemas.openxmlformats.org/presentationml/2006/main">
  <p:tag name="TIMING" val="|26.6|5.1"/>
</p:tagLst>
</file>

<file path=ppt/tags/tag14.xml><?xml version="1.0" encoding="utf-8"?>
<p:tagLst xmlns:a="http://schemas.openxmlformats.org/drawingml/2006/main" xmlns:r="http://schemas.openxmlformats.org/officeDocument/2006/relationships" xmlns:p="http://schemas.openxmlformats.org/presentationml/2006/main">
  <p:tag name="TIMING" val="|36.4"/>
</p:tagLst>
</file>

<file path=ppt/tags/tag15.xml><?xml version="1.0" encoding="utf-8"?>
<p:tagLst xmlns:a="http://schemas.openxmlformats.org/drawingml/2006/main" xmlns:r="http://schemas.openxmlformats.org/officeDocument/2006/relationships" xmlns:p="http://schemas.openxmlformats.org/presentationml/2006/main">
  <p:tag name="TIMING" val="|20.1"/>
</p:tagLst>
</file>

<file path=ppt/tags/tag16.xml><?xml version="1.0" encoding="utf-8"?>
<p:tagLst xmlns:a="http://schemas.openxmlformats.org/drawingml/2006/main" xmlns:r="http://schemas.openxmlformats.org/officeDocument/2006/relationships" xmlns:p="http://schemas.openxmlformats.org/presentationml/2006/main">
  <p:tag name="TIMING" val="|32.2"/>
</p:tagLst>
</file>

<file path=ppt/tags/tag17.xml><?xml version="1.0" encoding="utf-8"?>
<p:tagLst xmlns:a="http://schemas.openxmlformats.org/drawingml/2006/main" xmlns:r="http://schemas.openxmlformats.org/officeDocument/2006/relationships" xmlns:p="http://schemas.openxmlformats.org/presentationml/2006/main">
  <p:tag name="TIMING" val="|26.9"/>
</p:tagLst>
</file>

<file path=ppt/tags/tag2.xml><?xml version="1.0" encoding="utf-8"?>
<p:tagLst xmlns:a="http://schemas.openxmlformats.org/drawingml/2006/main" xmlns:r="http://schemas.openxmlformats.org/officeDocument/2006/relationships" xmlns:p="http://schemas.openxmlformats.org/presentationml/2006/main">
  <p:tag name="TIMING" val="|28.4"/>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ags/tag4.xml><?xml version="1.0" encoding="utf-8"?>
<p:tagLst xmlns:a="http://schemas.openxmlformats.org/drawingml/2006/main" xmlns:r="http://schemas.openxmlformats.org/officeDocument/2006/relationships" xmlns:p="http://schemas.openxmlformats.org/presentationml/2006/main">
  <p:tag name="TIMING" val="|28.7|7.5|1|10.7"/>
</p:tagLst>
</file>

<file path=ppt/tags/tag5.xml><?xml version="1.0" encoding="utf-8"?>
<p:tagLst xmlns:a="http://schemas.openxmlformats.org/drawingml/2006/main" xmlns:r="http://schemas.openxmlformats.org/officeDocument/2006/relationships" xmlns:p="http://schemas.openxmlformats.org/presentationml/2006/main">
  <p:tag name="TIMING" val="|38.1"/>
</p:tagLst>
</file>

<file path=ppt/tags/tag6.xml><?xml version="1.0" encoding="utf-8"?>
<p:tagLst xmlns:a="http://schemas.openxmlformats.org/drawingml/2006/main" xmlns:r="http://schemas.openxmlformats.org/officeDocument/2006/relationships" xmlns:p="http://schemas.openxmlformats.org/presentationml/2006/main">
  <p:tag name="TIMING" val="|32|23.2|0.7|15.4|1|18.2"/>
</p:tagLst>
</file>

<file path=ppt/tags/tag7.xml><?xml version="1.0" encoding="utf-8"?>
<p:tagLst xmlns:a="http://schemas.openxmlformats.org/drawingml/2006/main" xmlns:r="http://schemas.openxmlformats.org/officeDocument/2006/relationships" xmlns:p="http://schemas.openxmlformats.org/presentationml/2006/main">
  <p:tag name="TIMING" val="|23.3"/>
</p:tagLst>
</file>

<file path=ppt/tags/tag8.xml><?xml version="1.0" encoding="utf-8"?>
<p:tagLst xmlns:a="http://schemas.openxmlformats.org/drawingml/2006/main" xmlns:r="http://schemas.openxmlformats.org/officeDocument/2006/relationships" xmlns:p="http://schemas.openxmlformats.org/presentationml/2006/main">
  <p:tag name="TIMING" val="|0|6.7|15.1|10.3|14.1|1.4"/>
</p:tagLst>
</file>

<file path=ppt/tags/tag9.xml><?xml version="1.0" encoding="utf-8"?>
<p:tagLst xmlns:a="http://schemas.openxmlformats.org/drawingml/2006/main" xmlns:r="http://schemas.openxmlformats.org/officeDocument/2006/relationships" xmlns:p="http://schemas.openxmlformats.org/presentationml/2006/main">
  <p:tag name="TIMING" val="|13.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847</TotalTime>
  <Words>1899</Words>
  <Application>Microsoft Office PowerPoint</Application>
  <PresentationFormat>Экран (4:3)</PresentationFormat>
  <Paragraphs>139</Paragraphs>
  <Slides>25</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Microsoft Word</vt:lpstr>
      <vt:lpstr>Слайд 2</vt:lpstr>
      <vt:lpstr>Слайд 3</vt:lpstr>
      <vt:lpstr>Слово з історії…</vt:lpstr>
      <vt:lpstr>Слайд 5</vt:lpstr>
      <vt:lpstr>Робота з текстом</vt:lpstr>
      <vt:lpstr>Слайд 7</vt:lpstr>
      <vt:lpstr>Слайд 8</vt:lpstr>
      <vt:lpstr>4. Накреслення , видозміна і виділення кольором шрифту</vt:lpstr>
      <vt:lpstr>5. Стилі</vt:lpstr>
      <vt:lpstr>Слайд 11</vt:lpstr>
      <vt:lpstr>6. Списки</vt:lpstr>
      <vt:lpstr>Оформлення сторінок</vt:lpstr>
      <vt:lpstr>Слайд 14</vt:lpstr>
      <vt:lpstr>Слайд 15</vt:lpstr>
      <vt:lpstr>8. Теми</vt:lpstr>
      <vt:lpstr>Вставка</vt:lpstr>
      <vt:lpstr>2.Нумерація сторінок</vt:lpstr>
      <vt:lpstr>Вставка Графічних об’єктів і малюнків</vt:lpstr>
      <vt:lpstr>Слайд 20</vt:lpstr>
      <vt:lpstr>2. Символи та спеціальні знаки</vt:lpstr>
      <vt:lpstr>3. Формули</vt:lpstr>
      <vt:lpstr>Створення таблиць</vt:lpstr>
      <vt:lpstr>Слайд 24</vt:lpstr>
      <vt:lpstr>Слайд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dc:title>
  <dc:creator>Zarina</dc:creator>
  <cp:lastModifiedBy>Zarina</cp:lastModifiedBy>
  <cp:revision>86</cp:revision>
  <dcterms:created xsi:type="dcterms:W3CDTF">2011-12-10T20:52:27Z</dcterms:created>
  <dcterms:modified xsi:type="dcterms:W3CDTF">2011-12-13T21:29:49Z</dcterms:modified>
</cp:coreProperties>
</file>