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2" r:id="rId9"/>
    <p:sldId id="268" r:id="rId10"/>
    <p:sldId id="267" r:id="rId11"/>
    <p:sldId id="269" r:id="rId12"/>
    <p:sldId id="270" r:id="rId13"/>
    <p:sldId id="271" r:id="rId14"/>
    <p:sldId id="272" r:id="rId15"/>
    <p:sldId id="276" r:id="rId16"/>
    <p:sldId id="275" r:id="rId17"/>
    <p:sldId id="273" r:id="rId18"/>
    <p:sldId id="274" r:id="rId19"/>
    <p:sldId id="264" r:id="rId20"/>
    <p:sldId id="266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Генна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uk-UA" dirty="0" err="1" smtClean="0"/>
              <a:t>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</a:p>
          <a:p>
            <a:r>
              <a:rPr lang="uk-UA" dirty="0" err="1" smtClean="0"/>
              <a:t>Гладкіх</a:t>
            </a:r>
            <a:r>
              <a:rPr lang="uk-UA" dirty="0" smtClean="0"/>
              <a:t> Ксенії</a:t>
            </a:r>
          </a:p>
          <a:p>
            <a:r>
              <a:rPr lang="uk-UA" dirty="0" smtClean="0"/>
              <a:t>11-В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0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1771"/>
            <a:ext cx="7344816" cy="1143000"/>
          </a:xfrm>
        </p:spPr>
        <p:txBody>
          <a:bodyPr/>
          <a:lstStyle/>
          <a:p>
            <a:r>
              <a:rPr lang="uk-UA" dirty="0" smtClean="0"/>
              <a:t>Бельгійські блакитні корови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221088"/>
            <a:ext cx="6777317" cy="3508977"/>
          </a:xfrm>
        </p:spPr>
        <p:txBody>
          <a:bodyPr/>
          <a:lstStyle/>
          <a:p>
            <a:r>
              <a:rPr lang="uk-UA" dirty="0" smtClean="0"/>
              <a:t>Це – </a:t>
            </a:r>
            <a:r>
              <a:rPr lang="uk-UA" dirty="0"/>
              <a:t>справжні бики-мутанти, в яких був "вимкнений" </a:t>
            </a:r>
            <a:r>
              <a:rPr lang="uk-UA" dirty="0" err="1" smtClean="0"/>
              <a:t>міостатиновий</a:t>
            </a:r>
            <a:r>
              <a:rPr lang="uk-UA" dirty="0" smtClean="0"/>
              <a:t> </a:t>
            </a:r>
            <a:r>
              <a:rPr lang="uk-UA" dirty="0"/>
              <a:t>ген, відповідальний за зупинку розвитку м'язової маси. М'ясо цих корів володіє зниженим вмістом жиру, і в зв'язку з цим - дуже високою ціною.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49685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0768" cy="1143000"/>
          </a:xfrm>
        </p:spPr>
        <p:txBody>
          <a:bodyPr/>
          <a:lstStyle/>
          <a:p>
            <a:r>
              <a:rPr lang="uk-UA" dirty="0" smtClean="0"/>
              <a:t>Екологічно чисті свині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6777317" cy="3508977"/>
          </a:xfrm>
        </p:spPr>
        <p:txBody>
          <a:bodyPr>
            <a:normAutofit/>
          </a:bodyPr>
          <a:lstStyle/>
          <a:p>
            <a:r>
              <a:rPr lang="ru-RU" dirty="0"/>
              <a:t>Дана порода свиней є плодом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,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гної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на 65% </a:t>
            </a:r>
            <a:r>
              <a:rPr lang="ru-RU" dirty="0" err="1"/>
              <a:t>менше</a:t>
            </a:r>
            <a:r>
              <a:rPr lang="ru-RU" dirty="0"/>
              <a:t> фосфору, і </a:t>
            </a:r>
            <a:r>
              <a:rPr lang="ru-RU" dirty="0" err="1"/>
              <a:t>нещодавно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схвалена</a:t>
            </a:r>
            <a:r>
              <a:rPr lang="ru-RU" dirty="0"/>
              <a:t> для </a:t>
            </a:r>
            <a:r>
              <a:rPr lang="ru-RU" dirty="0" err="1"/>
              <a:t>обмеженого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26922"/>
            <a:ext cx="448816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7303"/>
            <a:ext cx="7024744" cy="1143000"/>
          </a:xfrm>
        </p:spPr>
        <p:txBody>
          <a:bodyPr/>
          <a:lstStyle/>
          <a:p>
            <a:r>
              <a:rPr lang="uk-UA" dirty="0" err="1" smtClean="0"/>
              <a:t>Плумкот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6777317" cy="3508977"/>
          </a:xfrm>
        </p:spPr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смачне</a:t>
            </a:r>
            <a:r>
              <a:rPr lang="ru-RU" dirty="0"/>
              <a:t> </a:t>
            </a:r>
            <a:r>
              <a:rPr lang="ru-RU" dirty="0" err="1"/>
              <a:t>дітище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сливи</a:t>
            </a:r>
            <a:r>
              <a:rPr lang="ru-RU" dirty="0"/>
              <a:t> й абрикоса. Фрукт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і смаком.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94" y="2983813"/>
            <a:ext cx="4887483" cy="32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024744" cy="1143000"/>
          </a:xfrm>
        </p:spPr>
        <p:txBody>
          <a:bodyPr/>
          <a:lstStyle/>
          <a:p>
            <a:r>
              <a:rPr lang="uk-UA" dirty="0" smtClean="0"/>
              <a:t>Лисі кури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789040"/>
            <a:ext cx="6777317" cy="3508977"/>
          </a:xfrm>
        </p:spPr>
        <p:txBody>
          <a:bodyPr/>
          <a:lstStyle/>
          <a:p>
            <a:r>
              <a:rPr lang="ru-RU" dirty="0" err="1"/>
              <a:t>Вчені</a:t>
            </a:r>
            <a:r>
              <a:rPr lang="ru-RU" dirty="0"/>
              <a:t> в </a:t>
            </a:r>
            <a:r>
              <a:rPr lang="ru-RU" dirty="0" err="1"/>
              <a:t>Ізраїлі</a:t>
            </a:r>
            <a:r>
              <a:rPr lang="ru-RU" dirty="0"/>
              <a:t> </a:t>
            </a:r>
            <a:r>
              <a:rPr lang="ru-RU" dirty="0" err="1"/>
              <a:t>вивели</a:t>
            </a:r>
            <a:r>
              <a:rPr lang="ru-RU" dirty="0"/>
              <a:t> </a:t>
            </a:r>
            <a:r>
              <a:rPr lang="ru-RU" dirty="0" err="1"/>
              <a:t>незвичайну</a:t>
            </a:r>
            <a:r>
              <a:rPr lang="ru-RU" dirty="0"/>
              <a:t> породу </a:t>
            </a:r>
            <a:r>
              <a:rPr lang="ru-RU" dirty="0" err="1"/>
              <a:t>лисих</a:t>
            </a:r>
            <a:r>
              <a:rPr lang="ru-RU" dirty="0"/>
              <a:t> курей, дана </a:t>
            </a:r>
            <a:r>
              <a:rPr lang="ru-RU" dirty="0" err="1"/>
              <a:t>зміна</a:t>
            </a:r>
            <a:r>
              <a:rPr lang="ru-RU" dirty="0"/>
              <a:t> в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 </a:t>
            </a:r>
            <a:r>
              <a:rPr lang="ru-RU" dirty="0" err="1"/>
              <a:t>покликане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час на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курячого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обскубування</a:t>
            </a:r>
            <a:r>
              <a:rPr lang="ru-RU" dirty="0"/>
              <a:t> </a:t>
            </a:r>
            <a:r>
              <a:rPr lang="ru-RU" dirty="0" err="1"/>
              <a:t>пір'я</a:t>
            </a:r>
            <a:r>
              <a:rPr lang="ru-RU" dirty="0"/>
              <a:t>. </a:t>
            </a:r>
            <a:r>
              <a:rPr lang="ru-RU" dirty="0" err="1"/>
              <a:t>Минаючи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курячого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56" y="987897"/>
            <a:ext cx="3878904" cy="26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775"/>
            <a:ext cx="7024744" cy="1143000"/>
          </a:xfrm>
        </p:spPr>
        <p:txBody>
          <a:bodyPr/>
          <a:lstStyle/>
          <a:p>
            <a:r>
              <a:rPr lang="uk-UA" dirty="0" err="1" smtClean="0"/>
              <a:t>Лемато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653136"/>
            <a:ext cx="6777317" cy="3508977"/>
          </a:xfrm>
        </p:spPr>
        <p:txBody>
          <a:bodyPr/>
          <a:lstStyle/>
          <a:p>
            <a:r>
              <a:rPr lang="ru-RU" dirty="0" err="1" smtClean="0"/>
              <a:t>Лемато</a:t>
            </a:r>
            <a:r>
              <a:rPr lang="ru-RU" dirty="0" smtClean="0"/>
              <a:t> </a:t>
            </a:r>
            <a:r>
              <a:rPr lang="ru-RU" dirty="0" err="1"/>
              <a:t>вийшов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дивного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</a:t>
            </a:r>
            <a:r>
              <a:rPr lang="ru-RU" dirty="0" err="1"/>
              <a:t>помідори</a:t>
            </a:r>
            <a:r>
              <a:rPr lang="ru-RU" dirty="0"/>
              <a:t> </a:t>
            </a:r>
            <a:r>
              <a:rPr lang="ru-RU" dirty="0" err="1"/>
              <a:t>випускати</a:t>
            </a:r>
            <a:r>
              <a:rPr lang="ru-RU" dirty="0"/>
              <a:t> аромат </a:t>
            </a:r>
            <a:r>
              <a:rPr lang="ru-RU" dirty="0" err="1"/>
              <a:t>лимонів</a:t>
            </a:r>
            <a:r>
              <a:rPr lang="ru-RU" dirty="0"/>
              <a:t>.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416152" cy="32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1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85"/>
            <a:ext cx="7024744" cy="1143000"/>
          </a:xfrm>
        </p:spPr>
        <p:txBody>
          <a:bodyPr/>
          <a:lstStyle/>
          <a:p>
            <a:r>
              <a:rPr lang="uk-UA" dirty="0" smtClean="0"/>
              <a:t>Рибки, що світяться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328592" cy="532859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Жі</a:t>
            </a:r>
            <a:r>
              <a:rPr lang="en-US" dirty="0" smtClean="0"/>
              <a:t>e</a:t>
            </a:r>
            <a:r>
              <a:rPr lang="ru-RU" dirty="0" err="1" smtClean="0"/>
              <a:t>ян</a:t>
            </a:r>
            <a:r>
              <a:rPr lang="ru-RU" dirty="0" smtClean="0"/>
              <a:t> </a:t>
            </a:r>
            <a:r>
              <a:rPr lang="ru-RU" dirty="0" err="1" smtClean="0"/>
              <a:t>Гун</a:t>
            </a:r>
            <a:r>
              <a:rPr lang="ru-RU" dirty="0" smtClean="0"/>
              <a:t> з </a:t>
            </a:r>
            <a:r>
              <a:rPr lang="ru-RU" dirty="0" err="1" smtClean="0"/>
              <a:t>колегами</a:t>
            </a:r>
            <a:r>
              <a:rPr lang="ru-RU" dirty="0" smtClean="0"/>
              <a:t>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/>
              <a:t>Сінгапуру</a:t>
            </a:r>
            <a:r>
              <a:rPr lang="ru-RU" dirty="0"/>
              <a:t> в </a:t>
            </a:r>
            <a:r>
              <a:rPr lang="ru-RU" dirty="0" smtClean="0"/>
              <a:t>1999р.  </a:t>
            </a:r>
            <a:r>
              <a:rPr lang="ru-RU" dirty="0" err="1"/>
              <a:t>вивели</a:t>
            </a:r>
            <a:r>
              <a:rPr lang="ru-RU" dirty="0"/>
              <a:t> ген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флуоресцентний</a:t>
            </a:r>
            <a:r>
              <a:rPr lang="ru-RU" dirty="0"/>
              <a:t> </a:t>
            </a:r>
            <a:r>
              <a:rPr lang="ru-RU" dirty="0" err="1" smtClean="0"/>
              <a:t>білок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ru-RU" dirty="0" err="1"/>
              <a:t>Цей</a:t>
            </a:r>
            <a:r>
              <a:rPr lang="ru-RU" dirty="0"/>
              <a:t> ген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витягнути</a:t>
            </a:r>
            <a:r>
              <a:rPr lang="ru-RU" dirty="0" err="1"/>
              <a:t>й</a:t>
            </a:r>
            <a:r>
              <a:rPr lang="ru-RU" dirty="0" smtClean="0"/>
              <a:t> </a:t>
            </a:r>
            <a:r>
              <a:rPr lang="ru-RU" dirty="0"/>
              <a:t>з медуз,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чином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 smtClean="0"/>
              <a:t>яскраво-зелений</a:t>
            </a:r>
            <a:r>
              <a:rPr lang="ru-RU" dirty="0" smtClean="0"/>
              <a:t> </a:t>
            </a:r>
            <a:r>
              <a:rPr lang="ru-RU" dirty="0" err="1" smtClean="0"/>
              <a:t>біолюмінесцентий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 </a:t>
            </a:r>
            <a:r>
              <a:rPr lang="ru-RU" dirty="0"/>
              <a:t>Вони вживили ген в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ембріонів</a:t>
            </a:r>
            <a:r>
              <a:rPr lang="ru-RU" dirty="0"/>
              <a:t> </a:t>
            </a:r>
            <a:r>
              <a:rPr lang="ru-RU" dirty="0" err="1"/>
              <a:t>рибок</a:t>
            </a:r>
            <a:r>
              <a:rPr lang="ru-RU" dirty="0"/>
              <a:t> </a:t>
            </a:r>
            <a:r>
              <a:rPr lang="ru-RU" dirty="0" err="1"/>
              <a:t>даніо</a:t>
            </a:r>
            <a:r>
              <a:rPr lang="ru-RU" dirty="0"/>
              <a:t>, </a:t>
            </a:r>
            <a:r>
              <a:rPr lang="ru-RU" dirty="0" smtClean="0"/>
              <a:t>тому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рибки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яскравими</a:t>
            </a:r>
            <a:r>
              <a:rPr lang="ru-RU" dirty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і </a:t>
            </a:r>
            <a:r>
              <a:rPr lang="ru-RU" dirty="0" err="1"/>
              <a:t>природним</a:t>
            </a:r>
            <a:r>
              <a:rPr lang="ru-RU" dirty="0"/>
              <a:t> чином </a:t>
            </a:r>
            <a:r>
              <a:rPr lang="ru-RU" dirty="0" err="1"/>
              <a:t>світяться</a:t>
            </a:r>
            <a:r>
              <a:rPr lang="ru-RU" dirty="0"/>
              <a:t> в денному </a:t>
            </a:r>
            <a:r>
              <a:rPr lang="ru-RU" dirty="0" err="1"/>
              <a:t>світлі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ультрафіолетом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08652"/>
            <a:ext cx="3528392" cy="2349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346517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r>
              <a:rPr lang="uk-UA" dirty="0" smtClean="0"/>
              <a:t>Золоті морські коники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77072"/>
            <a:ext cx="6777317" cy="3508977"/>
          </a:xfrm>
        </p:spPr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перший </a:t>
            </a:r>
            <a:r>
              <a:rPr lang="ru-RU" dirty="0" err="1"/>
              <a:t>вдалий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в'єтнамських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модифікацій</a:t>
            </a:r>
            <a:r>
              <a:rPr lang="ru-RU" dirty="0"/>
              <a:t>. Вони </a:t>
            </a:r>
            <a:r>
              <a:rPr lang="ru-RU" dirty="0" err="1"/>
              <a:t>змішали</a:t>
            </a:r>
            <a:r>
              <a:rPr lang="ru-RU" dirty="0"/>
              <a:t> </a:t>
            </a:r>
            <a:r>
              <a:rPr lang="ru-RU" dirty="0" err="1"/>
              <a:t>золотий</a:t>
            </a:r>
            <a:r>
              <a:rPr lang="ru-RU" dirty="0"/>
              <a:t> пил з </a:t>
            </a:r>
            <a:r>
              <a:rPr lang="ru-RU" dirty="0" err="1"/>
              <a:t>білком</a:t>
            </a:r>
            <a:r>
              <a:rPr lang="ru-RU" dirty="0"/>
              <a:t> медуз і </a:t>
            </a:r>
            <a:r>
              <a:rPr lang="ru-RU" dirty="0" err="1"/>
              <a:t>впровадили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в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коників</a:t>
            </a:r>
            <a:r>
              <a:rPr lang="ru-RU" dirty="0"/>
              <a:t>, у </a:t>
            </a:r>
            <a:r>
              <a:rPr lang="ru-RU" dirty="0" err="1"/>
              <a:t>підсумку</a:t>
            </a:r>
            <a:r>
              <a:rPr lang="ru-RU" dirty="0"/>
              <a:t>,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золоті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коники.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82009"/>
            <a:ext cx="3779509" cy="26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24744" cy="1143000"/>
          </a:xfrm>
        </p:spPr>
        <p:txBody>
          <a:bodyPr/>
          <a:lstStyle/>
          <a:p>
            <a:r>
              <a:rPr lang="uk-UA" dirty="0" smtClean="0"/>
              <a:t>Різнокольорова морква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6777317" cy="3508977"/>
          </a:xfrm>
        </p:spPr>
        <p:txBody>
          <a:bodyPr/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веселі</a:t>
            </a:r>
            <a:r>
              <a:rPr lang="ru-RU" dirty="0"/>
              <a:t> </a:t>
            </a:r>
            <a:r>
              <a:rPr lang="ru-RU" dirty="0" err="1"/>
              <a:t>коренеплоди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зроблять</a:t>
            </a:r>
            <a:r>
              <a:rPr lang="ru-RU" dirty="0"/>
              <a:t> ваш салат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барвистим</a:t>
            </a:r>
            <a:r>
              <a:rPr lang="ru-RU" dirty="0"/>
              <a:t>, але і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472520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024744" cy="1143000"/>
          </a:xfrm>
        </p:spPr>
        <p:txBody>
          <a:bodyPr/>
          <a:lstStyle/>
          <a:p>
            <a:r>
              <a:rPr lang="uk-UA" dirty="0" smtClean="0"/>
              <a:t>Пацюк з вухом на спині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861048"/>
            <a:ext cx="6777317" cy="3508977"/>
          </a:xfrm>
        </p:spPr>
        <p:txBody>
          <a:bodyPr/>
          <a:lstStyle/>
          <a:p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виростили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вухо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 лабораторного </a:t>
            </a:r>
            <a:r>
              <a:rPr lang="ru-RU" dirty="0" err="1"/>
              <a:t>пацюка</a:t>
            </a:r>
            <a:r>
              <a:rPr lang="ru-RU" dirty="0"/>
              <a:t> як </a:t>
            </a:r>
            <a:r>
              <a:rPr lang="ru-RU" dirty="0" err="1"/>
              <a:t>доказ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шляхом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хрящових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буде </a:t>
            </a:r>
            <a:r>
              <a:rPr lang="ru-RU" dirty="0" err="1"/>
              <a:t>пересаджувати</a:t>
            </a:r>
            <a:r>
              <a:rPr lang="ru-RU" dirty="0"/>
              <a:t> </a:t>
            </a:r>
            <a:r>
              <a:rPr lang="ru-RU" dirty="0" err="1"/>
              <a:t>пацієнтам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37785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353265" cy="4635877"/>
          </a:xfrm>
        </p:spPr>
        <p:txBody>
          <a:bodyPr>
            <a:normAutofit/>
          </a:bodyPr>
          <a:lstStyle/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пов'язує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таких </a:t>
            </a:r>
            <a:r>
              <a:rPr lang="ru-RU" dirty="0" smtClean="0"/>
              <a:t>проблем</a:t>
            </a:r>
            <a:r>
              <a:rPr lang="ru-RU" dirty="0"/>
              <a:t>, як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продовольством</a:t>
            </a:r>
            <a:r>
              <a:rPr lang="ru-RU" dirty="0"/>
              <a:t> і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/>
              <a:t>з хворобами і з </a:t>
            </a:r>
            <a:r>
              <a:rPr lang="ru-RU" dirty="0" err="1"/>
              <a:t>забрудненням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81" y="3573016"/>
            <a:ext cx="2492896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3323456" cy="20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1651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836712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Генна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r>
              <a:rPr lang="ru-RU" dirty="0"/>
              <a:t> - одна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загадкових</a:t>
            </a:r>
            <a:r>
              <a:rPr lang="ru-RU" dirty="0"/>
              <a:t>, а тому </a:t>
            </a:r>
            <a:r>
              <a:rPr lang="ru-RU" dirty="0" err="1"/>
              <a:t>цікавих</a:t>
            </a:r>
            <a:r>
              <a:rPr lang="ru-RU" dirty="0"/>
              <a:t> наук </a:t>
            </a:r>
            <a:r>
              <a:rPr lang="ru-RU" dirty="0" err="1"/>
              <a:t>сучасності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У</a:t>
            </a:r>
            <a:r>
              <a:rPr lang="ru-RU" dirty="0" smtClean="0"/>
              <a:t>же зараз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з </a:t>
            </a:r>
            <a:r>
              <a:rPr lang="ru-RU" dirty="0" err="1"/>
              <a:t>ніг</a:t>
            </a:r>
            <a:r>
              <a:rPr lang="ru-RU" dirty="0"/>
              <a:t> на голову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 smtClean="0"/>
              <a:t>фауни</a:t>
            </a:r>
            <a:r>
              <a:rPr lang="ru-RU" dirty="0" smtClean="0"/>
              <a:t>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/>
              <a:t>день </a:t>
            </a:r>
            <a:r>
              <a:rPr lang="ru-RU" dirty="0" err="1"/>
              <a:t>від</a:t>
            </a:r>
            <a:r>
              <a:rPr lang="ru-RU" dirty="0"/>
              <a:t> дня росте, а </a:t>
            </a:r>
            <a:r>
              <a:rPr lang="ru-RU" dirty="0" err="1"/>
              <a:t>годувати</a:t>
            </a:r>
            <a:r>
              <a:rPr lang="ru-RU" dirty="0"/>
              <a:t> треба </a:t>
            </a:r>
            <a:r>
              <a:rPr lang="ru-RU" dirty="0" err="1"/>
              <a:t>всіх</a:t>
            </a:r>
            <a:r>
              <a:rPr lang="ru-RU" dirty="0"/>
              <a:t>. На </a:t>
            </a:r>
            <a:r>
              <a:rPr lang="ru-RU" dirty="0" err="1"/>
              <a:t>зміну</a:t>
            </a:r>
            <a:r>
              <a:rPr lang="ru-RU" dirty="0"/>
              <a:t> старим, добре </a:t>
            </a:r>
            <a:r>
              <a:rPr lang="ru-RU" dirty="0" err="1"/>
              <a:t>вивченим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/>
              <a:t>легко </a:t>
            </a:r>
            <a:r>
              <a:rPr lang="ru-RU" dirty="0" err="1" smtClean="0"/>
              <a:t>виліковним</a:t>
            </a:r>
            <a:r>
              <a:rPr lang="ru-RU" dirty="0" smtClean="0"/>
              <a:t> хворобам </a:t>
            </a:r>
            <a:r>
              <a:rPr lang="ru-RU" dirty="0" err="1"/>
              <a:t>приходять</a:t>
            </a:r>
            <a:r>
              <a:rPr lang="ru-RU" dirty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страшні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як СНІД. </a:t>
            </a:r>
            <a:r>
              <a:rPr lang="ru-RU" dirty="0" err="1"/>
              <a:t>Онкологія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: </a:t>
            </a:r>
            <a:r>
              <a:rPr lang="ru-RU" dirty="0" err="1"/>
              <a:t>хворих</a:t>
            </a:r>
            <a:r>
              <a:rPr lang="ru-RU" dirty="0"/>
              <a:t> на рак з </a:t>
            </a:r>
            <a:r>
              <a:rPr lang="ru-RU" dirty="0" err="1"/>
              <a:t>кожним</a:t>
            </a:r>
            <a:r>
              <a:rPr lang="ru-RU" dirty="0"/>
              <a:t> днем </a:t>
            </a:r>
            <a:r>
              <a:rPr lang="ru-RU" dirty="0" err="1"/>
              <a:t>стає</a:t>
            </a:r>
            <a:r>
              <a:rPr lang="ru-RU" dirty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/>
              <a:t>забезпечити</a:t>
            </a:r>
            <a:r>
              <a:rPr lang="ru-RU" dirty="0"/>
              <a:t> ж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реальну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медицина часто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smtClean="0"/>
              <a:t>... То </a:t>
            </a:r>
            <a:r>
              <a:rPr lang="ru-RU" dirty="0" err="1" smtClean="0"/>
              <a:t>чи</a:t>
            </a:r>
            <a:r>
              <a:rPr lang="ru-RU" dirty="0" smtClean="0"/>
              <a:t> є </a:t>
            </a:r>
            <a:r>
              <a:rPr lang="ru-RU" dirty="0" err="1" smtClean="0"/>
              <a:t>генна</a:t>
            </a:r>
            <a:r>
              <a:rPr lang="ru-RU" dirty="0" smtClean="0"/>
              <a:t> </a:t>
            </a:r>
            <a:r>
              <a:rPr lang="ru-RU" dirty="0" err="1" smtClean="0"/>
              <a:t>інженерія</a:t>
            </a:r>
            <a:r>
              <a:rPr lang="ru-RU" dirty="0" smtClean="0"/>
              <a:t> </a:t>
            </a:r>
            <a:r>
              <a:rPr lang="ru-RU" dirty="0" err="1" smtClean="0"/>
              <a:t>спасінням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новою проблемою </a:t>
            </a:r>
            <a:r>
              <a:rPr lang="ru-RU" dirty="0" err="1" smtClean="0"/>
              <a:t>світового</a:t>
            </a:r>
            <a:r>
              <a:rPr lang="ru-RU" dirty="0" smtClean="0"/>
              <a:t> масштабу?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337253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140968"/>
            <a:ext cx="6777317" cy="3508977"/>
          </a:xfrm>
        </p:spPr>
        <p:txBody>
          <a:bodyPr/>
          <a:lstStyle/>
          <a:p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висловлюються</a:t>
            </a:r>
            <a:r>
              <a:rPr lang="ru-RU" dirty="0"/>
              <a:t> </a:t>
            </a:r>
            <a:r>
              <a:rPr lang="ru-RU" dirty="0" err="1"/>
              <a:t>побоювання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r>
              <a:rPr lang="ru-RU" dirty="0"/>
              <a:t> і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непередбачуваних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і </a:t>
            </a:r>
            <a:r>
              <a:rPr lang="ru-RU" dirty="0" err="1"/>
              <a:t>суперечливо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традиційної</a:t>
            </a:r>
            <a:r>
              <a:rPr lang="ru-RU" dirty="0"/>
              <a:t> </a:t>
            </a:r>
            <a:r>
              <a:rPr lang="ru-RU" dirty="0" err="1"/>
              <a:t>моралі</a:t>
            </a:r>
            <a:r>
              <a:rPr lang="ru-RU" dirty="0"/>
              <a:t> та </a:t>
            </a:r>
            <a:r>
              <a:rPr lang="ru-RU" dirty="0" err="1"/>
              <a:t>етики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247256" cy="2164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9655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8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185312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4445000" cy="3175000"/>
          </a:xfrm>
        </p:spPr>
      </p:pic>
    </p:spTree>
    <p:extLst>
      <p:ext uri="{BB962C8B-B14F-4D97-AF65-F5344CB8AC3E}">
        <p14:creationId xmlns:p14="http://schemas.microsoft.com/office/powerpoint/2010/main" val="309324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777317" cy="3508977"/>
          </a:xfrm>
        </p:spPr>
        <p:txBody>
          <a:bodyPr/>
          <a:lstStyle/>
          <a:p>
            <a:r>
              <a:rPr lang="ru-RU" dirty="0" err="1"/>
              <a:t>Ге́нна</a:t>
            </a:r>
            <a:r>
              <a:rPr lang="ru-RU" dirty="0"/>
              <a:t> </a:t>
            </a:r>
            <a:r>
              <a:rPr lang="ru-RU" dirty="0" err="1"/>
              <a:t>інжене́рія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біотехнологічний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конструювання</a:t>
            </a:r>
            <a:r>
              <a:rPr lang="ru-RU" dirty="0"/>
              <a:t> </a:t>
            </a:r>
            <a:r>
              <a:rPr lang="ru-RU" dirty="0" err="1"/>
              <a:t>рекомбінантних</a:t>
            </a:r>
            <a:r>
              <a:rPr lang="ru-RU" dirty="0"/>
              <a:t> молекул ДНК на </a:t>
            </a:r>
            <a:r>
              <a:rPr lang="ru-RU" dirty="0" err="1"/>
              <a:t>основі</a:t>
            </a:r>
            <a:r>
              <a:rPr lang="ru-RU" dirty="0"/>
              <a:t> ДНК, </a:t>
            </a:r>
            <a:r>
              <a:rPr lang="ru-RU" dirty="0" err="1"/>
              <a:t>взятої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88974"/>
            <a:ext cx="3345160" cy="25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789040"/>
            <a:ext cx="6921217" cy="4707885"/>
          </a:xfrm>
        </p:spPr>
        <p:txBody>
          <a:bodyPr>
            <a:normAutofit/>
          </a:bodyPr>
          <a:lstStyle/>
          <a:p>
            <a:r>
              <a:rPr lang="ru-RU" dirty="0" err="1"/>
              <a:t>Генна</a:t>
            </a:r>
            <a:r>
              <a:rPr lang="ru-RU" dirty="0"/>
              <a:t> </a:t>
            </a:r>
            <a:r>
              <a:rPr lang="ru-RU" dirty="0" err="1"/>
              <a:t>інженерія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молекулярній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яка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молекулярну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молекул у </a:t>
            </a:r>
            <a:r>
              <a:rPr lang="ru-RU" dirty="0" err="1"/>
              <a:t>клітині</a:t>
            </a:r>
            <a:r>
              <a:rPr lang="ru-RU" dirty="0"/>
              <a:t> й поза нею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38952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6704409" cy="251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4188"/>
            <a:ext cx="3365871" cy="237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4188"/>
            <a:ext cx="3163412" cy="22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024744" cy="1143000"/>
          </a:xfrm>
        </p:spPr>
        <p:txBody>
          <a:bodyPr/>
          <a:lstStyle/>
          <a:p>
            <a:r>
              <a:rPr lang="uk-UA" dirty="0" smtClean="0"/>
              <a:t>Клонування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6849325" cy="4949137"/>
          </a:xfrm>
        </p:spPr>
        <p:txBody>
          <a:bodyPr/>
          <a:lstStyle/>
          <a:p>
            <a:r>
              <a:rPr lang="ru-RU" dirty="0" err="1"/>
              <a:t>Клонування</a:t>
            </a:r>
            <a:r>
              <a:rPr lang="ru-RU" dirty="0"/>
              <a:t> —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ідентичних</a:t>
            </a:r>
            <a:r>
              <a:rPr lang="ru-RU" dirty="0"/>
              <a:t> </a:t>
            </a:r>
            <a:r>
              <a:rPr lang="ru-RU" dirty="0" err="1"/>
              <a:t>копій</a:t>
            </a:r>
            <a:r>
              <a:rPr lang="ru-RU" dirty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біології</a:t>
            </a:r>
            <a:r>
              <a:rPr lang="ru-RU" dirty="0" smtClean="0"/>
              <a:t>.</a:t>
            </a:r>
          </a:p>
          <a:p>
            <a:r>
              <a:rPr lang="uk-UA" dirty="0" smtClean="0"/>
              <a:t>Є однією із складових генної інженерії.</a:t>
            </a:r>
            <a:endParaRPr lang="ru-RU" dirty="0" smtClean="0"/>
          </a:p>
          <a:p>
            <a:r>
              <a:rPr lang="ru-RU" dirty="0"/>
              <a:t>Першим </a:t>
            </a:r>
            <a:r>
              <a:rPr lang="ru-RU" dirty="0" err="1"/>
              <a:t>клонованим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вівця</a:t>
            </a:r>
            <a:r>
              <a:rPr lang="ru-RU" dirty="0"/>
              <a:t> </a:t>
            </a:r>
            <a:r>
              <a:rPr lang="ru-RU" dirty="0" err="1"/>
              <a:t>Доллі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02" y="3645024"/>
            <a:ext cx="3524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uk-UA" dirty="0" smtClean="0"/>
              <a:t>Вівця </a:t>
            </a:r>
            <a:r>
              <a:rPr lang="uk-UA" dirty="0" err="1" smtClean="0"/>
              <a:t>Доллі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992888" cy="489654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Вівця</a:t>
            </a:r>
            <a:r>
              <a:rPr lang="ru-RU" dirty="0"/>
              <a:t> </a:t>
            </a:r>
            <a:r>
              <a:rPr lang="ru-RU" dirty="0" err="1"/>
              <a:t>Доллі</a:t>
            </a:r>
            <a:r>
              <a:rPr lang="ru-RU" dirty="0"/>
              <a:t> - </a:t>
            </a:r>
            <a:r>
              <a:rPr lang="ru-RU" dirty="0" smtClean="0"/>
              <a:t>перший </a:t>
            </a:r>
            <a:r>
              <a:rPr lang="ru-RU" dirty="0" err="1"/>
              <a:t>клонований</a:t>
            </a:r>
            <a:r>
              <a:rPr lang="ru-RU" dirty="0"/>
              <a:t> </a:t>
            </a:r>
            <a:r>
              <a:rPr lang="ru-RU" dirty="0" err="1" smtClean="0"/>
              <a:t>ссавець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отриман</a:t>
            </a:r>
            <a:r>
              <a:rPr lang="ru-RU" dirty="0" smtClean="0"/>
              <a:t> </a:t>
            </a:r>
            <a:r>
              <a:rPr lang="ru-RU" dirty="0"/>
              <a:t>шляхом пересадки ядра </a:t>
            </a:r>
            <a:r>
              <a:rPr lang="ru-RU" dirty="0" err="1"/>
              <a:t>соматичної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в цитоплазму </a:t>
            </a:r>
            <a:r>
              <a:rPr lang="ru-RU" dirty="0" err="1"/>
              <a:t>яйцеклітини</a:t>
            </a:r>
            <a:r>
              <a:rPr lang="ru-RU" dirty="0"/>
              <a:t>. </a:t>
            </a:r>
            <a:r>
              <a:rPr lang="ru-RU" dirty="0" err="1"/>
              <a:t>Вівця</a:t>
            </a:r>
            <a:r>
              <a:rPr lang="ru-RU" dirty="0"/>
              <a:t> </a:t>
            </a:r>
            <a:r>
              <a:rPr lang="ru-RU" dirty="0" err="1"/>
              <a:t>Доллі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генетичною</a:t>
            </a:r>
            <a:r>
              <a:rPr lang="ru-RU" dirty="0"/>
              <a:t> </a:t>
            </a:r>
            <a:r>
              <a:rPr lang="ru-RU" dirty="0" err="1"/>
              <a:t>копією</a:t>
            </a:r>
            <a:r>
              <a:rPr lang="ru-RU" dirty="0"/>
              <a:t> </a:t>
            </a:r>
            <a:r>
              <a:rPr lang="ru-RU" dirty="0" err="1" smtClean="0"/>
              <a:t>вівці</a:t>
            </a:r>
            <a:r>
              <a:rPr lang="ru-RU" dirty="0" smtClean="0"/>
              <a:t>-донора.</a:t>
            </a:r>
            <a:endParaRPr lang="ru-RU" dirty="0"/>
          </a:p>
          <a:p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для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клонування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взята з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а не з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стовбурових</a:t>
            </a:r>
            <a:r>
              <a:rPr lang="ru-RU" dirty="0"/>
              <a:t>. Самого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на момент </a:t>
            </a:r>
            <a:r>
              <a:rPr lang="ru-RU" dirty="0" err="1"/>
              <a:t>клонування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існувало</a:t>
            </a:r>
            <a:r>
              <a:rPr lang="ru-RU" dirty="0"/>
              <a:t>.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експерименту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заморожена і </a:t>
            </a:r>
            <a:r>
              <a:rPr lang="ru-RU" dirty="0" err="1"/>
              <a:t>зберігалася</a:t>
            </a:r>
            <a:r>
              <a:rPr lang="ru-RU" dirty="0"/>
              <a:t> в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азоті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і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генетичний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24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024744" cy="1143000"/>
          </a:xfrm>
        </p:spPr>
        <p:txBody>
          <a:bodyPr/>
          <a:lstStyle/>
          <a:p>
            <a:r>
              <a:rPr lang="uk-UA" dirty="0" smtClean="0"/>
              <a:t>Вівця </a:t>
            </a:r>
            <a:r>
              <a:rPr lang="uk-UA" dirty="0" err="1" smtClean="0"/>
              <a:t>Доллі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7776863" cy="302433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поставлений</a:t>
            </a:r>
            <a:r>
              <a:rPr lang="ru-RU" dirty="0"/>
              <a:t> Яном </a:t>
            </a:r>
            <a:r>
              <a:rPr lang="ru-RU" dirty="0" err="1" smtClean="0"/>
              <a:t>Вілмут</a:t>
            </a:r>
            <a:r>
              <a:rPr lang="ru-RU" dirty="0" err="1" smtClean="0"/>
              <a:t>ом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Кейтом</a:t>
            </a:r>
            <a:r>
              <a:rPr lang="ru-RU" dirty="0"/>
              <a:t> </a:t>
            </a:r>
            <a:r>
              <a:rPr lang="ru-RU" dirty="0" err="1"/>
              <a:t>Кемпбеллом</a:t>
            </a:r>
            <a:r>
              <a:rPr lang="ru-RU" dirty="0"/>
              <a:t> в </a:t>
            </a:r>
            <a:r>
              <a:rPr lang="ru-RU" dirty="0" err="1"/>
              <a:t>Рослінському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 в </a:t>
            </a:r>
            <a:r>
              <a:rPr lang="ru-RU" dirty="0" err="1"/>
              <a:t>Шотландії</a:t>
            </a:r>
            <a:r>
              <a:rPr lang="ru-RU" dirty="0"/>
              <a:t>,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Единбурга</a:t>
            </a:r>
            <a:r>
              <a:rPr lang="ru-RU" dirty="0"/>
              <a:t> в 1996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проривом</a:t>
            </a:r>
            <a:r>
              <a:rPr lang="ru-RU" dirty="0"/>
              <a:t> в </a:t>
            </a:r>
            <a:r>
              <a:rPr lang="ru-RU" dirty="0" err="1"/>
              <a:t>технологіях</a:t>
            </a:r>
            <a:r>
              <a:rPr lang="ru-RU" dirty="0"/>
              <a:t>, </a:t>
            </a:r>
            <a:r>
              <a:rPr lang="ru-RU" dirty="0" err="1"/>
              <a:t>порівнянним</a:t>
            </a:r>
            <a:r>
              <a:rPr lang="ru-RU" dirty="0"/>
              <a:t> з </a:t>
            </a:r>
            <a:r>
              <a:rPr lang="ru-RU" dirty="0" err="1"/>
              <a:t>розщепленням</a:t>
            </a:r>
            <a:r>
              <a:rPr lang="ru-RU" dirty="0"/>
              <a:t> атома.</a:t>
            </a:r>
          </a:p>
          <a:p>
            <a:r>
              <a:rPr lang="ru-RU" dirty="0" smtClean="0"/>
              <a:t>Сама </a:t>
            </a:r>
            <a:r>
              <a:rPr lang="ru-RU" dirty="0" err="1"/>
              <a:t>Доллі</a:t>
            </a:r>
            <a:r>
              <a:rPr lang="ru-RU" dirty="0"/>
              <a:t> стала </a:t>
            </a:r>
            <a:r>
              <a:rPr lang="ru-RU" dirty="0" err="1"/>
              <a:t>найвідомішою</a:t>
            </a:r>
            <a:r>
              <a:rPr lang="ru-RU" dirty="0"/>
              <a:t> </a:t>
            </a:r>
            <a:r>
              <a:rPr lang="ru-RU" dirty="0" err="1"/>
              <a:t>вівцею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науки. Вона прожила 6,5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себе 6 ягнят. </a:t>
            </a:r>
            <a:r>
              <a:rPr lang="ru-RU" dirty="0" err="1"/>
              <a:t>Доллі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приспана в 2003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528392" cy="24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024744" cy="268936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9</a:t>
            </a:r>
            <a:r>
              <a:rPr lang="uk-UA" dirty="0" smtClean="0"/>
              <a:t> </a:t>
            </a:r>
            <a:r>
              <a:rPr lang="uk-UA" sz="4800" dirty="0" smtClean="0"/>
              <a:t>дивовижних відкриттів генної інженерії: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6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</TotalTime>
  <Words>727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Генна інженерія</vt:lpstr>
      <vt:lpstr>Презентация PowerPoint</vt:lpstr>
      <vt:lpstr>Презентация PowerPoint</vt:lpstr>
      <vt:lpstr>Презентация PowerPoint</vt:lpstr>
      <vt:lpstr>Презентация PowerPoint</vt:lpstr>
      <vt:lpstr>Клонування</vt:lpstr>
      <vt:lpstr>Вівця Доллі</vt:lpstr>
      <vt:lpstr>Вівця Доллі</vt:lpstr>
      <vt:lpstr>9 дивовижних відкриттів генної інженерії:</vt:lpstr>
      <vt:lpstr>Бельгійські блакитні корови</vt:lpstr>
      <vt:lpstr>Екологічно чисті свині</vt:lpstr>
      <vt:lpstr>Плумкот</vt:lpstr>
      <vt:lpstr>Лисі кури</vt:lpstr>
      <vt:lpstr>Лемато</vt:lpstr>
      <vt:lpstr>Рибки, що світяться</vt:lpstr>
      <vt:lpstr>Золоті морські коники</vt:lpstr>
      <vt:lpstr>Різнокольорова морква</vt:lpstr>
      <vt:lpstr>Пацюк з вухом на спині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Генна інженерія</dc:title>
  <dc:creator>user</dc:creator>
  <cp:lastModifiedBy>user</cp:lastModifiedBy>
  <cp:revision>9</cp:revision>
  <dcterms:created xsi:type="dcterms:W3CDTF">2014-12-20T18:56:17Z</dcterms:created>
  <dcterms:modified xsi:type="dcterms:W3CDTF">2014-12-24T17:17:34Z</dcterms:modified>
</cp:coreProperties>
</file>