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58" r:id="rId5"/>
    <p:sldId id="264" r:id="rId6"/>
    <p:sldId id="265" r:id="rId7"/>
    <p:sldId id="260" r:id="rId8"/>
    <p:sldId id="263"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30.01.2015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285728"/>
            <a:ext cx="8215370" cy="571504"/>
          </a:xfrm>
        </p:spPr>
        <p:txBody>
          <a:bodyPr>
            <a:normAutofit fontScale="90000"/>
          </a:bodyPr>
          <a:lstStyle/>
          <a:p>
            <a:r>
              <a:rPr lang="en-US" dirty="0" smtClean="0">
                <a:latin typeface="Lucida Handwriting" pitchFamily="66" charset="0"/>
                <a:cs typeface="Narkisim" pitchFamily="34" charset="-79"/>
              </a:rPr>
              <a:t>English romanticism</a:t>
            </a:r>
            <a:endParaRPr lang="ru-RU" dirty="0">
              <a:cs typeface="Narkisim" pitchFamily="34" charset="-79"/>
            </a:endParaRPr>
          </a:p>
        </p:txBody>
      </p:sp>
      <p:sp>
        <p:nvSpPr>
          <p:cNvPr id="3" name="Подзаголовок 2"/>
          <p:cNvSpPr>
            <a:spLocks noGrp="1"/>
          </p:cNvSpPr>
          <p:nvPr>
            <p:ph type="subTitle" idx="1"/>
          </p:nvPr>
        </p:nvSpPr>
        <p:spPr>
          <a:xfrm>
            <a:off x="4214810" y="1500174"/>
            <a:ext cx="4643470" cy="4710130"/>
          </a:xfrm>
        </p:spPr>
        <p:txBody>
          <a:bodyPr>
            <a:normAutofit/>
          </a:bodyPr>
          <a:lstStyle/>
          <a:p>
            <a:pPr algn="ctr"/>
            <a:r>
              <a:rPr lang="en-US" sz="5600" b="1" dirty="0" err="1"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Persy</a:t>
            </a:r>
            <a:r>
              <a:rPr lang="en-US" sz="5600" b="1" dirty="0"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 </a:t>
            </a:r>
            <a:r>
              <a:rPr lang="en-US" sz="5600" b="1" dirty="0" err="1"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Bysshe</a:t>
            </a:r>
            <a:r>
              <a:rPr lang="en-US" sz="5600" b="1" dirty="0" smtClean="0">
                <a:solidFill>
                  <a:schemeClr val="tx1"/>
                </a:solidFill>
                <a:effectLst>
                  <a:outerShdw blurRad="38100" dist="38100" dir="2700000" algn="tl">
                    <a:srgbClr val="000000">
                      <a:alpha val="43137"/>
                    </a:srgbClr>
                  </a:outerShdw>
                </a:effectLst>
                <a:latin typeface="Narkisim" pitchFamily="34" charset="-79"/>
                <a:cs typeface="Narkisim" pitchFamily="34" charset="-79"/>
              </a:rPr>
              <a:t> Shelley</a:t>
            </a:r>
          </a:p>
          <a:p>
            <a:pPr algn="ctr"/>
            <a:r>
              <a:rPr lang="en-US" dirty="0" smtClean="0">
                <a:latin typeface="Book Antiqua" pitchFamily="18" charset="0"/>
              </a:rPr>
              <a:t>(1972-1822)</a:t>
            </a:r>
          </a:p>
          <a:p>
            <a:pPr algn="ctr"/>
            <a:r>
              <a:rPr lang="en-US" dirty="0" smtClean="0">
                <a:latin typeface="Book Antiqua" pitchFamily="18" charset="0"/>
              </a:rPr>
              <a:t>Revolutionary poet-philosopher, author of lyric and journalistic works</a:t>
            </a:r>
          </a:p>
          <a:p>
            <a:pPr algn="ctr"/>
            <a:endParaRPr lang="en-US" dirty="0" smtClean="0">
              <a:latin typeface="Book Antiqua" pitchFamily="18" charset="0"/>
            </a:endParaRPr>
          </a:p>
          <a:p>
            <a:pPr algn="ctr"/>
            <a:r>
              <a:rPr lang="en-US" dirty="0" smtClean="0">
                <a:latin typeface="Book Antiqua" pitchFamily="18" charset="0"/>
              </a:rPr>
              <a:t>Rebellious pathos of tragedy "Cenci"</a:t>
            </a:r>
            <a:endParaRPr lang="ru-RU" dirty="0">
              <a:latin typeface="Book Antiqua" pitchFamily="18" charset="0"/>
            </a:endParaRPr>
          </a:p>
        </p:txBody>
      </p:sp>
      <p:pic>
        <p:nvPicPr>
          <p:cNvPr id="6" name="Picture 2" descr="C:\Users\user\Desktop\Percy_Bysshe_Shelley_by_Alfred_Clint_crop.jpg"/>
          <p:cNvPicPr>
            <a:picLocks noChangeAspect="1" noChangeArrowheads="1"/>
          </p:cNvPicPr>
          <p:nvPr/>
        </p:nvPicPr>
        <p:blipFill>
          <a:blip r:embed="rId2" cstate="print"/>
          <a:srcRect/>
          <a:stretch>
            <a:fillRect/>
          </a:stretch>
        </p:blipFill>
        <p:spPr bwMode="auto">
          <a:xfrm>
            <a:off x="285720" y="1142984"/>
            <a:ext cx="4121474" cy="52149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r>
              <a:rPr lang="en-US" spc="600" dirty="0" smtClean="0">
                <a:latin typeface="Bookman Old Style" pitchFamily="18" charset="0"/>
              </a:rPr>
              <a:t>Biography</a:t>
            </a:r>
            <a:endParaRPr lang="ru-RU" spc="600" dirty="0">
              <a:latin typeface="Bookman Old Style" pitchFamily="18" charset="0"/>
            </a:endParaRPr>
          </a:p>
        </p:txBody>
      </p:sp>
      <p:sp>
        <p:nvSpPr>
          <p:cNvPr id="3" name="Содержимое 2"/>
          <p:cNvSpPr>
            <a:spLocks noGrp="1"/>
          </p:cNvSpPr>
          <p:nvPr>
            <p:ph idx="1"/>
          </p:nvPr>
        </p:nvSpPr>
        <p:spPr>
          <a:xfrm>
            <a:off x="357158" y="1428736"/>
            <a:ext cx="8553480" cy="5089548"/>
          </a:xfrm>
        </p:spPr>
        <p:txBody>
          <a:bodyPr>
            <a:normAutofit/>
          </a:bodyPr>
          <a:lstStyle/>
          <a:p>
            <a:r>
              <a:rPr lang="en-US" altLang="zh-CN" sz="2200" dirty="0" smtClean="0">
                <a:latin typeface="HelvLight" pitchFamily="2" charset="0"/>
              </a:rPr>
              <a:t>The eldest son of a wealthy country squire, Shelley was born on August 4, 1792. From his childhood, he possessed a fierce independence of spirit and bitterly hated all forms of tyranny.</a:t>
            </a:r>
          </a:p>
          <a:p>
            <a:r>
              <a:rPr lang="en-US" altLang="zh-CN" sz="2200" dirty="0" smtClean="0">
                <a:latin typeface="HelvLight" pitchFamily="2" charset="0"/>
              </a:rPr>
              <a:t> At Eton, he read widely, including political theory and romantic tales. </a:t>
            </a:r>
            <a:r>
              <a:rPr lang="en-US" sz="2200" dirty="0" smtClean="0">
                <a:latin typeface="HelvLight" pitchFamily="2" charset="0"/>
              </a:rPr>
              <a:t>In the fall of 1810. At Oxford, he and Thomas Hogg published The Necessity of Atheism and defiantly refused to answer questions about this work put to them by university authorities, so they were expelled.</a:t>
            </a:r>
          </a:p>
          <a:p>
            <a:r>
              <a:rPr lang="en-US" sz="2200" dirty="0" smtClean="0">
                <a:latin typeface="HelvLight" pitchFamily="2" charset="0"/>
              </a:rPr>
              <a:t>Shelley spend his life travelling around Europe, meeting various poets and journalists, writing poems, political pamphlets, essays.</a:t>
            </a:r>
          </a:p>
          <a:p>
            <a:r>
              <a:rPr lang="en-US" sz="2200" dirty="0" smtClean="0">
                <a:latin typeface="HelvLight" pitchFamily="2" charset="0"/>
              </a:rPr>
              <a:t>On July 8, 1822 Shelley drowned in a sudden storm while sailing back from Livorno to </a:t>
            </a:r>
            <a:r>
              <a:rPr lang="en-US" sz="2200" dirty="0" err="1" smtClean="0">
                <a:latin typeface="HelvLight" pitchFamily="2" charset="0"/>
              </a:rPr>
              <a:t>Lerici</a:t>
            </a:r>
            <a:r>
              <a:rPr lang="en-US" sz="2200" dirty="0" smtClean="0">
                <a:latin typeface="HelvLight" pitchFamily="2" charset="0"/>
              </a:rPr>
              <a:t> in his </a:t>
            </a:r>
            <a:r>
              <a:rPr lang="en-US" sz="2200" dirty="0" err="1" smtClean="0">
                <a:latin typeface="HelvLight" pitchFamily="2" charset="0"/>
              </a:rPr>
              <a:t>shooner</a:t>
            </a:r>
            <a:r>
              <a:rPr lang="en-US" sz="2200" dirty="0" smtClean="0">
                <a:latin typeface="HelvLight" pitchFamily="2" charset="0"/>
              </a:rPr>
              <a:t>. Body cremated, except for the heart, which Mary kept.</a:t>
            </a:r>
          </a:p>
          <a:p>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5929330"/>
            <a:ext cx="4329114" cy="577836"/>
          </a:xfrm>
        </p:spPr>
        <p:txBody>
          <a:bodyPr>
            <a:noAutofit/>
          </a:bodyPr>
          <a:lstStyle/>
          <a:p>
            <a:r>
              <a:rPr lang="en-US" sz="3600" b="0" spc="300" dirty="0" smtClean="0">
                <a:latin typeface="Bookman Old Style" pitchFamily="18" charset="0"/>
              </a:rPr>
              <a:t>Private life</a:t>
            </a:r>
            <a:endParaRPr lang="ru-RU" sz="3600" b="0" spc="300" dirty="0">
              <a:latin typeface="Bookman Old Style" pitchFamily="18" charset="0"/>
            </a:endParaRPr>
          </a:p>
        </p:txBody>
      </p:sp>
      <p:sp>
        <p:nvSpPr>
          <p:cNvPr id="5" name="Текст 4"/>
          <p:cNvSpPr>
            <a:spLocks noGrp="1"/>
          </p:cNvSpPr>
          <p:nvPr>
            <p:ph type="body" idx="2"/>
          </p:nvPr>
        </p:nvSpPr>
        <p:spPr>
          <a:xfrm>
            <a:off x="285720" y="4786322"/>
            <a:ext cx="4357718" cy="1000132"/>
          </a:xfrm>
        </p:spPr>
        <p:txBody>
          <a:bodyPr>
            <a:normAutofit fontScale="92500" lnSpcReduction="10000"/>
          </a:bodyPr>
          <a:lstStyle/>
          <a:p>
            <a:pPr algn="ctr"/>
            <a:r>
              <a:rPr lang="en-US" sz="2000" dirty="0" smtClean="0">
                <a:latin typeface="HelvLight" pitchFamily="2" charset="0"/>
              </a:rPr>
              <a:t>Shelly’s second wife, </a:t>
            </a:r>
          </a:p>
          <a:p>
            <a:pPr algn="ctr"/>
            <a:r>
              <a:rPr lang="en-US" sz="2000" dirty="0" smtClean="0">
                <a:effectLst>
                  <a:outerShdw blurRad="38100" dist="38100" dir="2700000" algn="tl">
                    <a:srgbClr val="000000">
                      <a:alpha val="43137"/>
                    </a:srgbClr>
                  </a:outerShdw>
                </a:effectLst>
                <a:latin typeface="HelvLight" pitchFamily="2" charset="0"/>
              </a:rPr>
              <a:t>Mary Shelley</a:t>
            </a:r>
            <a:r>
              <a:rPr lang="en-US" sz="2000" dirty="0" smtClean="0">
                <a:latin typeface="HelvLight" pitchFamily="2" charset="0"/>
              </a:rPr>
              <a:t>, the author of </a:t>
            </a:r>
            <a:r>
              <a:rPr lang="en-US" sz="2000" i="1" dirty="0" smtClean="0">
                <a:latin typeface="HelvLight" pitchFamily="2" charset="0"/>
              </a:rPr>
              <a:t>Frankenstein</a:t>
            </a:r>
            <a:r>
              <a:rPr lang="en-US" sz="2000" dirty="0" smtClean="0">
                <a:latin typeface="HelvLight" pitchFamily="2" charset="0"/>
              </a:rPr>
              <a:t>.</a:t>
            </a:r>
            <a:endParaRPr lang="ru-RU" sz="2000" dirty="0"/>
          </a:p>
        </p:txBody>
      </p:sp>
      <p:sp>
        <p:nvSpPr>
          <p:cNvPr id="3" name="Содержимое 2"/>
          <p:cNvSpPr>
            <a:spLocks noGrp="1"/>
          </p:cNvSpPr>
          <p:nvPr>
            <p:ph sz="half" idx="1"/>
          </p:nvPr>
        </p:nvSpPr>
        <p:spPr>
          <a:xfrm>
            <a:off x="4714876" y="571480"/>
            <a:ext cx="4140222" cy="5072098"/>
          </a:xfrm>
        </p:spPr>
        <p:txBody>
          <a:bodyPr>
            <a:normAutofit fontScale="92500" lnSpcReduction="10000"/>
          </a:bodyPr>
          <a:lstStyle/>
          <a:p>
            <a:r>
              <a:rPr lang="en-US" sz="2200" dirty="0" smtClean="0">
                <a:latin typeface="HelvLight" pitchFamily="2" charset="0"/>
              </a:rPr>
              <a:t>In 1811, Shelley eloped and engaged with Harriet Westbrook. His love for her was centered on a hope that he could save her from committing suicide.</a:t>
            </a:r>
          </a:p>
          <a:p>
            <a:r>
              <a:rPr lang="en-US" sz="2200" dirty="0" smtClean="0">
                <a:latin typeface="HelvLight" pitchFamily="2" charset="0"/>
              </a:rPr>
              <a:t>Three years into his marriage, he left his wife and child to study and travel.  He met and fell in love with Mary Godwin, the daughter of the political philosopher William Godwin, author of </a:t>
            </a:r>
            <a:r>
              <a:rPr lang="en-US" sz="2200" i="1" dirty="0" smtClean="0">
                <a:latin typeface="HelvLight" pitchFamily="2" charset="0"/>
              </a:rPr>
              <a:t>Political Justice</a:t>
            </a:r>
            <a:r>
              <a:rPr lang="en-US" sz="2200" dirty="0" smtClean="0">
                <a:latin typeface="HelvLight" pitchFamily="2" charset="0"/>
              </a:rPr>
              <a:t>.</a:t>
            </a:r>
          </a:p>
          <a:p>
            <a:r>
              <a:rPr lang="en-US" altLang="zh-CN" sz="2200" dirty="0" smtClean="0">
                <a:latin typeface="HelvLight" pitchFamily="2" charset="0"/>
              </a:rPr>
              <a:t>Shelley always thought that he saw profound spiritual qualities in ladies he loved.</a:t>
            </a:r>
            <a:endParaRPr lang="ru-RU" sz="2200" dirty="0"/>
          </a:p>
        </p:txBody>
      </p:sp>
      <p:pic>
        <p:nvPicPr>
          <p:cNvPr id="4" name="Picture 2" descr="File:RothwellMaryShelley.jpg"/>
          <p:cNvPicPr>
            <a:picLocks noChangeAspect="1" noChangeArrowheads="1"/>
          </p:cNvPicPr>
          <p:nvPr/>
        </p:nvPicPr>
        <p:blipFill>
          <a:blip r:embed="rId2"/>
          <a:srcRect/>
          <a:stretch>
            <a:fillRect/>
          </a:stretch>
        </p:blipFill>
        <p:spPr bwMode="auto">
          <a:xfrm>
            <a:off x="500034" y="214290"/>
            <a:ext cx="3692868" cy="45404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991600" cy="838200"/>
          </a:xfrm>
        </p:spPr>
        <p:txBody>
          <a:bodyPr>
            <a:normAutofit fontScale="90000"/>
          </a:bodyPr>
          <a:lstStyle/>
          <a:p>
            <a:r>
              <a:rPr lang="en-US" sz="4000" spc="300" dirty="0" smtClean="0">
                <a:latin typeface="Bookman Old Style" pitchFamily="18" charset="0"/>
              </a:rPr>
              <a:t>Friendship with Lord Byron</a:t>
            </a:r>
            <a:r>
              <a:rPr lang="en-US" b="1" dirty="0" smtClean="0"/>
              <a:t/>
            </a:r>
            <a:br>
              <a:rPr lang="en-US" b="1" dirty="0" smtClean="0"/>
            </a:br>
            <a:endParaRPr lang="ru-RU" dirty="0"/>
          </a:p>
        </p:txBody>
      </p:sp>
      <p:sp>
        <p:nvSpPr>
          <p:cNvPr id="3" name="Содержимое 2"/>
          <p:cNvSpPr>
            <a:spLocks noGrp="1"/>
          </p:cNvSpPr>
          <p:nvPr>
            <p:ph idx="1"/>
          </p:nvPr>
        </p:nvSpPr>
        <p:spPr>
          <a:xfrm>
            <a:off x="2071670" y="1571612"/>
            <a:ext cx="4429156" cy="4643470"/>
          </a:xfrm>
        </p:spPr>
        <p:txBody>
          <a:bodyPr>
            <a:normAutofit/>
          </a:bodyPr>
          <a:lstStyle/>
          <a:p>
            <a:pPr algn="ctr"/>
            <a:r>
              <a:rPr lang="en-US" sz="2200" dirty="0" smtClean="0">
                <a:latin typeface="HelvLight" pitchFamily="2" charset="0"/>
              </a:rPr>
              <a:t>In 1816, Mary’s sister, Claire, had begun dating the Romantic poet Lord Byron and wished to show him off to her sister. Shelley and Byron became best friends. After a long day of boating with Byron, Shelley returned home and wrote </a:t>
            </a:r>
            <a:r>
              <a:rPr lang="en-US" sz="2200" i="1" dirty="0" smtClean="0">
                <a:latin typeface="HelvLight" pitchFamily="2" charset="0"/>
              </a:rPr>
              <a:t>Hymn to Intellectual Beauty </a:t>
            </a:r>
            <a:r>
              <a:rPr lang="en-US" sz="2200" dirty="0" smtClean="0">
                <a:latin typeface="HelvLight" pitchFamily="2" charset="0"/>
              </a:rPr>
              <a:t>and was inspired to write </a:t>
            </a:r>
            <a:r>
              <a:rPr lang="en-US" sz="2200" i="1" dirty="0" smtClean="0">
                <a:latin typeface="HelvLight" pitchFamily="2" charset="0"/>
              </a:rPr>
              <a:t>Mont Blanc</a:t>
            </a:r>
            <a:r>
              <a:rPr lang="en-US" sz="2200" dirty="0" smtClean="0">
                <a:latin typeface="HelvLight" pitchFamily="2" charset="0"/>
              </a:rPr>
              <a:t>, a pondering on the relationship between man and nature.</a:t>
            </a:r>
            <a:endParaRPr lang="ru-RU" sz="2200" dirty="0"/>
          </a:p>
        </p:txBody>
      </p:sp>
      <p:sp>
        <p:nvSpPr>
          <p:cNvPr id="3074" name="AutoShape 2" descr="data:image/jpeg;base64,/9j/4AAQSkZJRgABAQAAAQABAAD/2wCEAAkGBxQTEhQUExQWFhQWGBwaFxcYFxoXGBwcGBcXHBcYHBoYHCggGBwlGxgXITEhJSkrLi4uGB8zODMsNygtLisBCgoKDg0OGhAQGiwkHCQsLCwsLCwsLCwsNCwsLCwsLCwsLCwsLCwsLCwsLCwsLCwsLCwsLCwsLCwsLCwsLCwsLP/AABEIAQ8AugMBIgACEQEDEQH/xAAcAAABBQEBAQAAAAAAAAAAAAAEAQIDBQYHAAj/xAA+EAABAwIDBQUGBgIBAgcAAAABAAIRAyEEMUEFElFhcQaBkaHwEyIyscHRBxRCUuHxI2JyFsIVM0NjgpKi/8QAGQEAAwEBAQAAAAAAAAAAAAAAAAEDAgQF/8QAJREAAgICAgIBBAMAAAAAAAAAAAECEQMhEjFBUSITMkJhBKHh/9oADAMBAAIRAxEAPwD1J+7bpdW9B8AH5Kjw7XB1+/yVpRdBj1rovIO4tWvBGfr18k5g0vfz68ULQcY08PXJTtqHSO+fumAex4tH2UpNtPFBUGcZBhEMdqtIQoAjO6jaRvWTg6TexPcoa1ZrPicO/NAEwZy65plenIsbjNU+1e01Ki0mZPAfRZ1naOtWcGsG6Ha5njrZtuKQGnOHiZ7/AEdfujG7sQHec5LG49jqjyxlUufmRvAnxt61VU2jiGvIpOcXa7vw8BJEgpIZv67GzPl/aSm2BIHrquf4nGYwP3XXMQIMiw0Piitl9qDdlUkQNeXHj/adCs3jqsZBQvceNj3rK4ftdTLoh0Rn071f4XEMqCzha5iDHgkxhLaduJ+XReZb15ptJ0E3I5j7FN3+/nCQwpmL5J/t5z7ggW6np09ZJ7W/wnYg1tSTM6ZR9c1I4z90LTFp/tS0Z8UwE9n7w/bBuM5toEn5d2h9eKkDoztl/cId1S+vikBn6R4/VFYa88023IQpMIwkmQI0SAMoDjpnwRkZR3oai2M8/FTHpzTALa9Ovobc/PPkhQ8Dv9ZypK2J3RI0TAZtXGiiwvJsAf6suUbY7QVK1SJMaAW8VZdt+0RdNEESYkzYDgOOixVR5n3c3ACdYGfiqQje2TlLwWT9oMbGbjqeegE5apmF2u7fc4e6HHK+Q0+Sbs9rAd0ND3HV2QzkxyVzgMGXn3KTXN4wYPIH6wm6QlbK7Zu1Xse9wzOZ5E/ays+0Paeo4tpscWNaPeDbCe71l3O/6eqMMsY5zHWiPebOh+6Lodhq1WHkGdZAyGXQrNxsdOjOYXbDwYJJGYORB4jy6wj8ZjGPeKpgSLiIva/OVY4rsNWbvndkaRyHA+CrG0oZBaHEfpINugCHXgNjN8VJDhH7D60zyRWE2qaBa8E7t2ubncfS1kLVx12iI3TMc7ib6C9hzUGMI3AZm89TwHLO6KCzoWztvU6w909ysZ9ZrkOBxJbUa5pj3l1LZONFRgykevusSjRuMrLH4Ym/JPbVBFtEhdYz806iw5kZrJoIpOkSfNPc/gog6csuScwwDKYhL6od5Mn4c0S8SM0OWj93l/CBlW5uvCEbRgT0t69ZqGAALevokY7n68UgD2HVIwmSoaVYxlbWEx1TMg3QBOXagZeKznavtEKFOG3c609efirJ7hd38LmfavbLn1XtaTuOFxpGY6cbLeOPJ0YnKkUuJxTqji9xkq+2bsN9WkHMbvOOcZ5xHKxCzVKpaDl/K0myMdQLdxxqMdxZvSTHI9M10ZE0tEY1eyehhWUZ9rBeTG40gxe4keslrtiVi5jdyAD8LW2AHEnNc9rgbxkuaNJub8YW67N4xooBtBrnuBG86MyNGtzjISoTWrKxZ0DZOyHEhziStHR2dEXKrezNeWgOs6BIK0tMiPPJWxQTRmcmgOtgRESctVmMT2LpGqKkX4aHnGi2ro8fsoXtstyxpmVJnIu2XZNzXGowSwiDGYy8vusRtfZW4xznaEBkEXEahfRGJw4cCCLHMLEbW7FU6jicxw/lQcXF6KJpo49gKTC0tfZxcIORn7RK2HZHGN3fZucA5rrGbkEfRVv4kbDOGfTr0xDSYMaOH3AVX2ba57gZEgtNhrP2RJXGxLTo6k19hbI+pRNF14tPDihqjTAgg6pzKh45DhzUSoRVm2nRITPoJu+fXNI90jK+eaYhzqkW9c9UOa3+o9d6TEEi6hE8R4JAC1a58k/DYiNAQRF9EK59hw9T8lIwD+kATPqjImIPcojVERJuLRy4+tULijIgE+HigS+CfD1wQBYOrLle3S32rt0zzW129UIpPg6DIxbVc635N10fx4+SWV+BWNWm2FTw7Wy/3nOsBp1yk9LLO4ahvuAmAde8LY4LYOGJIFUl36dAYF+gyuVTM10YggzafZmm2nvNrNNXP2YLT3XvPJVWC2o2kLl/tOAgN5eiiq2DdSMGowf6QJI0J4T4qLGYWm99ObB4PvTlGYUE/ZR/o3nZftEDVY1kukAudpOonpK6vhqu80Earl3YPs7Ta8FswBM+sl1CkwACB6Kph/oUwne6qBxGSe8kXtKBNb3rnorSkTSCHsQ25xzRLag9Zoeszj6+qxI0jAfins7fwdQxcQR3GVz/ALG4SzXk5EiINhETPiuudr6e/Qe3UiM1h9ksYGNAHw2I5iy55OtFUvJbYZ8Dn5Zniig2wMyeH0yTaFMWtf14okN5W89VM2NBtfNMe4iQp3RuxHvceXBC1DJt69SgB4aCOB0lM/KhI6pAickOcRz8kCKjfi3VOp1mxY34es0NiXkGJ6RzUTcgUAGk7wmfkhKtA24D+9E+hUgDy6KWplbiOY5oAHxOF9qwtsJtJMaWlcw2jh/ZvLdQV1GsN0GM1zbb9XfqudET89V0fx38qJZegFjyAY1+ilpYhw1tCipOhXGDwW+W2951/U5GF0TaXZKKssNn0faQfaNc52W9JOggnTJFNwThDQCSXzB0MEASeMkqSvjCxjadhu3LTYzNnZXP2Cu+zuKL6m8WAhxBeYtlugCcwPquNtl0jp/ZPBmlQYDcwFoqbr8uar9mulojLKOidjXGIbMngrRdIy9si232no4ZpL3iQPhm5+6wWK/FdjTIobx4Aydc+CuMccMx01gCeZ+fPzWV7c7Wo4drKdPCPBqiWkU2UwZOhcC8mRwCxzlJj4pF/wBnvxPp4mq2l7JzHOMAZ+cLWdpNqDDUH1XfC0Elc3/C/AVHVjXqUo3ZaCYkH1Zb7t3st2KwNanTu8sO6OJF4vxhaTbTEcax3bLFYt7m0z7OiTkInvcdUX2HD21qjXHebxzvw8kDtnZGLwwospWa+nJ3WjMzLSSCScuGeQVp+HNEinUccy6/cFiVcbQ43ezaUWyfkvVHEZJlGoRlmFMOBMBRKkMuPGyVr4PWykPry59EM4XyPyQA57JcQDMa5Sh9x37j4Iqm4NmwNtQPQUm7zCAMfvzM/fIWUlNwjl/aBpVJmMlOagDRqbzbK9ojNMROwiY9WUtZ8cOqr6VS0WHrzUlJ8yBP1PdxSAnneA5Bc97S0YrOIEcQt8wEEg2Oqoe1Oz/aDfGYFxxAPzCrilxkYmrRhiupdgsE2rTqVsgyk0zwLZDh/wDlcue3RdO/CPazAyph6hADp797IeMrpzq42SxPZFgsFUx7qhawta0e44zczdX/AGb2E9rgXudvSJB0jpmtVsnDNovY2N1m6GC0tJ0v0CvThmzI43XLVlug7A0wGgcFK+iCPXzUWFMIlgmZXQlomytfselvbxY0kcpM8eSr9uYdtXd3qIe5p9wuMAeC0AbAiPD7dVG6mM4WXDWhpguysKGsJ3GtLrndEAlWFLKConvgetE1rpTWtCezG9rNiuNWA54Y+T7p/wDsPNZbY+EFF76bZtB+/wAl1fa9EOZc3FxyXMaJ3sRUIygcOJuoZI0ykXaLaiADc6eOalfB1lCA5cLypQPDNTNjmjy9WUVUT/Wakc21vLkoHGLHNAEgOoT2gcfXgmvcd08VGAOfifsgDF4J4HxZerJxqG8ZdPJBEkRfyTqTszPr6LVGCcOAyUtKpJz8ChnSvU9ennPrNAw5la6GqPJPGydWcJ91u7yz80kTzPBIDJbY2e1rrE7xPKI49FWYDGOoVA9umY4jULdbRwDarQCPeGuSx+1Njvpkkiy6sWRNcZEZxado712C2qzEUGbpBEa3IP3C0b60SOC+cezG18RhnTRdn+k3HhxXXOyu13Vmb75Lj8SnL4aNxfI2+FqSjKbzP0VNgKvr+FZ0zdaiwaCXm+qbvaBeLrevoUwmy3ZkVzcyVjO07NouJFF1KlRaCXPA33kaQDYLSV9qUmyHPaIzkj6qlx3bPBtEOqS02JA459ynJo0kcqxfbPEGKAe8tPx1CN1zh/rGQj5rUdnHbxe7PIZcB5LMdrdt0ar2CjQc1jfgqOaQXdBGS03ZBhFEu/cSpyWkai9luXi8Z9F5rzxy8Ux8yfonN5mOllM2OLzmLqGrp18EQxwj5qMgRI9cUAJh28tdVITz8v4TKYOfFTAcvIIA5uXgL0x0+qgqmQNZ5WCjpn3r5LdEwoOMWT2vJM20+WSipgkONhHGJuYsmNfEif5QAeKkjgnQhKdYaqVr7aJUMsKLjodFHjcH7UQZP0Q7JjW+XdmiqdcgZ6JDKrAbFDKzb+6TZdGwOBLAHMFo94eF1jsOXGCA4lpBMaDiuj7LAcwdPonbb2C0LhMQBx8Vd4avMc/BZzEUjTN5jTMI7A4tq1F0DVl8DCZihIIChp4mRmp2VOKrdkyhd2Zwod7R1EPqG+84b0nobQqPtH2ooUGmn7HegwGhoAHJbo05MTYfzqh8Ts+j+pjT1bJ8Vlx9GrOIbW2rVxj277NxjTIbmfHotbsYblCmP9Z43Kvu02z6JpkgBpGoEZKj2W7eYGHQe4e7JSl6NILe/gU5h1MyVGGkadPXRewxAM3v8lk0Mr1YMaaR5TwUNOsbt7kc6lJnll/Sj/JmeJ+nPuQBLh6ZIOpzPgoSeSJpVI6681N7L1dAHI2iADpPn9VON245WUXt3bjWT7oMhvM6pKZEXz9eu5VJEpiOZSU2Q5eZB58/VkoMevUJDEczhn1RFB3ooS8epUlJ9kAGtcjNn0DVqMpi5cQAOvqVTmpzW5/CvBb1d1Qi1NsAn9x+sfNKh2E9rcC3BYf2dMwTG+6LvcZzPAZAK27IY3eoUznb6Kx/EPYvt8M57fiaLiMxx6hY38NcdNLdJ+EwtSjxYk7N9iaIe0tNgdfryWWxmCq0CS27TPXNasyQDfnkpBuusR670ONjujI4TbrhZ0/VWNHtE2BJAS7W2EHXafXCVhtsYCrTJ3d4C9pnpmsbQ9G+d2jpiZcPEKn2p2ypgENeJOQy+WS5bi8TWkgnyQTmE5lbpvtmbNj2n7XBzRTY+SbOjzurHsyDUomcj8J4Rkud7I2U/F4hlKmMzc8BqSvoXBbBZQoMYwAbrYnuuU5Q1oIy9mTNSwJzi95XqUHX6JtQj3mjRxGnE2Q1SoTkFE2W1C/0hK1s5CAhsI45AEngM0RRrZ3v8kDFpsE6me/UosVRwCjw775wkNH1BTEckcBAveFAx175KQD19F59MRI8FUmNLrG/VOBtn1SsoawVO2mP4KVgR3TAVOTnPcoKzeF0AKxsldp/DvAexwwJgOed49It5LkmwcEatanTAkuI/k9wXd8FRDGgCwA6ZCE49h4LWmQ4EG8iD/S5fV2J+RxdRsf4ari5nATm08OS6UwkXUG08I2uwggTHoqs1yX7MxdMq8LiN5oI9eoRDX9xVRg6hEsdmwxz8kcHgc1FMo0WYMhVO1Nnsfm28euSNp1RA+iD2liQGkjRak1QktnMNv4NjahhBM2M6sRTpN33vyA0jOZyVs3ZlTE14aJvb1oF1Ps3sBmGZpvkDed3ZDgFiEXJhJpFX2J7IMwFKTBrv+J3/aOAVzjne6eCIr1ZPQqtxNWzhlbiqypKkZRxbFdpXYfHV2VBNMuBjUS0X5rXYOpTrM9pTc1w5H5rD/ixs4UsRSqD/wBRkHqw8tYcPBZfZW1atB29TeW/I9Ql9LlFNBzp0ztG64GW25jpEqRhngfXDgsjsbto2pAed12V8vFaFuJ1GvP6hQaa7Kpp9BrH390jgYRsngFUNcJmOd9boksdx80hnMqPiVJiHENtHFR+2DQfdO93fVU+0toVJhxIHAbv0V4xcmRbolrbWc83IHdHyCsMNs17oJqNLTcOHvDyuDyhZ9lUTMX4/wAApfzcWb9Y8Jgqrh6MKXs0XsN0kMdvHUERPGBp1KgxWKNMGWOnp8yqp+0DG62QNTPvOPOMhwATaeKcMiSsfTfkfI6t+GGD938w+C5+R/a0HId/0XSWYoCJiOP3XA+y3ap2H3pncJynI8RyOoVrje3D3Ex8A5xfqsVJPo2mmjre1O1VOmDu+8/hIEdTkAsLtL8UtypAILgbwCG9A7ek9d1ZDHUK1Qb2Kq+ypZ+yZ8ZnLenInnJVBicZTaYp0wBxJl3e7PwhaVy/wTdHX8F2tw2LIex4p1gIeypDd4cnAwSrujiBk7PgvnOpWdnbu9StRs3triG0WMIa72Zs5xO9yEjQBEsTW0Eci6Z2ynXjnfj0VbtGq553WiSbACVnNi9sadcNYBu1dWkwT00KJ212npYFr3FwqYtwhjZkU5/W48eAzy6qVNuilqrL5/aDBbMbuvf7XEfqZThzgeBOTB1KXs5+JeExbwxzjRqzDWPgB3CHCx6WK4RXrl5NyZuT+ok3J5SoA2xge6uhaVEW9n1S8keHf5Ki2kd0+KyP4XdthXY3C13/AOamIpuJ/wDMa3K5zcBbmBPFbDbrN5gI0OnJYyG4nLvxhb/hw54PI8W/wuXNcup/i+Jw2Hd/7h82FcqV8H2Esv3EhdqrfZG3qtE+66R+11x/HcqbRKFuUU1TMptHU9hdoqdWN6zxofutF+a5jyXEaFYggjMK3btmtHxHyXJPDT0Wjk9jcViYGd1UvqF1gn4lxJIz/pS0Ke63ei5MDlxV4pRVk27ZH+U8Ujm7hh4ketUbRp3zQm0blOMrdA1SHGgD8F+Rz8dV5jBqhadYtyzsfBThhddokHhom0xDnEX3TnmrDZdEktqP+Bh91uhIytqAU3Z+AbO9WO60fpBG8fOwS7V2wHe7SG60W7uAU3b0jS1tj9rbSdUMEzeT1VLVqjRRvqSlw9EucGtEuNgFWMFFGHJsTfJ+6eysRYGAn16LWmC64zDRInrqoXub+kHqVrTF0ObUM2Pnw1RjMRJs3fdqSSfEnNAU41E98IyliHkEMbA13B8ylJDTDXWvVcP+Lch4Ic1DU/1YFC3Dk3fYDRNxGJmwsBkFNR9GrJcKT7Vm4SHbw3SLEGbEEarrWze19emN3E0vaAWLhAfzJBsT4LmfYct/P4ffy3rTlvbp3Z74W77adoaWDrODaYq13e8A4kMaCLF0XPQKeVNyUUbg0k2yP8WcfTqYPDezNnVS4DIwGEG2kFwXMsHg31XbtNpceQy6nQK5eKmKf7XEvIb+loAFuDRk0c1au2k2mz2bGhjeA15k5k9VpT4R4rbE1ydsC/6bpsA9rWAP6gwb7ud53R5qN+Gw7PhY53/J30C9WxxdkAAhXmdVi5Ptj14JC9v6WNHcvbw4eSZTplP9mgQDii1pMZpwqTTZ/wAnfQ/VAFG4J/uGMw8Hxb/Cs40jCeycuiNSUFirEg5hT1nZIPEG6ILYSZEVJTw7iJCiaJKLDzkFSTa6MogNN3BM3TMIhTbOwjqlQBrS6LngANScglypWOhX4JrGyTLuAyCIwTxRouefjqWbx3df7RmOwzN10vG9yEj6KpxrvhvI3QB3ZqUXz0zTVATr3RODwRf0Q5CvOybS6oGj9w81XJJqNozFWy32L2NNVzd6QDp8z0Vn2gp0sHSrU2DddVc1rBmdxsEu6Eroe0cfRwGF9u9okNDGCbk/tHfmVwXbW1n16rqtQy5x7gNAOAC5oRlkey0morQPiq0oYlKxhcYAJPAK2w2xSINU7o4DNdLcYLZGnIr8CXio11OzmODgeBBkFXdd+/UfWrHfqvdJOknQDgBbok9mMmCAiaGFk/eyhPJZSMaB5c7K3zUgwnirNuDAvePBL7Sk0D3gOily9G6Kw4YSvHDcEXUx9LMOyPyQb9oNknyTXIWiVlIjTvXvajh8kMcbe10z/wAQHDyT4sVopHInZzh74OcAj/4n7E+CDcVJh6m65pOQN+mvkuuStEU9k9Z10LUKKxtLce4ZxroeB8EG4oghskw7ZKs6GFH6pAiYESfE2HNRbOo2kojEPiBBlxk8SBkON3R4KU5W6RqK0WWy9n03S51MboBPxGbZdcsk3aO0RTHsqYDQfihDu2lLqVMWDfjI1NpHQAQFUY6vvPc7iViMHJ7NOVLRLi8TNhohC6RHemyvAK6ikTbsRbr8LcN/kdUcYY2ZOloKxmCw++4DTVava2O/L4UUWWNUXjRv8qeZ38F5NQVfJgnbztS7GVrH/FT92mNOb44n5Qs5hMKajoFgMycgmU6e8eWpRW9+ltm/Pmt/aqRnt2yzo12Uhu0RJ1ecz04KehhnPu8mDdQ4HDRcqTGbSDYvlkM1zvb0VX7C31W0xDYjiUBiNstHwguPl4qnxGKLzfLgoWtJVI4V+Rhz9B2M2tVqZugftFghQSV4NhNNVVSS6Rm/Y8hI480wOJTSE6FZNvlL7UqILyVIYxSilZMY26NaNAiUqEkD1X7zQdRY92XkhgLozEACY1+YQ9BsuCcXoH2XVGA0AKPHVQww3449537eTefE6acUtOmXFoEzNkLi3gv3RkDE8eJUIrZR9AzHkGeCY45p9d4yHeeKgJmyul5Jslo0i42RdLBONoVrgMHLBCscPT3WlsAkkXi9tBwlQlm9FFAg2RgAwF5/TeVndr401ajncchyGQWg2/ixTpbgzdn0/lZahTLnWEp4VdzYTf4omjdAGZN4+/FWGFw8DedHeh3OZSvIc7yQmIxjn5rVOXRm0g7F7Sza1VbnEpWUyVLAC2ko9CbbG02cUrqnBKWpCQOaYhgaSnQBzTXPJTYTAcXLybKVADku76uklelIBzLBEUMrZocImgMliXQ0ersc5wLolx0gDO9hkh8OB7S2UlEY+qJkae736lDYP4gmvtB9luxxGWaEOBdEi5RVJ/JGiuAM+GShya6KUmZ6phCLusPWSZhqclWW18QwtAbJM5oSmIGSspNx2YaVl/svEncgXibeuqP9qGguJgDxWZoYncUGL2i52tlH6TkzfOkOx9X2ji5xgaDkhnYoxDbD1moXEnNIulRSRJs9MpwanU6coloATcqBISlhyblee0BONZDuesK2MV7pTJSb5TJW0hWO3kiRKmIULy8vIAcEsJEslIYrVOx0KKE4LDGR1sk/CC68nYM+8m38Q8ljTaOiOwmEa+N5262bkzAnkEHvxZeq4i0LmdsroF2q1oeA0yBwyz5qJ5tdNqmShq1STGivGOkTbGveSkASQlhVMHk5jZXg1TU7JNjSHAwonOXi5MKSQWKXJhKUhJC0IRLC8lQAi8vJYQAgTl4BLCAPQvQlhK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data:image/jpeg;base64,/9j/4AAQSkZJRgABAQAAAQABAAD/2wCEAAkGBxQTEhQUExQWFhQWGBwaFxcYFxoXGBwcGBcXHBcYHBoYHCggGBwlGxgXITEhJSkrLi4uGB8zODMsNygtLisBCgoKDg0OGhAQGiwkHCQsLCwsLCwsLCwsNCwsLCwsLCwsLCwsLCwsLCwsLCwsLCwsLCwsLCwsLCwsLCwsLCwsLP/AABEIAQ8AugMBIgACEQEDEQH/xAAcAAABBQEBAQAAAAAAAAAAAAAEAQIDBQYHAAj/xAA+EAABAwIDBQUGBgIBAgcAAAABAAIRAyEEMUEFElFhcQaBkaHwEyIyscHRBxRCUuHxI2JyFsIVM0NjgpKi/8QAGQEAAwEBAQAAAAAAAAAAAAAAAAEDAgQF/8QAJREAAgICAgIBBAMAAAAAAAAAAAECEQMhEjFBUSITMkJhBKHh/9oADAMBAAIRAxEAPwD1J+7bpdW9B8AH5Kjw7XB1+/yVpRdBj1rovIO4tWvBGfr18k5g0vfz68ULQcY08PXJTtqHSO+fumAex4tH2UpNtPFBUGcZBhEMdqtIQoAjO6jaRvWTg6TexPcoa1ZrPicO/NAEwZy65plenIsbjNU+1e01Ki0mZPAfRZ1naOtWcGsG6Ha5njrZtuKQGnOHiZ7/AEdfujG7sQHec5LG49jqjyxlUufmRvAnxt61VU2jiGvIpOcXa7vw8BJEgpIZv67GzPl/aSm2BIHrquf4nGYwP3XXMQIMiw0Piitl9qDdlUkQNeXHj/adCs3jqsZBQvceNj3rK4ftdTLoh0Rn071f4XEMqCzha5iDHgkxhLaduJ+XReZb15ptJ0E3I5j7FN3+/nCQwpmL5J/t5z7ggW6np09ZJ7W/wnYg1tSTM6ZR9c1I4z90LTFp/tS0Z8UwE9n7w/bBuM5toEn5d2h9eKkDoztl/cId1S+vikBn6R4/VFYa88023IQpMIwkmQI0SAMoDjpnwRkZR3oai2M8/FTHpzTALa9Ovobc/PPkhQ8Dv9ZypK2J3RI0TAZtXGiiwvJsAf6suUbY7QVK1SJMaAW8VZdt+0RdNEESYkzYDgOOixVR5n3c3ACdYGfiqQje2TlLwWT9oMbGbjqeegE5apmF2u7fc4e6HHK+Q0+Sbs9rAd0ND3HV2QzkxyVzgMGXn3KTXN4wYPIH6wm6QlbK7Zu1Xse9wzOZ5E/ays+0Paeo4tpscWNaPeDbCe71l3O/6eqMMsY5zHWiPebOh+6Lodhq1WHkGdZAyGXQrNxsdOjOYXbDwYJJGYORB4jy6wj8ZjGPeKpgSLiIva/OVY4rsNWbvndkaRyHA+CrG0oZBaHEfpINugCHXgNjN8VJDhH7D60zyRWE2qaBa8E7t2ubncfS1kLVx12iI3TMc7ib6C9hzUGMI3AZm89TwHLO6KCzoWztvU6w909ysZ9ZrkOBxJbUa5pj3l1LZONFRgykevusSjRuMrLH4Ym/JPbVBFtEhdYz806iw5kZrJoIpOkSfNPc/gog6csuScwwDKYhL6od5Mn4c0S8SM0OWj93l/CBlW5uvCEbRgT0t69ZqGAALevokY7n68UgD2HVIwmSoaVYxlbWEx1TMg3QBOXagZeKznavtEKFOG3c609efirJ7hd38LmfavbLn1XtaTuOFxpGY6cbLeOPJ0YnKkUuJxTqji9xkq+2bsN9WkHMbvOOcZ5xHKxCzVKpaDl/K0myMdQLdxxqMdxZvSTHI9M10ZE0tEY1eyehhWUZ9rBeTG40gxe4keslrtiVi5jdyAD8LW2AHEnNc9rgbxkuaNJub8YW67N4xooBtBrnuBG86MyNGtzjISoTWrKxZ0DZOyHEhziStHR2dEXKrezNeWgOs6BIK0tMiPPJWxQTRmcmgOtgRESctVmMT2LpGqKkX4aHnGi2ro8fsoXtstyxpmVJnIu2XZNzXGowSwiDGYy8vusRtfZW4xznaEBkEXEahfRGJw4cCCLHMLEbW7FU6jicxw/lQcXF6KJpo49gKTC0tfZxcIORn7RK2HZHGN3fZucA5rrGbkEfRVv4kbDOGfTr0xDSYMaOH3AVX2ba57gZEgtNhrP2RJXGxLTo6k19hbI+pRNF14tPDihqjTAgg6pzKh45DhzUSoRVm2nRITPoJu+fXNI90jK+eaYhzqkW9c9UOa3+o9d6TEEi6hE8R4JAC1a58k/DYiNAQRF9EK59hw9T8lIwD+kATPqjImIPcojVERJuLRy4+tULijIgE+HigS+CfD1wQBYOrLle3S32rt0zzW129UIpPg6DIxbVc635N10fx4+SWV+BWNWm2FTw7Wy/3nOsBp1yk9LLO4ahvuAmAde8LY4LYOGJIFUl36dAYF+gyuVTM10YggzafZmm2nvNrNNXP2YLT3XvPJVWC2o2kLl/tOAgN5eiiq2DdSMGowf6QJI0J4T4qLGYWm99ObB4PvTlGYUE/ZR/o3nZftEDVY1kukAudpOonpK6vhqu80Earl3YPs7Ta8FswBM+sl1CkwACB6Kph/oUwne6qBxGSe8kXtKBNb3rnorSkTSCHsQ25xzRLag9Zoeszj6+qxI0jAfins7fwdQxcQR3GVz/ALG4SzXk5EiINhETPiuudr6e/Qe3UiM1h9ksYGNAHw2I5iy55OtFUvJbYZ8Dn5Zniig2wMyeH0yTaFMWtf14okN5W89VM2NBtfNMe4iQp3RuxHvceXBC1DJt69SgB4aCOB0lM/KhI6pAickOcRz8kCKjfi3VOp1mxY34es0NiXkGJ6RzUTcgUAGk7wmfkhKtA24D+9E+hUgDy6KWplbiOY5oAHxOF9qwtsJtJMaWlcw2jh/ZvLdQV1GsN0GM1zbb9XfqudET89V0fx38qJZegFjyAY1+ilpYhw1tCipOhXGDwW+W2951/U5GF0TaXZKKssNn0faQfaNc52W9JOggnTJFNwThDQCSXzB0MEASeMkqSvjCxjadhu3LTYzNnZXP2Cu+zuKL6m8WAhxBeYtlugCcwPquNtl0jp/ZPBmlQYDcwFoqbr8uar9mulojLKOidjXGIbMngrRdIy9si232no4ZpL3iQPhm5+6wWK/FdjTIobx4Aydc+CuMccMx01gCeZ+fPzWV7c7Wo4drKdPCPBqiWkU2UwZOhcC8mRwCxzlJj4pF/wBnvxPp4mq2l7JzHOMAZ+cLWdpNqDDUH1XfC0Elc3/C/AVHVjXqUo3ZaCYkH1Zb7t3st2KwNanTu8sO6OJF4vxhaTbTEcax3bLFYt7m0z7OiTkInvcdUX2HD21qjXHebxzvw8kDtnZGLwwospWa+nJ3WjMzLSSCScuGeQVp+HNEinUccy6/cFiVcbQ43ezaUWyfkvVHEZJlGoRlmFMOBMBRKkMuPGyVr4PWykPry59EM4XyPyQA57JcQDMa5Sh9x37j4Iqm4NmwNtQPQUm7zCAMfvzM/fIWUlNwjl/aBpVJmMlOagDRqbzbK9ojNMROwiY9WUtZ8cOqr6VS0WHrzUlJ8yBP1PdxSAnneA5Bc97S0YrOIEcQt8wEEg2Oqoe1Oz/aDfGYFxxAPzCrilxkYmrRhiupdgsE2rTqVsgyk0zwLZDh/wDlcue3RdO/CPazAyph6hADp797IeMrpzq42SxPZFgsFUx7qhawta0e44zczdX/AGb2E9rgXudvSJB0jpmtVsnDNovY2N1m6GC0tJ0v0CvThmzI43XLVlug7A0wGgcFK+iCPXzUWFMIlgmZXQlomytfselvbxY0kcpM8eSr9uYdtXd3qIe5p9wuMAeC0AbAiPD7dVG6mM4WXDWhpguysKGsJ3GtLrndEAlWFLKConvgetE1rpTWtCezG9rNiuNWA54Y+T7p/wDsPNZbY+EFF76bZtB+/wAl1fa9EOZc3FxyXMaJ3sRUIygcOJuoZI0ykXaLaiADc6eOalfB1lCA5cLypQPDNTNjmjy9WUVUT/Wakc21vLkoHGLHNAEgOoT2gcfXgmvcd08VGAOfifsgDF4J4HxZerJxqG8ZdPJBEkRfyTqTszPr6LVGCcOAyUtKpJz8ChnSvU9ennPrNAw5la6GqPJPGydWcJ91u7yz80kTzPBIDJbY2e1rrE7xPKI49FWYDGOoVA9umY4jULdbRwDarQCPeGuSx+1Njvpkkiy6sWRNcZEZxado712C2qzEUGbpBEa3IP3C0b60SOC+cezG18RhnTRdn+k3HhxXXOyu13Vmb75Lj8SnL4aNxfI2+FqSjKbzP0VNgKvr+FZ0zdaiwaCXm+qbvaBeLrevoUwmy3ZkVzcyVjO07NouJFF1KlRaCXPA33kaQDYLSV9qUmyHPaIzkj6qlx3bPBtEOqS02JA459ynJo0kcqxfbPEGKAe8tPx1CN1zh/rGQj5rUdnHbxe7PIZcB5LMdrdt0ar2CjQc1jfgqOaQXdBGS03ZBhFEu/cSpyWkai9luXi8Z9F5rzxy8Ux8yfonN5mOllM2OLzmLqGrp18EQxwj5qMgRI9cUAJh28tdVITz8v4TKYOfFTAcvIIA5uXgL0x0+qgqmQNZ5WCjpn3r5LdEwoOMWT2vJM20+WSipgkONhHGJuYsmNfEif5QAeKkjgnQhKdYaqVr7aJUMsKLjodFHjcH7UQZP0Q7JjW+XdmiqdcgZ6JDKrAbFDKzb+6TZdGwOBLAHMFo94eF1jsOXGCA4lpBMaDiuj7LAcwdPonbb2C0LhMQBx8Vd4avMc/BZzEUjTN5jTMI7A4tq1F0DVl8DCZihIIChp4mRmp2VOKrdkyhd2Zwod7R1EPqG+84b0nobQqPtH2ooUGmn7HegwGhoAHJbo05MTYfzqh8Ts+j+pjT1bJ8Vlx9GrOIbW2rVxj277NxjTIbmfHotbsYblCmP9Z43Kvu02z6JpkgBpGoEZKj2W7eYGHQe4e7JSl6NILe/gU5h1MyVGGkadPXRewxAM3v8lk0Mr1YMaaR5TwUNOsbt7kc6lJnll/Sj/JmeJ+nPuQBLh6ZIOpzPgoSeSJpVI6681N7L1dAHI2iADpPn9VON245WUXt3bjWT7oMhvM6pKZEXz9eu5VJEpiOZSU2Q5eZB58/VkoMevUJDEczhn1RFB3ooS8epUlJ9kAGtcjNn0DVqMpi5cQAOvqVTmpzW5/CvBb1d1Qi1NsAn9x+sfNKh2E9rcC3BYf2dMwTG+6LvcZzPAZAK27IY3eoUznb6Kx/EPYvt8M57fiaLiMxx6hY38NcdNLdJ+EwtSjxYk7N9iaIe0tNgdfryWWxmCq0CS27TPXNasyQDfnkpBuusR670ONjujI4TbrhZ0/VWNHtE2BJAS7W2EHXafXCVhtsYCrTJ3d4C9pnpmsbQ9G+d2jpiZcPEKn2p2ypgENeJOQy+WS5bi8TWkgnyQTmE5lbpvtmbNj2n7XBzRTY+SbOjzurHsyDUomcj8J4Rkud7I2U/F4hlKmMzc8BqSvoXBbBZQoMYwAbrYnuuU5Q1oIy9mTNSwJzi95XqUHX6JtQj3mjRxGnE2Q1SoTkFE2W1C/0hK1s5CAhsI45AEngM0RRrZ3v8kDFpsE6me/UosVRwCjw775wkNH1BTEckcBAveFAx175KQD19F59MRI8FUmNLrG/VOBtn1SsoawVO2mP4KVgR3TAVOTnPcoKzeF0AKxsldp/DvAexwwJgOed49It5LkmwcEatanTAkuI/k9wXd8FRDGgCwA6ZCE49h4LWmQ4EG8iD/S5fV2J+RxdRsf4ari5nATm08OS6UwkXUG08I2uwggTHoqs1yX7MxdMq8LiN5oI9eoRDX9xVRg6hEsdmwxz8kcHgc1FMo0WYMhVO1Nnsfm28euSNp1RA+iD2liQGkjRak1QktnMNv4NjahhBM2M6sRTpN33vyA0jOZyVs3ZlTE14aJvb1oF1Ps3sBmGZpvkDed3ZDgFiEXJhJpFX2J7IMwFKTBrv+J3/aOAVzjne6eCIr1ZPQqtxNWzhlbiqypKkZRxbFdpXYfHV2VBNMuBjUS0X5rXYOpTrM9pTc1w5H5rD/ixs4UsRSqD/wBRkHqw8tYcPBZfZW1atB29TeW/I9Ql9LlFNBzp0ztG64GW25jpEqRhngfXDgsjsbto2pAed12V8vFaFuJ1GvP6hQaa7Kpp9BrH390jgYRsngFUNcJmOd9boksdx80hnMqPiVJiHENtHFR+2DQfdO93fVU+0toVJhxIHAbv0V4xcmRbolrbWc83IHdHyCsMNs17oJqNLTcOHvDyuDyhZ9lUTMX4/wAApfzcWb9Y8Jgqrh6MKXs0XsN0kMdvHUERPGBp1KgxWKNMGWOnp8yqp+0DG62QNTPvOPOMhwATaeKcMiSsfTfkfI6t+GGD938w+C5+R/a0HId/0XSWYoCJiOP3XA+y3ap2H3pncJynI8RyOoVrje3D3Ex8A5xfqsVJPo2mmjre1O1VOmDu+8/hIEdTkAsLtL8UtypAILgbwCG9A7ek9d1ZDHUK1Qb2Kq+ypZ+yZ8ZnLenInnJVBicZTaYp0wBxJl3e7PwhaVy/wTdHX8F2tw2LIex4p1gIeypDd4cnAwSrujiBk7PgvnOpWdnbu9StRs3triG0WMIa72Zs5xO9yEjQBEsTW0Eci6Z2ynXjnfj0VbtGq553WiSbACVnNi9sadcNYBu1dWkwT00KJ212npYFr3FwqYtwhjZkU5/W48eAzy6qVNuilqrL5/aDBbMbuvf7XEfqZThzgeBOTB1KXs5+JeExbwxzjRqzDWPgB3CHCx6WK4RXrl5NyZuT+ok3J5SoA2xge6uhaVEW9n1S8keHf5Ki2kd0+KyP4XdthXY3C13/AOamIpuJ/wDMa3K5zcBbmBPFbDbrN5gI0OnJYyG4nLvxhb/hw54PI8W/wuXNcup/i+Jw2Hd/7h82FcqV8H2Esv3EhdqrfZG3qtE+66R+11x/HcqbRKFuUU1TMptHU9hdoqdWN6zxofutF+a5jyXEaFYggjMK3btmtHxHyXJPDT0Wjk9jcViYGd1UvqF1gn4lxJIz/pS0Ke63ei5MDlxV4pRVk27ZH+U8Ujm7hh4ketUbRp3zQm0blOMrdA1SHGgD8F+Rz8dV5jBqhadYtyzsfBThhddokHhom0xDnEX3TnmrDZdEktqP+Bh91uhIytqAU3Z+AbO9WO60fpBG8fOwS7V2wHe7SG60W7uAU3b0jS1tj9rbSdUMEzeT1VLVqjRRvqSlw9EucGtEuNgFWMFFGHJsTfJ+6eysRYGAn16LWmC64zDRInrqoXub+kHqVrTF0ObUM2Pnw1RjMRJs3fdqSSfEnNAU41E98IyliHkEMbA13B8ylJDTDXWvVcP+Lch4Ic1DU/1YFC3Dk3fYDRNxGJmwsBkFNR9GrJcKT7Vm4SHbw3SLEGbEEarrWze19emN3E0vaAWLhAfzJBsT4LmfYct/P4ffy3rTlvbp3Z74W77adoaWDrODaYq13e8A4kMaCLF0XPQKeVNyUUbg0k2yP8WcfTqYPDezNnVS4DIwGEG2kFwXMsHg31XbtNpceQy6nQK5eKmKf7XEvIb+loAFuDRk0c1au2k2mz2bGhjeA15k5k9VpT4R4rbE1ydsC/6bpsA9rWAP6gwb7ud53R5qN+Gw7PhY53/J30C9WxxdkAAhXmdVi5Ptj14JC9v6WNHcvbw4eSZTplP9mgQDii1pMZpwqTTZ/wAnfQ/VAFG4J/uGMw8Hxb/Cs40jCeycuiNSUFirEg5hT1nZIPEG6ILYSZEVJTw7iJCiaJKLDzkFSTa6MogNN3BM3TMIhTbOwjqlQBrS6LngANScglypWOhX4JrGyTLuAyCIwTxRouefjqWbx3df7RmOwzN10vG9yEj6KpxrvhvI3QB3ZqUXz0zTVATr3RODwRf0Q5CvOybS6oGj9w81XJJqNozFWy32L2NNVzd6QDp8z0Vn2gp0sHSrU2DddVc1rBmdxsEu6Eroe0cfRwGF9u9okNDGCbk/tHfmVwXbW1n16rqtQy5x7gNAOAC5oRlkey0morQPiq0oYlKxhcYAJPAK2w2xSINU7o4DNdLcYLZGnIr8CXio11OzmODgeBBkFXdd+/UfWrHfqvdJOknQDgBbok9mMmCAiaGFk/eyhPJZSMaB5c7K3zUgwnirNuDAvePBL7Sk0D3gOily9G6Kw4YSvHDcEXUx9LMOyPyQb9oNknyTXIWiVlIjTvXvajh8kMcbe10z/wAQHDyT4sVopHInZzh74OcAj/4n7E+CDcVJh6m65pOQN+mvkuuStEU9k9Z10LUKKxtLce4ZxroeB8EG4oghskw7ZKs6GFH6pAiYESfE2HNRbOo2kojEPiBBlxk8SBkON3R4KU5W6RqK0WWy9n03S51MboBPxGbZdcsk3aO0RTHsqYDQfihDu2lLqVMWDfjI1NpHQAQFUY6vvPc7iViMHJ7NOVLRLi8TNhohC6RHemyvAK6ikTbsRbr8LcN/kdUcYY2ZOloKxmCw++4DTVava2O/L4UUWWNUXjRv8qeZ38F5NQVfJgnbztS7GVrH/FT92mNOb44n5Qs5hMKajoFgMycgmU6e8eWpRW9+ltm/Pmt/aqRnt2yzo12Uhu0RJ1ecz04KehhnPu8mDdQ4HDRcqTGbSDYvlkM1zvb0VX7C31W0xDYjiUBiNstHwguPl4qnxGKLzfLgoWtJVI4V+Rhz9B2M2tVqZugftFghQSV4NhNNVVSS6Rm/Y8hI480wOJTSE6FZNvlL7UqILyVIYxSilZMY26NaNAiUqEkD1X7zQdRY92XkhgLozEACY1+YQ9BsuCcXoH2XVGA0AKPHVQww3449537eTefE6acUtOmXFoEzNkLi3gv3RkDE8eJUIrZR9AzHkGeCY45p9d4yHeeKgJmyul5Jslo0i42RdLBONoVrgMHLBCscPT3WlsAkkXi9tBwlQlm9FFAg2RgAwF5/TeVndr401ajncchyGQWg2/ixTpbgzdn0/lZahTLnWEp4VdzYTf4omjdAGZN4+/FWGFw8DedHeh3OZSvIc7yQmIxjn5rVOXRm0g7F7Sza1VbnEpWUyVLAC2ko9CbbG02cUrqnBKWpCQOaYhgaSnQBzTXPJTYTAcXLybKVADku76uklelIBzLBEUMrZocImgMliXQ0ersc5wLolx0gDO9hkh8OB7S2UlEY+qJkae736lDYP4gmvtB9luxxGWaEOBdEi5RVJ/JGiuAM+GShya6KUmZ6phCLusPWSZhqclWW18QwtAbJM5oSmIGSspNx2YaVl/svEncgXibeuqP9qGguJgDxWZoYncUGL2i52tlH6TkzfOkOx9X2ji5xgaDkhnYoxDbD1moXEnNIulRSRJs9MpwanU6coloATcqBISlhyblee0BONZDuesK2MV7pTJSb5TJW0hWO3kiRKmIULy8vIAcEsJEslIYrVOx0KKE4LDGR1sk/CC68nYM+8m38Q8ljTaOiOwmEa+N5262bkzAnkEHvxZeq4i0LmdsroF2q1oeA0yBwyz5qJ5tdNqmShq1STGivGOkTbGveSkASQlhVMHk5jZXg1TU7JNjSHAwonOXi5MKSQWKXJhKUhJC0IRLC8lQAi8vJYQAgTl4BLCAPQvQlhK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descr="C:\Users\user\Desktop\скачанные файлы.jpg"/>
          <p:cNvPicPr>
            <a:picLocks noChangeAspect="1" noChangeArrowheads="1"/>
          </p:cNvPicPr>
          <p:nvPr/>
        </p:nvPicPr>
        <p:blipFill>
          <a:blip r:embed="rId2"/>
          <a:srcRect/>
          <a:stretch>
            <a:fillRect/>
          </a:stretch>
        </p:blipFill>
        <p:spPr bwMode="auto">
          <a:xfrm>
            <a:off x="285720" y="2000240"/>
            <a:ext cx="2214578" cy="3226617"/>
          </a:xfrm>
          <a:prstGeom prst="rect">
            <a:avLst/>
          </a:prstGeom>
          <a:noFill/>
          <a:effectLst>
            <a:softEdge rad="127000"/>
          </a:effectLst>
          <a:scene3d>
            <a:camera prst="perspectiveHeroicExtremeRightFacing"/>
            <a:lightRig rig="threePt" dir="t"/>
          </a:scene3d>
        </p:spPr>
      </p:pic>
      <p:pic>
        <p:nvPicPr>
          <p:cNvPr id="8" name="Picture 8" descr="shelley"/>
          <p:cNvPicPr>
            <a:picLocks noChangeAspect="1" noChangeArrowheads="1"/>
          </p:cNvPicPr>
          <p:nvPr/>
        </p:nvPicPr>
        <p:blipFill>
          <a:blip r:embed="rId3"/>
          <a:srcRect/>
          <a:stretch>
            <a:fillRect/>
          </a:stretch>
        </p:blipFill>
        <p:spPr bwMode="auto">
          <a:xfrm>
            <a:off x="6357950" y="1785926"/>
            <a:ext cx="2583053" cy="3319466"/>
          </a:xfrm>
          <a:prstGeom prst="rect">
            <a:avLst/>
          </a:prstGeom>
          <a:noFill/>
          <a:effectLst>
            <a:softEdge rad="127000"/>
          </a:effectLst>
          <a:scene3d>
            <a:camera prst="perspectiveContrastingLeftFacing"/>
            <a:lightRig rig="threePt"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7224" y="142852"/>
            <a:ext cx="8072462" cy="828660"/>
          </a:xfrm>
        </p:spPr>
        <p:txBody>
          <a:bodyPr>
            <a:noAutofit/>
          </a:bodyPr>
          <a:lstStyle/>
          <a:p>
            <a:r>
              <a:rPr lang="en-US" spc="300" dirty="0" smtClean="0">
                <a:latin typeface="Bookman Old Style" pitchFamily="18" charset="0"/>
              </a:rPr>
              <a:t>Shelley’s publications</a:t>
            </a:r>
            <a:endParaRPr lang="ru-RU" spc="300" dirty="0">
              <a:latin typeface="Bookman Old Style" pitchFamily="18" charset="0"/>
            </a:endParaRPr>
          </a:p>
        </p:txBody>
      </p:sp>
      <p:sp>
        <p:nvSpPr>
          <p:cNvPr id="5" name="Содержимое 4"/>
          <p:cNvSpPr>
            <a:spLocks noGrp="1"/>
          </p:cNvSpPr>
          <p:nvPr>
            <p:ph idx="1"/>
          </p:nvPr>
        </p:nvSpPr>
        <p:spPr>
          <a:xfrm>
            <a:off x="285720" y="1071546"/>
            <a:ext cx="8858280" cy="3429024"/>
          </a:xfrm>
        </p:spPr>
        <p:txBody>
          <a:bodyPr>
            <a:normAutofit fontScale="70000" lnSpcReduction="20000"/>
          </a:bodyPr>
          <a:lstStyle/>
          <a:p>
            <a:r>
              <a:rPr lang="en-US" sz="2900" dirty="0" smtClean="0">
                <a:solidFill>
                  <a:schemeClr val="tx1"/>
                </a:solidFill>
                <a:latin typeface="HelvLight" pitchFamily="2" charset="0"/>
                <a:cs typeface="Arial" charset="0"/>
              </a:rPr>
              <a:t>His first publication was a Gothic novel, </a:t>
            </a:r>
            <a:r>
              <a:rPr lang="en-US" sz="2900" i="1" dirty="0" err="1" smtClean="0">
                <a:solidFill>
                  <a:schemeClr val="tx1"/>
                </a:solidFill>
                <a:latin typeface="HelvLight" pitchFamily="2" charset="0"/>
                <a:cs typeface="Arial" charset="0"/>
              </a:rPr>
              <a:t>Zastrozzi</a:t>
            </a:r>
            <a:r>
              <a:rPr lang="en-US" sz="2900" dirty="0" smtClean="0">
                <a:solidFill>
                  <a:schemeClr val="tx1"/>
                </a:solidFill>
                <a:latin typeface="HelvLight" pitchFamily="2" charset="0"/>
                <a:cs typeface="Arial" charset="0"/>
              </a:rPr>
              <a:t> (1810), in which he gave vent to his atheistic worldview through the villain </a:t>
            </a:r>
            <a:r>
              <a:rPr lang="en-US" sz="2900" dirty="0" err="1" smtClean="0">
                <a:solidFill>
                  <a:schemeClr val="tx1"/>
                </a:solidFill>
                <a:latin typeface="HelvLight" pitchFamily="2" charset="0"/>
                <a:cs typeface="Arial" charset="0"/>
              </a:rPr>
              <a:t>Zastrozzi</a:t>
            </a:r>
            <a:r>
              <a:rPr lang="en-US" sz="2900" dirty="0" smtClean="0">
                <a:solidFill>
                  <a:schemeClr val="tx1"/>
                </a:solidFill>
                <a:latin typeface="HelvLight" pitchFamily="2" charset="0"/>
                <a:cs typeface="Arial" charset="0"/>
              </a:rPr>
              <a:t>.</a:t>
            </a:r>
          </a:p>
          <a:p>
            <a:r>
              <a:rPr lang="en-US" sz="2900" dirty="0" smtClean="0">
                <a:solidFill>
                  <a:schemeClr val="tx1"/>
                </a:solidFill>
                <a:latin typeface="HelvLight" pitchFamily="2" charset="0"/>
                <a:cs typeface="Arial" charset="0"/>
              </a:rPr>
              <a:t>During 1818, he wrote </a:t>
            </a:r>
            <a:r>
              <a:rPr lang="en-US" sz="2900" i="1" dirty="0" smtClean="0">
                <a:solidFill>
                  <a:schemeClr val="tx1"/>
                </a:solidFill>
                <a:latin typeface="HelvLight" pitchFamily="2" charset="0"/>
                <a:cs typeface="Arial" charset="0"/>
              </a:rPr>
              <a:t>Julian and </a:t>
            </a:r>
            <a:r>
              <a:rPr lang="en-US" sz="2900" i="1" dirty="0" err="1" smtClean="0">
                <a:solidFill>
                  <a:schemeClr val="tx1"/>
                </a:solidFill>
                <a:latin typeface="HelvLight" pitchFamily="2" charset="0"/>
                <a:cs typeface="Arial" charset="0"/>
              </a:rPr>
              <a:t>Maddalo</a:t>
            </a:r>
            <a:r>
              <a:rPr lang="en-US" sz="2900" dirty="0" smtClean="0">
                <a:solidFill>
                  <a:schemeClr val="tx1"/>
                </a:solidFill>
                <a:latin typeface="HelvLight" pitchFamily="2" charset="0"/>
                <a:cs typeface="Arial" charset="0"/>
              </a:rPr>
              <a:t>, a lightly disguised rendering of his boat trips and conversations with Byron in Venice, finishing with a visit to a madhouse. This poem marked the appearance of Shelley's "urbane style". He began the long verse drama</a:t>
            </a:r>
            <a:r>
              <a:rPr lang="en-US" sz="2900" i="1" dirty="0" smtClean="0">
                <a:solidFill>
                  <a:schemeClr val="tx1"/>
                </a:solidFill>
                <a:latin typeface="HelvLight" pitchFamily="2" charset="0"/>
                <a:cs typeface="Arial" charset="0"/>
              </a:rPr>
              <a:t> Prometheus Unbound</a:t>
            </a:r>
            <a:r>
              <a:rPr lang="en-US" sz="2900" dirty="0" smtClean="0">
                <a:solidFill>
                  <a:schemeClr val="tx1"/>
                </a:solidFill>
                <a:latin typeface="HelvLight" pitchFamily="2" charset="0"/>
                <a:cs typeface="Arial" charset="0"/>
              </a:rPr>
              <a:t>, which features talking mountains and a petulant demon who overthrows Zeus. </a:t>
            </a:r>
          </a:p>
          <a:p>
            <a:r>
              <a:rPr lang="en-US" sz="2900" dirty="0" smtClean="0">
                <a:solidFill>
                  <a:schemeClr val="tx1"/>
                </a:solidFill>
                <a:latin typeface="HelvLight" pitchFamily="2" charset="0"/>
                <a:cs typeface="Arial" charset="0"/>
              </a:rPr>
              <a:t>In 1821, inspired by the death of John Keats, Shelley wrote the elegy </a:t>
            </a:r>
            <a:r>
              <a:rPr lang="en-US" sz="2900" i="1" dirty="0" err="1" smtClean="0">
                <a:solidFill>
                  <a:schemeClr val="tx1"/>
                </a:solidFill>
                <a:latin typeface="HelvLight" pitchFamily="2" charset="0"/>
                <a:cs typeface="Arial" charset="0"/>
              </a:rPr>
              <a:t>Adonais</a:t>
            </a:r>
            <a:r>
              <a:rPr lang="en-US" sz="2900" dirty="0" smtClean="0">
                <a:solidFill>
                  <a:schemeClr val="tx1"/>
                </a:solidFill>
                <a:latin typeface="HelvLight" pitchFamily="2" charset="0"/>
                <a:cs typeface="Arial" charset="0"/>
              </a:rPr>
              <a:t>. </a:t>
            </a:r>
          </a:p>
          <a:p>
            <a:r>
              <a:rPr lang="en-US" sz="2900" dirty="0" smtClean="0">
                <a:solidFill>
                  <a:schemeClr val="tx1"/>
                </a:solidFill>
                <a:latin typeface="HelvLight" pitchFamily="2" charset="0"/>
                <a:cs typeface="Arial" charset="0"/>
              </a:rPr>
              <a:t>In 1822  Shelley moved to Italy and published the journal </a:t>
            </a:r>
            <a:r>
              <a:rPr lang="en-US" sz="2900" i="1" dirty="0" smtClean="0">
                <a:solidFill>
                  <a:schemeClr val="tx1"/>
                </a:solidFill>
                <a:latin typeface="HelvLight" pitchFamily="2" charset="0"/>
                <a:cs typeface="Arial" charset="0"/>
              </a:rPr>
              <a:t>The Liberal</a:t>
            </a:r>
            <a:r>
              <a:rPr lang="en-US" sz="2900" dirty="0" smtClean="0">
                <a:solidFill>
                  <a:schemeClr val="tx1"/>
                </a:solidFill>
                <a:latin typeface="HelvLight" pitchFamily="2" charset="0"/>
                <a:cs typeface="Arial" charset="0"/>
              </a:rPr>
              <a:t> with Leigh Hunt and Lord Byron.</a:t>
            </a:r>
            <a:endParaRPr lang="en-US" sz="2900" dirty="0" smtClean="0">
              <a:solidFill>
                <a:schemeClr val="tx1"/>
              </a:solidFill>
              <a:latin typeface="HelvLight" pitchFamily="2" charset="0"/>
            </a:endParaRPr>
          </a:p>
          <a:p>
            <a:endParaRPr lang="ru-RU" dirty="0"/>
          </a:p>
        </p:txBody>
      </p:sp>
      <p:pic>
        <p:nvPicPr>
          <p:cNvPr id="35842" name="Picture 2" descr="http://www.rugusavay.com/wp-content/uploads/2012/12/Percy-Bysshe-Shelley-Quotes-5.jpg"/>
          <p:cNvPicPr>
            <a:picLocks noChangeAspect="1" noChangeArrowheads="1"/>
          </p:cNvPicPr>
          <p:nvPr/>
        </p:nvPicPr>
        <p:blipFill>
          <a:blip r:embed="rId2"/>
          <a:srcRect/>
          <a:stretch>
            <a:fillRect/>
          </a:stretch>
        </p:blipFill>
        <p:spPr bwMode="auto">
          <a:xfrm>
            <a:off x="2786050" y="4357694"/>
            <a:ext cx="5929354" cy="2500306"/>
          </a:xfrm>
          <a:prstGeom prst="rect">
            <a:avLst/>
          </a:prstGeom>
          <a:noFill/>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501222" cy="838200"/>
          </a:xfrm>
        </p:spPr>
        <p:txBody>
          <a:bodyPr>
            <a:normAutofit fontScale="90000"/>
          </a:bodyPr>
          <a:lstStyle/>
          <a:p>
            <a:r>
              <a:rPr lang="en-US" altLang="zh-CN" spc="300" dirty="0" smtClean="0">
                <a:latin typeface="Bookman Old Style" pitchFamily="18" charset="0"/>
              </a:rPr>
              <a:t>Shelly’s greatest achievements</a:t>
            </a:r>
            <a:endParaRPr lang="ru-RU" spc="300" dirty="0">
              <a:latin typeface="Bookman Old Style" pitchFamily="18" charset="0"/>
            </a:endParaRPr>
          </a:p>
        </p:txBody>
      </p:sp>
      <p:sp>
        <p:nvSpPr>
          <p:cNvPr id="3" name="Содержимое 2"/>
          <p:cNvSpPr>
            <a:spLocks noGrp="1"/>
          </p:cNvSpPr>
          <p:nvPr>
            <p:ph idx="1"/>
          </p:nvPr>
        </p:nvSpPr>
        <p:spPr>
          <a:xfrm>
            <a:off x="304800" y="1554163"/>
            <a:ext cx="4624390" cy="3589350"/>
          </a:xfrm>
        </p:spPr>
        <p:txBody>
          <a:bodyPr>
            <a:normAutofit/>
          </a:bodyPr>
          <a:lstStyle/>
          <a:p>
            <a:r>
              <a:rPr lang="en-US" altLang="zh-CN" sz="2400" i="1" dirty="0" smtClean="0">
                <a:latin typeface="HelvLight" pitchFamily="2" charset="0"/>
              </a:rPr>
              <a:t>Queen </a:t>
            </a:r>
            <a:r>
              <a:rPr lang="en-US" altLang="zh-CN" sz="2400" i="1" dirty="0" err="1" smtClean="0">
                <a:latin typeface="HelvLight" pitchFamily="2" charset="0"/>
              </a:rPr>
              <a:t>Mab</a:t>
            </a:r>
            <a:r>
              <a:rPr lang="en-US" altLang="zh-CN" sz="2400" i="1" dirty="0" smtClean="0">
                <a:latin typeface="HelvLight" pitchFamily="2" charset="0"/>
              </a:rPr>
              <a:t> </a:t>
            </a:r>
            <a:r>
              <a:rPr lang="en-US" altLang="zh-CN" sz="2400" dirty="0" smtClean="0">
                <a:latin typeface="HelvLight" pitchFamily="2" charset="0"/>
              </a:rPr>
              <a:t>(1813); </a:t>
            </a:r>
          </a:p>
          <a:p>
            <a:r>
              <a:rPr lang="en-US" altLang="zh-CN" sz="2400" i="1" dirty="0" smtClean="0">
                <a:latin typeface="HelvLight" pitchFamily="2" charset="0"/>
              </a:rPr>
              <a:t>The Revolt of Islam </a:t>
            </a:r>
            <a:r>
              <a:rPr lang="en-US" altLang="zh-CN" sz="2400" dirty="0" smtClean="0">
                <a:latin typeface="HelvLight" pitchFamily="2" charset="0"/>
              </a:rPr>
              <a:t>(1817); </a:t>
            </a:r>
          </a:p>
          <a:p>
            <a:r>
              <a:rPr lang="en-US" altLang="zh-CN" sz="2400" i="1" dirty="0" smtClean="0">
                <a:latin typeface="HelvLight" pitchFamily="2" charset="0"/>
              </a:rPr>
              <a:t>The Cenci </a:t>
            </a:r>
            <a:r>
              <a:rPr lang="en-US" altLang="zh-CN" sz="2400" dirty="0" smtClean="0">
                <a:latin typeface="HelvLight" pitchFamily="2" charset="0"/>
              </a:rPr>
              <a:t>(1819); </a:t>
            </a:r>
          </a:p>
          <a:p>
            <a:r>
              <a:rPr lang="en-US" altLang="zh-CN" sz="2400" i="1" dirty="0" smtClean="0">
                <a:latin typeface="HelvLight" pitchFamily="2" charset="0"/>
              </a:rPr>
              <a:t>Prometheus Unbound </a:t>
            </a:r>
            <a:r>
              <a:rPr lang="en-US" altLang="zh-CN" sz="2400" dirty="0" smtClean="0">
                <a:latin typeface="HelvLight" pitchFamily="2" charset="0"/>
              </a:rPr>
              <a:t>(1819); </a:t>
            </a:r>
          </a:p>
          <a:p>
            <a:r>
              <a:rPr lang="en-US" altLang="zh-CN" sz="2400" i="1" dirty="0" smtClean="0">
                <a:latin typeface="HelvLight" pitchFamily="2" charset="0"/>
              </a:rPr>
              <a:t>Ode to the West Wind </a:t>
            </a:r>
            <a:r>
              <a:rPr lang="en-US" altLang="zh-CN" sz="2400" dirty="0" smtClean="0">
                <a:latin typeface="HelvLight" pitchFamily="2" charset="0"/>
              </a:rPr>
              <a:t>(1819); </a:t>
            </a:r>
          </a:p>
          <a:p>
            <a:r>
              <a:rPr lang="en-US" altLang="zh-CN" sz="2400" i="1" dirty="0" smtClean="0">
                <a:latin typeface="HelvLight" pitchFamily="2" charset="0"/>
              </a:rPr>
              <a:t>The Cloud </a:t>
            </a:r>
            <a:r>
              <a:rPr lang="en-US" altLang="zh-CN" sz="2400" dirty="0" smtClean="0">
                <a:latin typeface="HelvLight" pitchFamily="2" charset="0"/>
              </a:rPr>
              <a:t>(1820); </a:t>
            </a:r>
          </a:p>
          <a:p>
            <a:r>
              <a:rPr lang="en-US" altLang="zh-CN" sz="2400" i="1" dirty="0" smtClean="0">
                <a:latin typeface="HelvLight" pitchFamily="2" charset="0"/>
              </a:rPr>
              <a:t>To a Skylark </a:t>
            </a:r>
            <a:r>
              <a:rPr lang="en-US" altLang="zh-CN" sz="2400" dirty="0" smtClean="0">
                <a:latin typeface="HelvLight" pitchFamily="2" charset="0"/>
              </a:rPr>
              <a:t>(1820); </a:t>
            </a:r>
          </a:p>
          <a:p>
            <a:r>
              <a:rPr lang="en-US" altLang="zh-CN" sz="2400" i="1" dirty="0" err="1" smtClean="0">
                <a:latin typeface="HelvLight" pitchFamily="2" charset="0"/>
              </a:rPr>
              <a:t>Adonais</a:t>
            </a:r>
            <a:r>
              <a:rPr lang="en-US" altLang="zh-CN" sz="2400" dirty="0" smtClean="0">
                <a:latin typeface="HelvLight" pitchFamily="2" charset="0"/>
              </a:rPr>
              <a:t> (1821).</a:t>
            </a:r>
            <a:endParaRPr lang="ru-RU" sz="2400" dirty="0"/>
          </a:p>
        </p:txBody>
      </p:sp>
      <p:pic>
        <p:nvPicPr>
          <p:cNvPr id="4" name="Picture 5" descr="20050824211151592"/>
          <p:cNvPicPr>
            <a:picLocks noChangeAspect="1" noChangeArrowheads="1"/>
          </p:cNvPicPr>
          <p:nvPr/>
        </p:nvPicPr>
        <p:blipFill>
          <a:blip r:embed="rId2"/>
          <a:srcRect/>
          <a:stretch>
            <a:fillRect/>
          </a:stretch>
        </p:blipFill>
        <p:spPr>
          <a:xfrm>
            <a:off x="4822825" y="1285860"/>
            <a:ext cx="4321175" cy="5300663"/>
          </a:xfrm>
          <a:prstGeom prst="rect">
            <a:avLst/>
          </a:prstGeom>
          <a:noFill/>
          <a:effectLst>
            <a:softEdge rad="127000"/>
          </a:effectLst>
        </p:spPr>
      </p:pic>
      <p:pic>
        <p:nvPicPr>
          <p:cNvPr id="34818" name="Picture 2" descr="http://cnaughton.wikispaces.com/space/showlogo/1350397395/logo.jpg"/>
          <p:cNvPicPr>
            <a:picLocks noChangeAspect="1" noChangeArrowheads="1"/>
          </p:cNvPicPr>
          <p:nvPr/>
        </p:nvPicPr>
        <p:blipFill>
          <a:blip r:embed="rId3"/>
          <a:srcRect/>
          <a:stretch>
            <a:fillRect/>
          </a:stretch>
        </p:blipFill>
        <p:spPr bwMode="auto">
          <a:xfrm>
            <a:off x="642910" y="5214950"/>
            <a:ext cx="3429024" cy="1500198"/>
          </a:xfrm>
          <a:prstGeom prst="rect">
            <a:avLst/>
          </a:prstGeom>
          <a:noFill/>
          <a:effectLst>
            <a:outerShdw blurRad="50800" dist="38100" dir="13500000" algn="br"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14942" y="285728"/>
            <a:ext cx="2857520" cy="1071570"/>
          </a:xfrm>
        </p:spPr>
        <p:txBody>
          <a:bodyPr>
            <a:normAutofit fontScale="90000"/>
          </a:bodyPr>
          <a:lstStyle/>
          <a:p>
            <a:r>
              <a:rPr lang="en-US" spc="300" dirty="0" smtClean="0">
                <a:latin typeface="Bookman Old Style" pitchFamily="18" charset="0"/>
              </a:rPr>
              <a:t>Shelley’s Poetry</a:t>
            </a:r>
            <a:endParaRPr lang="ru-RU" spc="300" dirty="0">
              <a:latin typeface="Bookman Old Style" pitchFamily="18" charset="0"/>
            </a:endParaRPr>
          </a:p>
        </p:txBody>
      </p:sp>
      <p:sp>
        <p:nvSpPr>
          <p:cNvPr id="3" name="Подзаголовок 2"/>
          <p:cNvSpPr>
            <a:spLocks noGrp="1"/>
          </p:cNvSpPr>
          <p:nvPr>
            <p:ph type="subTitle" idx="1"/>
          </p:nvPr>
        </p:nvSpPr>
        <p:spPr>
          <a:xfrm>
            <a:off x="4286248" y="1428736"/>
            <a:ext cx="4619628" cy="4371996"/>
          </a:xfrm>
        </p:spPr>
        <p:txBody>
          <a:bodyPr>
            <a:normAutofit/>
          </a:bodyPr>
          <a:lstStyle/>
          <a:p>
            <a:r>
              <a:rPr lang="en-US" altLang="zh-CN" dirty="0" smtClean="0">
                <a:latin typeface="HelvLight" pitchFamily="2" charset="0"/>
              </a:rPr>
              <a:t>Shelley  was a revolutionary and idealist, a dedicated seeker of an ideal world where love and the brotherhood of man would prevail. His poetry expresses his spirit of rebellion, his pervasive melancholy, his love of man and of freedom. He used the objects of nature, which he worshiped, as images of his internal state.</a:t>
            </a:r>
            <a:endParaRPr lang="ru-RU" dirty="0" smtClean="0"/>
          </a:p>
          <a:p>
            <a:endParaRPr lang="ru-RU" dirty="0"/>
          </a:p>
        </p:txBody>
      </p:sp>
      <p:pic>
        <p:nvPicPr>
          <p:cNvPr id="4" name="Picture 11" descr="http://www.wam.umd.edu/~djb/shelley/gallery/homepic.jpg"/>
          <p:cNvPicPr>
            <a:picLocks noChangeAspect="1" noChangeArrowheads="1"/>
          </p:cNvPicPr>
          <p:nvPr/>
        </p:nvPicPr>
        <p:blipFill>
          <a:blip r:embed="rId2"/>
          <a:srcRect/>
          <a:stretch>
            <a:fillRect/>
          </a:stretch>
        </p:blipFill>
        <p:spPr>
          <a:xfrm>
            <a:off x="285720" y="785794"/>
            <a:ext cx="3840839" cy="550072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572560" cy="442930"/>
          </a:xfrm>
        </p:spPr>
        <p:txBody>
          <a:bodyPr>
            <a:noAutofit/>
          </a:bodyPr>
          <a:lstStyle/>
          <a:p>
            <a:pPr algn="ctr"/>
            <a:r>
              <a:rPr lang="en-US" sz="3600" i="1" spc="600" dirty="0" smtClean="0">
                <a:effectLst>
                  <a:outerShdw blurRad="38100" dist="38100" dir="2700000" algn="tl">
                    <a:srgbClr val="000000">
                      <a:alpha val="43137"/>
                    </a:srgbClr>
                  </a:outerShdw>
                  <a:reflection blurRad="12700" stA="48000" endA="300" endPos="55000" dir="5400000" sy="-90000" algn="bl" rotWithShape="0"/>
                </a:effectLst>
                <a:latin typeface="Bookman Old Style" pitchFamily="18" charset="0"/>
              </a:rPr>
              <a:t>The Cenci (1819)</a:t>
            </a:r>
            <a:endParaRPr lang="ru-RU" sz="3600" dirty="0"/>
          </a:p>
        </p:txBody>
      </p:sp>
      <p:sp>
        <p:nvSpPr>
          <p:cNvPr id="3" name="Текст 2"/>
          <p:cNvSpPr>
            <a:spLocks noGrp="1"/>
          </p:cNvSpPr>
          <p:nvPr>
            <p:ph type="body" idx="2"/>
          </p:nvPr>
        </p:nvSpPr>
        <p:spPr>
          <a:xfrm>
            <a:off x="214282" y="642918"/>
            <a:ext cx="6000792" cy="6000792"/>
          </a:xfrm>
        </p:spPr>
        <p:txBody>
          <a:bodyPr>
            <a:noAutofit/>
          </a:bodyPr>
          <a:lstStyle/>
          <a:p>
            <a:r>
              <a:rPr lang="en-US" sz="2000" dirty="0" smtClean="0">
                <a:latin typeface="HelvLight" pitchFamily="2" charset="0"/>
              </a:rPr>
              <a:t>The horrific tragedy, set in 1599 in Rome, of a young woman executed for pre-meditated murder of her tyrannical father, was a well-known story.</a:t>
            </a: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endParaRPr lang="en-US" sz="2000" dirty="0" smtClean="0">
              <a:latin typeface="HelvLight" pitchFamily="2" charset="0"/>
            </a:endParaRPr>
          </a:p>
          <a:p>
            <a:r>
              <a:rPr lang="en-US" sz="2000" dirty="0" smtClean="0">
                <a:latin typeface="HelvLight" pitchFamily="2" charset="0"/>
              </a:rPr>
              <a:t>Shelley was first drawn to </a:t>
            </a:r>
            <a:r>
              <a:rPr lang="en-US" sz="2000" dirty="0" err="1" smtClean="0">
                <a:latin typeface="HelvLight" pitchFamily="2" charset="0"/>
              </a:rPr>
              <a:t>dramatise</a:t>
            </a:r>
            <a:r>
              <a:rPr lang="en-US" sz="2000" dirty="0" smtClean="0">
                <a:latin typeface="HelvLight" pitchFamily="2" charset="0"/>
              </a:rPr>
              <a:t> the tale after viewing Guido Reni's portrait of Beatrice Cenci, a painting that intrigued Shelley's poetic imagination.</a:t>
            </a:r>
            <a:endParaRPr lang="ru-RU" sz="2000" dirty="0"/>
          </a:p>
        </p:txBody>
      </p:sp>
      <p:pic>
        <p:nvPicPr>
          <p:cNvPr id="32770" name="Picture 2" descr="File:Cenci.gif"/>
          <p:cNvPicPr>
            <a:picLocks noChangeAspect="1" noChangeArrowheads="1"/>
          </p:cNvPicPr>
          <p:nvPr/>
        </p:nvPicPr>
        <p:blipFill>
          <a:blip r:embed="rId2"/>
          <a:srcRect/>
          <a:stretch>
            <a:fillRect/>
          </a:stretch>
        </p:blipFill>
        <p:spPr bwMode="auto">
          <a:xfrm>
            <a:off x="6143636" y="857232"/>
            <a:ext cx="2714644" cy="4917833"/>
          </a:xfrm>
          <a:prstGeom prst="rect">
            <a:avLst/>
          </a:prstGeom>
          <a:noFill/>
          <a:effectLst>
            <a:softEdge rad="63500"/>
          </a:effectLst>
        </p:spPr>
      </p:pic>
      <p:pic>
        <p:nvPicPr>
          <p:cNvPr id="32772" name="Picture 4" descr="http://upload.wikimedia.org/wikipedia/commons/4/48/Cenci.jpg"/>
          <p:cNvPicPr>
            <a:picLocks noChangeAspect="1" noChangeArrowheads="1"/>
          </p:cNvPicPr>
          <p:nvPr/>
        </p:nvPicPr>
        <p:blipFill>
          <a:blip r:embed="rId3"/>
          <a:srcRect/>
          <a:stretch>
            <a:fillRect/>
          </a:stretch>
        </p:blipFill>
        <p:spPr bwMode="auto">
          <a:xfrm>
            <a:off x="1214414" y="1571612"/>
            <a:ext cx="4071966" cy="4071966"/>
          </a:xfrm>
          <a:prstGeom prst="rect">
            <a:avLst/>
          </a:prstGeom>
          <a:noFill/>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12" y="500042"/>
            <a:ext cx="2286016" cy="1357322"/>
          </a:xfrm>
        </p:spPr>
        <p:txBody>
          <a:bodyPr>
            <a:noAutofit/>
          </a:bodyPr>
          <a:lstStyle/>
          <a:p>
            <a:r>
              <a:rPr lang="en-US" sz="3600" b="1" i="1" spc="600" dirty="0" smtClean="0">
                <a:effectLst>
                  <a:outerShdw blurRad="38100" dist="38100" dir="2700000" algn="tl">
                    <a:srgbClr val="000000">
                      <a:alpha val="43137"/>
                    </a:srgbClr>
                  </a:outerShdw>
                  <a:reflection blurRad="12700" stA="48000" endA="300" endPos="55000" dir="5400000" sy="-90000" algn="bl" rotWithShape="0"/>
                </a:effectLst>
                <a:latin typeface="Bookman Old Style" pitchFamily="18" charset="0"/>
              </a:rPr>
              <a:t>The Cenci (1819)</a:t>
            </a:r>
            <a:endParaRPr lang="ru-RU" sz="3600" b="1" i="1" spc="600" dirty="0">
              <a:effectLst>
                <a:outerShdw blurRad="38100" dist="38100" dir="2700000" algn="tl">
                  <a:srgbClr val="000000">
                    <a:alpha val="43137"/>
                  </a:srgbClr>
                </a:outerShdw>
                <a:reflection blurRad="12700" stA="48000" endA="300" endPos="55000" dir="5400000" sy="-90000" algn="bl" rotWithShape="0"/>
              </a:effectLst>
              <a:latin typeface="Bookman Old Style" pitchFamily="18" charset="0"/>
            </a:endParaRPr>
          </a:p>
        </p:txBody>
      </p:sp>
      <p:sp>
        <p:nvSpPr>
          <p:cNvPr id="3" name="Содержимое 2"/>
          <p:cNvSpPr>
            <a:spLocks noGrp="1"/>
          </p:cNvSpPr>
          <p:nvPr>
            <p:ph type="body" idx="2"/>
          </p:nvPr>
        </p:nvSpPr>
        <p:spPr>
          <a:xfrm>
            <a:off x="5572132" y="2428868"/>
            <a:ext cx="3929090" cy="357190"/>
          </a:xfrm>
        </p:spPr>
        <p:txBody>
          <a:bodyPr>
            <a:noAutofit/>
          </a:bodyPr>
          <a:lstStyle/>
          <a:p>
            <a:r>
              <a:rPr lang="en-US" sz="1800" dirty="0" smtClean="0">
                <a:latin typeface="HelvLight" pitchFamily="2" charset="0"/>
              </a:rPr>
              <a:t>The sculpture of Beatrice Cenci</a:t>
            </a:r>
            <a:endParaRPr lang="ru-RU" sz="1800" dirty="0"/>
          </a:p>
        </p:txBody>
      </p:sp>
      <p:sp>
        <p:nvSpPr>
          <p:cNvPr id="7" name="Содержимое 6"/>
          <p:cNvSpPr>
            <a:spLocks noGrp="1"/>
          </p:cNvSpPr>
          <p:nvPr>
            <p:ph sz="half" idx="1"/>
          </p:nvPr>
        </p:nvSpPr>
        <p:spPr>
          <a:xfrm>
            <a:off x="285720" y="3286124"/>
            <a:ext cx="8858280" cy="3714776"/>
          </a:xfrm>
        </p:spPr>
        <p:txBody>
          <a:bodyPr>
            <a:normAutofit fontScale="62500" lnSpcReduction="20000"/>
          </a:bodyPr>
          <a:lstStyle/>
          <a:p>
            <a:r>
              <a:rPr lang="en-US" dirty="0" smtClean="0">
                <a:latin typeface="HelvLight" pitchFamily="2" charset="0"/>
              </a:rPr>
              <a:t>The young Beatrice Cenci is kept with her stepmother in the appalling isolation and darkness of a forbidding castle </a:t>
            </a:r>
            <a:r>
              <a:rPr lang="en-US" dirty="0" smtClean="0">
                <a:latin typeface="HelvLight" pitchFamily="2" charset="0"/>
              </a:rPr>
              <a:t>by </a:t>
            </a:r>
            <a:r>
              <a:rPr lang="en-US" dirty="0" smtClean="0">
                <a:latin typeface="HelvLight" pitchFamily="2" charset="0"/>
              </a:rPr>
              <a:t>her cruel father, Francesco, whose enormous debts and misdeeds make him unable, as well as unwilling, to support his offspring. He wants to prevent Beatrice from marrying to avoid paying a dowry. She has suitors, but is unhappily resigned to her lot until her father rapes her. </a:t>
            </a:r>
          </a:p>
          <a:p>
            <a:r>
              <a:rPr lang="en-US" dirty="0" smtClean="0">
                <a:latin typeface="HelvLight" pitchFamily="2" charset="0"/>
              </a:rPr>
              <a:t>With the support of her brother, she commands two servants to kill her father, but they waver in their resolve. She taunts them and they return to strangle the man, tossing his body below a balcony as if he had fallen.</a:t>
            </a:r>
          </a:p>
          <a:p>
            <a:r>
              <a:rPr lang="en-US" dirty="0" smtClean="0">
                <a:latin typeface="HelvLight" pitchFamily="2" charset="0"/>
              </a:rPr>
              <a:t>The defense argued sexual abuse of Beatrice as a mitigating circumstance, but failed to convince the court. In the doleful final scene, the family accepts their fate with tenderness and courage.</a:t>
            </a:r>
            <a:endParaRPr lang="ru-RU" dirty="0" smtClean="0"/>
          </a:p>
          <a:p>
            <a:endParaRPr lang="ru-RU" dirty="0"/>
          </a:p>
        </p:txBody>
      </p:sp>
      <p:pic>
        <p:nvPicPr>
          <p:cNvPr id="33794" name="Picture 2" descr="http://upload.wikimedia.org/wikipedia/commons/6/6f/Beatrice_Cenci_Front_by_Hosmer.jpg"/>
          <p:cNvPicPr>
            <a:picLocks noChangeAspect="1" noChangeArrowheads="1"/>
          </p:cNvPicPr>
          <p:nvPr/>
        </p:nvPicPr>
        <p:blipFill>
          <a:blip r:embed="rId2" cstate="print"/>
          <a:srcRect/>
          <a:stretch>
            <a:fillRect/>
          </a:stretch>
        </p:blipFill>
        <p:spPr bwMode="auto">
          <a:xfrm>
            <a:off x="0" y="0"/>
            <a:ext cx="5643570" cy="3357562"/>
          </a:xfrm>
          <a:prstGeom prst="rect">
            <a:avLst/>
          </a:prstGeom>
          <a:noFill/>
          <a:effectLst>
            <a:softEdge rad="317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TotalTime>
  <Words>766</Words>
  <PresentationFormat>Экран (4:3)</PresentationFormat>
  <Paragraphs>54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English romanticism</vt:lpstr>
      <vt:lpstr>Biography</vt:lpstr>
      <vt:lpstr>Private life</vt:lpstr>
      <vt:lpstr>Friendship with Lord Byron </vt:lpstr>
      <vt:lpstr>Shelley’s publications</vt:lpstr>
      <vt:lpstr>Shelly’s greatest achievements</vt:lpstr>
      <vt:lpstr>Shelley’s Poetry</vt:lpstr>
      <vt:lpstr>The Cenci (1819)</vt:lpstr>
      <vt:lpstr>The Cenci (1819)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romanticism</dc:title>
  <dc:creator>BATMAN</dc:creator>
  <cp:lastModifiedBy>user</cp:lastModifiedBy>
  <cp:revision>15</cp:revision>
  <dcterms:created xsi:type="dcterms:W3CDTF">2015-01-30T16:15:17Z</dcterms:created>
  <dcterms:modified xsi:type="dcterms:W3CDTF">2015-01-30T21:23:18Z</dcterms:modified>
</cp:coreProperties>
</file>