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6" r:id="rId4"/>
    <p:sldId id="257" r:id="rId5"/>
    <p:sldId id="270" r:id="rId6"/>
    <p:sldId id="258" r:id="rId7"/>
    <p:sldId id="267" r:id="rId8"/>
    <p:sldId id="259" r:id="rId9"/>
    <p:sldId id="268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0%BD%D0%B4%D1%96%D1%8F" TargetMode="External"/><Relationship Id="rId3" Type="http://schemas.openxmlformats.org/officeDocument/2006/relationships/hyperlink" Target="http://uk.wikipedia.org/wiki/9_%D0%B6%D0%BE%D0%B2%D1%82%D0%BD%D1%8F" TargetMode="External"/><Relationship Id="rId7" Type="http://schemas.openxmlformats.org/officeDocument/2006/relationships/hyperlink" Target="http://uk.wikipedia.org/wiki/1947" TargetMode="External"/><Relationship Id="rId12" Type="http://schemas.openxmlformats.org/officeDocument/2006/relationships/hyperlink" Target="http://uk.wikipedia.org/wiki/%D0%9F%D0%B8%D1%81%D1%8C%D0%BC%D0%B5%D0%BD%D0%BD%D0%B8%D0%B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13_%D0%B3%D1%80%D1%83%D0%B4%D0%BD%D1%8F" TargetMode="External"/><Relationship Id="rId11" Type="http://schemas.openxmlformats.org/officeDocument/2006/relationships/hyperlink" Target="http://uk.wikipedia.org/wiki/%D0%90%D1%80%D1%85%D0%B5%D0%BE%D0%BB%D0%BE%D0%B3" TargetMode="External"/><Relationship Id="rId5" Type="http://schemas.openxmlformats.org/officeDocument/2006/relationships/hyperlink" Target="http://uk.wikipedia.org/wiki/%D0%9F%D0%B5%D1%82%D0%B5%D1%80%D0%B1%D1%83%D1%80%D0%B3" TargetMode="External"/><Relationship Id="rId10" Type="http://schemas.openxmlformats.org/officeDocument/2006/relationships/hyperlink" Target="http://uk.wikipedia.org/wiki/%D0%A4%D1%96%D0%BB%D0%BE%D1%81%D0%BE%D1%84" TargetMode="External"/><Relationship Id="rId4" Type="http://schemas.openxmlformats.org/officeDocument/2006/relationships/hyperlink" Target="http://uk.wikipedia.org/wiki/1874" TargetMode="External"/><Relationship Id="rId9" Type="http://schemas.openxmlformats.org/officeDocument/2006/relationships/hyperlink" Target="http://uk.wikipedia.org/wiki/%D0%A5%D1%83%D0%B4%D0%BE%D0%B6%D0%BD%D0%B8%D0%B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3%D1%80%D0%BE%D0%BA" TargetMode="External"/><Relationship Id="rId3" Type="http://schemas.openxmlformats.org/officeDocument/2006/relationships/hyperlink" Target="http://uk.wikipedia.org/wiki/%D0%93%D0%BE%D0%B3%D0%BE%D0%BB%D1%8C" TargetMode="External"/><Relationship Id="rId7" Type="http://schemas.openxmlformats.org/officeDocument/2006/relationships/hyperlink" Target="http://uk.wikipedia.org/wiki/%D0%9C%D0%B8%D0%BA%D0%B5%D1%88%D0%B8%D0%BD_%D0%9C%D0%B8%D1%85%D0%B0%D0%B9%D0%BB%D0%BE_%D0%99%D0%BE%D1%81%D0%B8%D0%BF%D0%BE%D0%B2%D0%B8%D1%87" TargetMode="External"/><Relationship Id="rId2" Type="http://schemas.openxmlformats.org/officeDocument/2006/relationships/hyperlink" Target="http://uk.wikipedia.org/wiki/%D0%A8%D0%B5%D0%B2%D1%87%D0%B5%D0%BD%D0%BA%D0%BE_%D0%A2%D0%B0%D1%80%D0%B0%D1%81_%D0%93%D1%80%D0%B8%D0%B3%D0%BE%D1%80%D0%BE%D0%B2%D0%B8%D1%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C%D0%BE%D1%80%D0%B4%D0%BE%D0%B2%D0%B5%D1%86%D1%8C_%D0%94%D0%B0%D0%BD%D0%B8%D0%BB%D0%BE_%D0%9B%D1%83%D0%BA%D0%B8%D1%87" TargetMode="External"/><Relationship Id="rId5" Type="http://schemas.openxmlformats.org/officeDocument/2006/relationships/hyperlink" Target="http://uk.wikipedia.org/wiki/%D0%9A%D0%BE%D1%81%D1%82%D0%BE%D0%BC%D0%B0%D1%80%D0%BE%D0%B2_%D0%9C%D0%B8%D0%BA%D0%BE%D0%BB%D0%B0_%D0%86%D0%B2%D0%B0%D0%BD%D0%BE%D0%B2%D0%B8%D1%87" TargetMode="External"/><Relationship Id="rId4" Type="http://schemas.openxmlformats.org/officeDocument/2006/relationships/hyperlink" Target="http://uk.wikipedia.org/wiki/%D0%9A%D1%83%D1%97%D0%BD%D0%B4%D0%B6%D1%96" TargetMode="External"/><Relationship Id="rId9" Type="http://schemas.openxmlformats.org/officeDocument/2006/relationships/hyperlink" Target="http://uk.wikipedia.org/wiki/%D0%9A%D0%BE%D0%B1%D0%B7%D0%B0%D1%8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03648" y="3645024"/>
            <a:ext cx="6367462" cy="1093787"/>
          </a:xfrm>
        </p:spPr>
        <p:txBody>
          <a:bodyPr>
            <a:noAutofit/>
          </a:bodyPr>
          <a:lstStyle/>
          <a:p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err="1" smtClean="0"/>
              <a:t>микола</a:t>
            </a: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 err="1"/>
              <a:t>Р</a:t>
            </a:r>
            <a:r>
              <a:rPr lang="uk-UA" sz="9600" dirty="0" err="1" smtClean="0"/>
              <a:t>еріх</a:t>
            </a:r>
            <a:r>
              <a:rPr lang="uk-UA" sz="9600" dirty="0" smtClean="0"/>
              <a:t> 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54214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KHcy;&amp;ucy;&amp;dcy;&amp;ocy;&amp;zhcy;&amp;ncy;&amp;icy;&amp;kcy;&amp;icy; :: &amp;Ncy;&amp;icy;&amp;kcy;&amp;ocy;&amp;lcy;&amp;acy;&amp;jcy; &amp;Kcy;&amp;ocy;&amp;ncy;&amp;scy;&amp;tcy;&amp;acy;&amp;ncy;&amp;tcy;&amp;icy;&amp;ncy;&amp;ocy;&amp;vcy;&amp;icy;&amp;chcy; &amp;Rcy;&amp;iecy;&amp;rcy;&amp;icy;&amp;khcy; &amp;fcy;&amp;ocy;&amp;tcy;&amp;ocy;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8" y="92319"/>
            <a:ext cx="8807470" cy="66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6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Hcy;&amp;ucy;&amp;dcy;&amp;ocy;&amp;zhcy;&amp;ncy;&amp;icy;&amp;kcy;&amp;icy; :: &amp;Ncy;&amp;icy;&amp;kcy;&amp;ocy;&amp;lcy;&amp;acy;&amp;jcy; &amp;Kcy;&amp;ocy;&amp;ncy;&amp;scy;&amp;tcy;&amp;acy;&amp;ncy;&amp;tcy;&amp;icy;&amp;ncy;&amp;ocy;&amp;vcy;&amp;icy;&amp;chcy; &amp;Rcy;&amp;iecy;&amp;rcy;&amp;icy;&amp;khcy; &amp;fcy;&amp;ocy;&amp;tcy;&amp;ocy;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2" y="77787"/>
            <a:ext cx="8693898" cy="65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8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 Roe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186608" cy="44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217893"/>
              </p:ext>
            </p:extLst>
          </p:nvPr>
        </p:nvGraphicFramePr>
        <p:xfrm>
          <a:off x="4158208" y="1700808"/>
          <a:ext cx="4734272" cy="3897690"/>
        </p:xfrm>
        <a:graphic>
          <a:graphicData uri="http://schemas.openxmlformats.org/drawingml/2006/table">
            <a:tbl>
              <a:tblPr/>
              <a:tblGrid>
                <a:gridCol w="2367136"/>
                <a:gridCol w="2367136"/>
              </a:tblGrid>
              <a:tr h="564986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effectLst/>
                        </a:rPr>
                        <a:t>Дата </a:t>
                      </a:r>
                      <a:r>
                        <a:rPr lang="ru-RU" dirty="0" err="1">
                          <a:effectLst/>
                        </a:rPr>
                        <a:t>народження</a:t>
                      </a:r>
                      <a:r>
                        <a:rPr lang="ru-RU" dirty="0">
                          <a:effectLst/>
                        </a:rPr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27 вересня (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3" tooltip="9 жовтня"/>
                        </a:rPr>
                        <a:t>9 жовтня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 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4" tooltip="1874"/>
                        </a:rPr>
                        <a:t>1874</a:t>
                      </a:r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986"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Місце народження: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5" tooltip="Петербург"/>
                        </a:rPr>
                        <a:t>Петербург</a:t>
                      </a:r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986"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Дата смерті: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6" tooltip="13 грудня"/>
                        </a:rPr>
                        <a:t>13 грудня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7" tooltip="1947"/>
                        </a:rPr>
                        <a:t>1947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(73 роки)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986"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Місце смерті: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Нагар, Пенджаб,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8" tooltip="Індія"/>
                        </a:rPr>
                        <a:t>Індія</a:t>
                      </a:r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464"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Рід діяльності: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9" tooltip="Художник"/>
                        </a:rPr>
                        <a:t>Художник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10" tooltip="Філософ"/>
                        </a:rPr>
                        <a:t>філософ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11" tooltip="Археолог"/>
                        </a:rPr>
                        <a:t>археолог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мандрівник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і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12" tooltip="Письменник"/>
                        </a:rPr>
                        <a:t>письменник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12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KHcy;&amp;ucy;&amp;dcy;&amp;ocy;&amp;zhcy;&amp;ncy;&amp;icy;&amp;kcy;&amp;icy; :: &amp;Ncy;&amp;icy;&amp;kcy;&amp;ocy;&amp;lcy;&amp;acy;&amp;jcy; &amp;Kcy;&amp;ocy;&amp;ncy;&amp;scy;&amp;tcy;&amp;acy;&amp;ncy;&amp;tcy;&amp;icy;&amp;ncy;&amp;ocy;&amp;vcy;&amp;icy;&amp;chcy; &amp;Rcy;&amp;iecy;&amp;rcy;&amp;icy;&amp;khcy; &amp;fcy;&amp;ocy;&amp;tcy;&amp;ocy;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6173"/>
            <a:ext cx="8808913" cy="66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0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Monotype Corsiva" panose="03010101010201010101" pitchFamily="66" charset="0"/>
              </a:rPr>
              <a:t>Микола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Реріх</a:t>
            </a:r>
            <a:r>
              <a:rPr lang="ru-RU" sz="2800" dirty="0">
                <a:latin typeface="Monotype Corsiva" panose="03010101010201010101" pitchFamily="66" charset="0"/>
              </a:rPr>
              <a:t> у юному </a:t>
            </a:r>
            <a:r>
              <a:rPr lang="ru-RU" sz="2800" dirty="0" err="1">
                <a:latin typeface="Monotype Corsiva" panose="03010101010201010101" pitchFamily="66" charset="0"/>
              </a:rPr>
              <a:t>віці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перебував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під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впливом</a:t>
            </a:r>
            <a:r>
              <a:rPr lang="ru-RU" sz="2800" dirty="0">
                <a:latin typeface="Monotype Corsiva" panose="03010101010201010101" pitchFamily="66" charset="0"/>
              </a:rPr>
              <a:t> таких </a:t>
            </a:r>
            <a:r>
              <a:rPr lang="ru-RU" sz="2800" dirty="0" err="1">
                <a:latin typeface="Monotype Corsiva" panose="03010101010201010101" pitchFamily="66" charset="0"/>
              </a:rPr>
              <a:t>видатних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українців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свого</a:t>
            </a:r>
            <a:r>
              <a:rPr lang="ru-RU" sz="2800" dirty="0">
                <a:latin typeface="Monotype Corsiva" panose="03010101010201010101" pitchFamily="66" charset="0"/>
              </a:rPr>
              <a:t> часу, як </a:t>
            </a:r>
            <a:r>
              <a:rPr lang="ru-RU" sz="2800" dirty="0">
                <a:latin typeface="Monotype Corsiva" panose="03010101010201010101" pitchFamily="66" charset="0"/>
                <a:hlinkClick r:id="rId2" tooltip="Шевченко Тарас Григорович"/>
              </a:rPr>
              <a:t>Шевченко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>
                <a:latin typeface="Monotype Corsiva" panose="03010101010201010101" pitchFamily="66" charset="0"/>
                <a:hlinkClick r:id="rId3" tooltip="Гоголь"/>
              </a:rPr>
              <a:t>Гоголь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  <a:hlinkClick r:id="rId4" tooltip="Куїнджі"/>
              </a:rPr>
              <a:t>Куїнджі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>
                <a:latin typeface="Monotype Corsiva" panose="03010101010201010101" pitchFamily="66" charset="0"/>
                <a:hlinkClick r:id="rId5" tooltip="Костомаров Микола Іванович"/>
              </a:rPr>
              <a:t>Костомаров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>
                <a:latin typeface="Monotype Corsiva" panose="03010101010201010101" pitchFamily="66" charset="0"/>
                <a:hlinkClick r:id="rId6" tooltip="Мордовець Данило Лукич"/>
              </a:rPr>
              <a:t>Мордовцев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>
                <a:latin typeface="Monotype Corsiva" panose="03010101010201010101" pitchFamily="66" charset="0"/>
                <a:hlinkClick r:id="rId7" tooltip="Микешин Михайло Йосипович"/>
              </a:rPr>
              <a:t>Микешин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Останній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зауважує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незвичайні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художні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здібності</a:t>
            </a:r>
            <a:r>
              <a:rPr lang="ru-RU" sz="2800" dirty="0">
                <a:latin typeface="Monotype Corsiva" panose="03010101010201010101" pitchFamily="66" charset="0"/>
              </a:rPr>
              <a:t> у </a:t>
            </a:r>
            <a:r>
              <a:rPr lang="ru-RU" sz="2800" dirty="0" err="1">
                <a:latin typeface="Monotype Corsiva" panose="03010101010201010101" pitchFamily="66" charset="0"/>
              </a:rPr>
              <a:t>Миколи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дає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перші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>
                <a:latin typeface="Monotype Corsiva" panose="03010101010201010101" pitchFamily="66" charset="0"/>
                <a:hlinkClick r:id="rId8" tooltip="Урок"/>
              </a:rPr>
              <a:t>уроки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малювання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переконує</a:t>
            </a:r>
            <a:r>
              <a:rPr lang="ru-RU" sz="2800" dirty="0">
                <a:latin typeface="Monotype Corsiva" panose="03010101010201010101" pitchFamily="66" charset="0"/>
              </a:rPr>
              <a:t> батька </a:t>
            </a:r>
            <a:r>
              <a:rPr lang="ru-RU" sz="2800" dirty="0" err="1">
                <a:latin typeface="Monotype Corsiva" panose="03010101010201010101" pitchFamily="66" charset="0"/>
              </a:rPr>
              <a:t>віддати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хлопця</a:t>
            </a:r>
            <a:r>
              <a:rPr lang="ru-RU" sz="2800" dirty="0">
                <a:latin typeface="Monotype Corsiva" panose="03010101010201010101" pitchFamily="66" charset="0"/>
              </a:rPr>
              <a:t> в ту ж </a:t>
            </a:r>
            <a:r>
              <a:rPr lang="ru-RU" sz="2800" dirty="0" err="1">
                <a:latin typeface="Monotype Corsiva" panose="03010101010201010101" pitchFamily="66" charset="0"/>
              </a:rPr>
              <a:t>художню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академію</a:t>
            </a:r>
            <a:r>
              <a:rPr lang="ru-RU" sz="2800" dirty="0">
                <a:latin typeface="Monotype Corsiva" panose="03010101010201010101" pitchFamily="66" charset="0"/>
              </a:rPr>
              <a:t>, у </a:t>
            </a:r>
            <a:r>
              <a:rPr lang="ru-RU" sz="2800" dirty="0" err="1">
                <a:latin typeface="Monotype Corsiva" panose="03010101010201010101" pitchFamily="66" charset="0"/>
              </a:rPr>
              <a:t>якій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вчився</a:t>
            </a:r>
            <a:r>
              <a:rPr lang="ru-RU" sz="2800" dirty="0">
                <a:latin typeface="Monotype Corsiva" panose="03010101010201010101" pitchFamily="66" charset="0"/>
              </a:rPr>
              <a:t> і жив Тарас Шевченко, </a:t>
            </a:r>
            <a:r>
              <a:rPr lang="ru-RU" sz="2800" dirty="0" err="1">
                <a:latin typeface="Monotype Corsiva" panose="03010101010201010101" pitchFamily="66" charset="0"/>
              </a:rPr>
              <a:t>меморіальну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майстерню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якого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утримував</a:t>
            </a:r>
            <a:r>
              <a:rPr lang="ru-RU" sz="2800" dirty="0">
                <a:latin typeface="Monotype Corsiva" panose="03010101010201010101" pitchFamily="66" charset="0"/>
              </a:rPr>
              <a:t> Микешин. В </a:t>
            </a:r>
            <a:r>
              <a:rPr lang="ru-RU" sz="2800" dirty="0" err="1">
                <a:latin typeface="Monotype Corsiva" panose="03010101010201010101" pitchFamily="66" charset="0"/>
              </a:rPr>
              <a:t>ній</a:t>
            </a:r>
            <a:r>
              <a:rPr lang="ru-RU" sz="2800" dirty="0">
                <a:latin typeface="Monotype Corsiva" panose="03010101010201010101" pitchFamily="66" charset="0"/>
              </a:rPr>
              <a:t> же Микешин давав і </a:t>
            </a:r>
            <a:r>
              <a:rPr lang="ru-RU" sz="2800" dirty="0" err="1">
                <a:latin typeface="Monotype Corsiva" panose="03010101010201010101" pitchFamily="66" charset="0"/>
              </a:rPr>
              <a:t>перші</a:t>
            </a:r>
            <a:r>
              <a:rPr lang="ru-RU" sz="2800" dirty="0">
                <a:latin typeface="Monotype Corsiva" panose="03010101010201010101" pitchFamily="66" charset="0"/>
              </a:rPr>
              <a:t> уроки </a:t>
            </a:r>
            <a:r>
              <a:rPr lang="ru-RU" sz="2800" dirty="0" err="1">
                <a:latin typeface="Monotype Corsiva" panose="03010101010201010101" pitchFamily="66" charset="0"/>
              </a:rPr>
              <a:t>Миколі</a:t>
            </a:r>
            <a:r>
              <a:rPr lang="ru-RU" sz="2800" dirty="0">
                <a:latin typeface="Monotype Corsiva" panose="03010101010201010101" pitchFamily="66" charset="0"/>
              </a:rPr>
              <a:t>. Там </a:t>
            </a:r>
            <a:r>
              <a:rPr lang="ru-RU" sz="2800" dirty="0" err="1">
                <a:latin typeface="Monotype Corsiva" panose="03010101010201010101" pitchFamily="66" charset="0"/>
              </a:rPr>
              <a:t>Реріх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почув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побачив</a:t>
            </a:r>
            <a:r>
              <a:rPr lang="ru-RU" sz="2800" dirty="0">
                <a:latin typeface="Monotype Corsiva" panose="03010101010201010101" pitchFamily="66" charset="0"/>
              </a:rPr>
              <a:t> твори </a:t>
            </a:r>
            <a:r>
              <a:rPr lang="ru-RU" sz="2800" dirty="0" err="1">
                <a:latin typeface="Monotype Corsiva" panose="03010101010201010101" pitchFamily="66" charset="0"/>
                <a:hlinkClick r:id="rId2" tooltip="Шевченко Тарас Григорович"/>
              </a:rPr>
              <a:t>Шевченка</a:t>
            </a:r>
            <a:r>
              <a:rPr lang="ru-RU" sz="2800" dirty="0">
                <a:latin typeface="Monotype Corsiva" panose="03010101010201010101" pitchFamily="66" charset="0"/>
              </a:rPr>
              <a:t>. Вони </a:t>
            </a:r>
            <a:r>
              <a:rPr lang="ru-RU" sz="2800" dirty="0" err="1">
                <a:latin typeface="Monotype Corsiva" panose="03010101010201010101" pitchFamily="66" charset="0"/>
              </a:rPr>
              <a:t>його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вразили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назавжди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>
                <a:latin typeface="Monotype Corsiva" panose="03010101010201010101" pitchFamily="66" charset="0"/>
                <a:hlinkClick r:id="rId9" tooltip="Кобзар"/>
              </a:rPr>
              <a:t>«</a:t>
            </a:r>
            <a:r>
              <a:rPr lang="ru-RU" sz="2800" dirty="0" err="1">
                <a:latin typeface="Monotype Corsiva" panose="03010101010201010101" pitchFamily="66" charset="0"/>
                <a:hlinkClick r:id="rId9" tooltip="Кобзар"/>
              </a:rPr>
              <a:t>Кобзар</a:t>
            </a:r>
            <a:r>
              <a:rPr lang="ru-RU" sz="2800" dirty="0">
                <a:latin typeface="Monotype Corsiva" panose="03010101010201010101" pitchFamily="66" charset="0"/>
                <a:hlinkClick r:id="rId9" tooltip="Кобзар"/>
              </a:rPr>
              <a:t>»</a:t>
            </a:r>
            <a:r>
              <a:rPr lang="ru-RU" sz="2800" dirty="0">
                <a:latin typeface="Monotype Corsiva" panose="03010101010201010101" pitchFamily="66" charset="0"/>
              </a:rPr>
              <a:t> став </a:t>
            </a:r>
            <a:r>
              <a:rPr lang="ru-RU" sz="2800" dirty="0" err="1">
                <a:latin typeface="Monotype Corsiva" panose="03010101010201010101" pitchFamily="66" charset="0"/>
              </a:rPr>
              <a:t>настільною</a:t>
            </a:r>
            <a:r>
              <a:rPr lang="ru-RU" sz="2800" dirty="0">
                <a:latin typeface="Monotype Corsiva" panose="03010101010201010101" pitchFamily="66" charset="0"/>
              </a:rPr>
              <a:t> книгою для </a:t>
            </a:r>
            <a:r>
              <a:rPr lang="ru-RU" sz="2800" dirty="0" err="1">
                <a:latin typeface="Monotype Corsiva" panose="03010101010201010101" pitchFamily="66" charset="0"/>
              </a:rPr>
              <a:t>Реріха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65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KHcy;&amp;ucy;&amp;dcy;&amp;ocy;&amp;zhcy;&amp;ncy;&amp;icy;&amp;kcy;&amp;icy; :: &amp;Ncy;&amp;icy;&amp;kcy;&amp;ocy;&amp;lcy;&amp;acy;&amp;jcy; &amp;Kcy;&amp;ocy;&amp;ncy;&amp;scy;&amp;tcy;&amp;acy;&amp;ncy;&amp;tcy;&amp;icy;&amp;ncy;&amp;ocy;&amp;vcy;&amp;icy;&amp;chcy; &amp;Rcy;&amp;iecy;&amp;rcy;&amp;icy;&amp;khcy; &amp;fcy;&amp;ocy;&amp;tcy;&amp;ocy;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3" y="476672"/>
            <a:ext cx="882900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3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93670"/>
            <a:ext cx="73537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Monotype Corsiva" panose="03010101010201010101" pitchFamily="66" charset="0"/>
              </a:rPr>
              <a:t>Реріх</a:t>
            </a:r>
            <a:r>
              <a:rPr lang="ru-RU" sz="3200" dirty="0">
                <a:latin typeface="Monotype Corsiva" panose="03010101010201010101" pitchFamily="66" charset="0"/>
              </a:rPr>
              <a:t> — художник-учений, художник-</a:t>
            </a:r>
            <a:r>
              <a:rPr lang="ru-RU" sz="3200" dirty="0" err="1">
                <a:latin typeface="Monotype Corsiva" panose="03010101010201010101" pitchFamily="66" charset="0"/>
              </a:rPr>
              <a:t>літератор</a:t>
            </a:r>
            <a:r>
              <a:rPr lang="ru-RU" sz="3200" dirty="0">
                <a:latin typeface="Monotype Corsiva" panose="03010101010201010101" pitchFamily="66" charset="0"/>
              </a:rPr>
              <a:t>, художник-</a:t>
            </a:r>
            <a:r>
              <a:rPr lang="ru-RU" sz="3200" dirty="0" err="1">
                <a:latin typeface="Monotype Corsiva" panose="03010101010201010101" pitchFamily="66" charset="0"/>
              </a:rPr>
              <a:t>філософ</a:t>
            </a:r>
            <a:r>
              <a:rPr lang="ru-RU" sz="3200" dirty="0"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latin typeface="Monotype Corsiva" panose="03010101010201010101" pitchFamily="66" charset="0"/>
              </a:rPr>
              <a:t>Його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творчість</a:t>
            </a:r>
            <a:r>
              <a:rPr lang="ru-RU" sz="3200" dirty="0">
                <a:latin typeface="Monotype Corsiva" panose="03010101010201010101" pitchFamily="66" charset="0"/>
              </a:rPr>
              <a:t> — </a:t>
            </a:r>
            <a:r>
              <a:rPr lang="ru-RU" sz="3200" dirty="0" err="1">
                <a:latin typeface="Monotype Corsiva" panose="03010101010201010101" pitchFamily="66" charset="0"/>
              </a:rPr>
              <a:t>явище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виняткове</a:t>
            </a:r>
            <a:r>
              <a:rPr lang="ru-RU" sz="3200" dirty="0">
                <a:latin typeface="Monotype Corsiva" panose="03010101010201010101" pitchFamily="66" charset="0"/>
              </a:rPr>
              <a:t> в </a:t>
            </a:r>
            <a:r>
              <a:rPr lang="ru-RU" sz="3200" dirty="0" err="1">
                <a:latin typeface="Monotype Corsiva" panose="03010101010201010101" pitchFamily="66" charset="0"/>
              </a:rPr>
              <a:t>історії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російського</a:t>
            </a:r>
            <a:r>
              <a:rPr lang="ru-RU" sz="3200" dirty="0">
                <a:latin typeface="Monotype Corsiva" panose="03010101010201010101" pitchFamily="66" charset="0"/>
              </a:rPr>
              <a:t> і </a:t>
            </a:r>
            <a:r>
              <a:rPr lang="ru-RU" sz="3200" dirty="0" err="1">
                <a:latin typeface="Monotype Corsiva" panose="03010101010201010101" pitchFamily="66" charset="0"/>
              </a:rPr>
              <a:t>світового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мистецтва</a:t>
            </a:r>
            <a:r>
              <a:rPr lang="ru-RU" sz="3200" dirty="0"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latin typeface="Monotype Corsiva" panose="03010101010201010101" pitchFamily="66" charset="0"/>
              </a:rPr>
              <a:t>Його</a:t>
            </a:r>
            <a:r>
              <a:rPr lang="ru-RU" sz="3200" dirty="0">
                <a:latin typeface="Monotype Corsiva" panose="03010101010201010101" pitchFamily="66" charset="0"/>
              </a:rPr>
              <a:t> полотна </a:t>
            </a:r>
            <a:r>
              <a:rPr lang="ru-RU" sz="3200" dirty="0" err="1">
                <a:latin typeface="Monotype Corsiva" panose="03010101010201010101" pitchFamily="66" charset="0"/>
              </a:rPr>
              <a:t>привабливі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своєрідністю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сюжетів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поетичністю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глибоким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символізмом</a:t>
            </a:r>
            <a:r>
              <a:rPr lang="ru-RU" sz="3200" dirty="0">
                <a:latin typeface="Monotype Corsiva" panose="03010101010201010101" pitchFamily="66" charset="0"/>
              </a:rPr>
              <a:t>, а </a:t>
            </a:r>
            <a:r>
              <a:rPr lang="ru-RU" sz="3200" dirty="0" err="1">
                <a:latin typeface="Monotype Corsiva" panose="03010101010201010101" pitchFamily="66" charset="0"/>
              </a:rPr>
              <a:t>яскраве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життя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подібне</a:t>
            </a:r>
            <a:r>
              <a:rPr lang="ru-RU" sz="3200" dirty="0">
                <a:latin typeface="Monotype Corsiva" panose="03010101010201010101" pitchFamily="66" charset="0"/>
              </a:rPr>
              <a:t> до </a:t>
            </a:r>
            <a:r>
              <a:rPr lang="ru-RU" sz="3200" dirty="0" err="1">
                <a:latin typeface="Monotype Corsiva" panose="03010101010201010101" pitchFamily="66" charset="0"/>
              </a:rPr>
              <a:t>дивовижної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легенди</a:t>
            </a:r>
            <a:r>
              <a:rPr lang="ru-RU" sz="3200" dirty="0">
                <a:latin typeface="Monotype Corsiva" panose="03010101010201010101" pitchFamily="66" charset="0"/>
              </a:rPr>
              <a:t>. Почавши </a:t>
            </a:r>
            <a:r>
              <a:rPr lang="ru-RU" sz="3200" dirty="0" err="1">
                <a:latin typeface="Monotype Corsiva" panose="03010101010201010101" pitchFamily="66" charset="0"/>
              </a:rPr>
              <a:t>свій</a:t>
            </a:r>
            <a:r>
              <a:rPr lang="ru-RU" sz="3200" dirty="0">
                <a:latin typeface="Monotype Corsiva" panose="03010101010201010101" pitchFamily="66" charset="0"/>
              </a:rPr>
              <a:t> шлях в </a:t>
            </a:r>
            <a:r>
              <a:rPr lang="ru-RU" sz="3200" dirty="0" err="1">
                <a:latin typeface="Monotype Corsiva" panose="03010101010201010101" pitchFamily="66" charset="0"/>
              </a:rPr>
              <a:t>Росії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пройшовши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Європу</a:t>
            </a:r>
            <a:r>
              <a:rPr lang="ru-RU" sz="3200" dirty="0">
                <a:latin typeface="Monotype Corsiva" panose="03010101010201010101" pitchFamily="66" charset="0"/>
              </a:rPr>
              <a:t> і Америку, </a:t>
            </a:r>
            <a:r>
              <a:rPr lang="ru-RU" sz="3200" dirty="0" err="1">
                <a:latin typeface="Monotype Corsiva" panose="03010101010201010101" pitchFamily="66" charset="0"/>
              </a:rPr>
              <a:t>він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закінчив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його</a:t>
            </a:r>
            <a:r>
              <a:rPr lang="ru-RU" sz="3200" dirty="0">
                <a:latin typeface="Monotype Corsiva" panose="03010101010201010101" pitchFamily="66" charset="0"/>
              </a:rPr>
              <a:t> в </a:t>
            </a:r>
            <a:r>
              <a:rPr lang="ru-RU" sz="3200" dirty="0" err="1">
                <a:latin typeface="Monotype Corsiva" panose="03010101010201010101" pitchFamily="66" charset="0"/>
              </a:rPr>
              <a:t>Азії</a:t>
            </a:r>
            <a:r>
              <a:rPr lang="ru-RU" sz="3200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23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KHcy;&amp;ucy;&amp;dcy;&amp;ocy;&amp;zhcy;&amp;ncy;&amp;icy;&amp;kcy;&amp;icy; :: &amp;Ncy;&amp;icy;&amp;kcy;&amp;ocy;&amp;lcy;&amp;acy;&amp;jcy; &amp;Kcy;&amp;ocy;&amp;ncy;&amp;scy;&amp;tcy;&amp;acy;&amp;ncy;&amp;tcy;&amp;icy;&amp;ncy;&amp;ocy;&amp;vcy;&amp;icy;&amp;chcy; &amp;Rcy;&amp;iecy;&amp;rcy;&amp;icy;&amp;khcy; &amp;fcy;&amp;ocy;&amp;tcy;&amp;ocy;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736905" cy="65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0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Monotype Corsiva" panose="03010101010201010101" pitchFamily="66" charset="0"/>
              </a:rPr>
              <a:t>Художня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спадщина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Реріха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величезна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Картини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ескізи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декорацій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малюнки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Реріха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зберігаються</a:t>
            </a:r>
            <a:r>
              <a:rPr lang="ru-RU" sz="2800" dirty="0">
                <a:latin typeface="Monotype Corsiva" panose="03010101010201010101" pitchFamily="66" charset="0"/>
              </a:rPr>
              <a:t> в музеях і </a:t>
            </a:r>
            <a:r>
              <a:rPr lang="ru-RU" sz="2800" dirty="0" err="1">
                <a:latin typeface="Monotype Corsiva" panose="03010101010201010101" pitchFamily="66" charset="0"/>
              </a:rPr>
              <a:t>приватних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колекціях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багатьох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країн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світу</a:t>
            </a:r>
            <a:r>
              <a:rPr lang="ru-RU" sz="2800" dirty="0">
                <a:latin typeface="Monotype Corsiva" panose="03010101010201010101" pitchFamily="66" charset="0"/>
              </a:rPr>
              <a:t>. У </a:t>
            </a:r>
            <a:r>
              <a:rPr lang="ru-RU" sz="2800" dirty="0" err="1">
                <a:latin typeface="Monotype Corsiva" panose="03010101010201010101" pitchFamily="66" charset="0"/>
              </a:rPr>
              <a:t>Радянському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Союзі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великі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зібрання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творів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Реріха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окрім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Державної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Третьяковської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галереї</a:t>
            </a:r>
            <a:r>
              <a:rPr lang="ru-RU" sz="2800" dirty="0">
                <a:latin typeface="Monotype Corsiva" panose="03010101010201010101" pitchFamily="66" charset="0"/>
              </a:rPr>
              <a:t> і Музею </a:t>
            </a:r>
            <a:r>
              <a:rPr lang="ru-RU" sz="2800" dirty="0" err="1">
                <a:latin typeface="Monotype Corsiva" panose="03010101010201010101" pitchFamily="66" charset="0"/>
              </a:rPr>
              <a:t>мистецтва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народів</a:t>
            </a:r>
            <a:r>
              <a:rPr lang="ru-RU" sz="2800" dirty="0">
                <a:latin typeface="Monotype Corsiva" panose="03010101010201010101" pitchFamily="66" charset="0"/>
              </a:rPr>
              <a:t> Сходу в </a:t>
            </a:r>
            <a:r>
              <a:rPr lang="ru-RU" sz="2800" dirty="0" err="1">
                <a:latin typeface="Monotype Corsiva" panose="03010101010201010101" pitchFamily="66" charset="0"/>
              </a:rPr>
              <a:t>Москві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містяться</a:t>
            </a:r>
            <a:r>
              <a:rPr lang="ru-RU" sz="2800" dirty="0">
                <a:latin typeface="Monotype Corsiva" panose="03010101010201010101" pitchFamily="66" charset="0"/>
              </a:rPr>
              <a:t> в Державному </a:t>
            </a:r>
            <a:r>
              <a:rPr lang="ru-RU" sz="2800" dirty="0" err="1">
                <a:latin typeface="Monotype Corsiva" panose="03010101010201010101" pitchFamily="66" charset="0"/>
              </a:rPr>
              <a:t>російському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музеї</a:t>
            </a:r>
            <a:r>
              <a:rPr lang="ru-RU" sz="2800" dirty="0"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</a:rPr>
              <a:t>Ленінграді</a:t>
            </a:r>
            <a:r>
              <a:rPr lang="ru-RU" sz="2800" dirty="0">
                <a:latin typeface="Monotype Corsiva" panose="03010101010201010101" pitchFamily="66" charset="0"/>
              </a:rPr>
              <a:t>, в </a:t>
            </a:r>
            <a:r>
              <a:rPr lang="ru-RU" sz="2800" dirty="0" err="1">
                <a:latin typeface="Monotype Corsiva" panose="03010101010201010101" pitchFamily="66" charset="0"/>
              </a:rPr>
              <a:t>Горьківському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художньому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музеї</a:t>
            </a:r>
            <a:r>
              <a:rPr lang="ru-RU" sz="2800" dirty="0">
                <a:latin typeface="Monotype Corsiva" panose="03010101010201010101" pitchFamily="66" charset="0"/>
              </a:rPr>
              <a:t> і в </a:t>
            </a:r>
            <a:r>
              <a:rPr lang="ru-RU" sz="2800" dirty="0" err="1">
                <a:latin typeface="Monotype Corsiva" panose="03010101010201010101" pitchFamily="66" charset="0"/>
              </a:rPr>
              <a:t>Новосибірській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картинній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галереї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</a:p>
          <a:p>
            <a:pPr algn="ctr"/>
            <a:r>
              <a:rPr lang="ru-RU" sz="2800" dirty="0" err="1">
                <a:latin typeface="Monotype Corsiva" panose="03010101010201010101" pitchFamily="66" charset="0"/>
              </a:rPr>
              <a:t>Картини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Реріха</a:t>
            </a:r>
            <a:r>
              <a:rPr lang="ru-RU" sz="2800" dirty="0"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</a:rPr>
              <a:t>Державній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Третьяковській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галереї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відображають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головні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етапи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його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творчого</a:t>
            </a:r>
            <a:r>
              <a:rPr lang="ru-RU" sz="2800" dirty="0">
                <a:latin typeface="Monotype Corsiva" panose="03010101010201010101" pitchFamily="66" charset="0"/>
              </a:rPr>
              <a:t> шляху.</a:t>
            </a:r>
          </a:p>
        </p:txBody>
      </p:sp>
    </p:spTree>
    <p:extLst>
      <p:ext uri="{BB962C8B-B14F-4D97-AF65-F5344CB8AC3E}">
        <p14:creationId xmlns:p14="http://schemas.microsoft.com/office/powerpoint/2010/main" val="1596366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</TotalTime>
  <Words>196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                                      микола Реріх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микола Реріх </dc:title>
  <cp:lastModifiedBy>Admin</cp:lastModifiedBy>
  <cp:revision>3</cp:revision>
  <dcterms:modified xsi:type="dcterms:W3CDTF">2013-12-03T15:40:37Z</dcterms:modified>
</cp:coreProperties>
</file>