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3;&#1080;&#1090;&#1077;&#1088;&#1072;&#1090;&#1091;&#1088;&#1072;/&#1056;&#1086;&#1076;&#1080;&#1085;&#1072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3;&#1080;&#1090;&#1077;&#1088;&#1072;&#1090;&#1091;&#1088;&#1072;/&#1050;&#1072;&#1074;&#1082;&#1072;&#1079;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eb-web.ru/feb/lermont/texts/lerm06/vol01/le1-375-.htm#&#1055;&#1056;&#1048;&#1052;&#1045;&#1063;&#1040;&#1053;&#1048;&#1071;.1831.&#1040;&#1085;&#1075;&#1077;&#1083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3;&#1080;&#1090;&#1077;&#1088;&#1072;&#1090;&#1091;&#1088;&#1072;/&#1041;&#1077;&#1083;&#1077;&#1077;&#1090;%20&#1087;&#1072;&#1088;&#1091;&#1089;%20&#1086;&#1076;&#1080;&#1085;&#1086;&#1082;&#1080;&#1081;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367136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Михаил Юрьевич Лермонтов – певец родины и свободы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5067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981300" cy="59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0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88640"/>
            <a:ext cx="5472608" cy="39932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Москва</a:t>
            </a:r>
            <a:r>
              <a:rPr lang="ru-RU" sz="2600" b="1" dirty="0"/>
              <a:t>, Москва!.. люблю тебя как сын...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Москва</a:t>
            </a:r>
            <a:r>
              <a:rPr lang="ru-RU" sz="2600" dirty="0"/>
              <a:t>, Москва!.. люблю тебя как сын,</a:t>
            </a:r>
            <a:br>
              <a:rPr lang="ru-RU" sz="2600" dirty="0"/>
            </a:br>
            <a:r>
              <a:rPr lang="ru-RU" sz="2600" dirty="0"/>
              <a:t>Как русский, - сильно, пламенно и нежно!</a:t>
            </a:r>
            <a:br>
              <a:rPr lang="ru-RU" sz="2600" dirty="0"/>
            </a:br>
            <a:r>
              <a:rPr lang="ru-RU" sz="2600" dirty="0"/>
              <a:t>Люблю священный блеск твоих седин</a:t>
            </a:r>
            <a:br>
              <a:rPr lang="ru-RU" sz="2600" dirty="0"/>
            </a:br>
            <a:r>
              <a:rPr lang="ru-RU" sz="2600" dirty="0"/>
              <a:t>И этот Кремль зубчатый, безмятежный.</a:t>
            </a:r>
            <a:br>
              <a:rPr lang="ru-RU" sz="2600" dirty="0"/>
            </a:br>
            <a:r>
              <a:rPr lang="ru-RU" sz="2600" dirty="0"/>
              <a:t>Напрасно думал чуждый властелин</a:t>
            </a:r>
            <a:br>
              <a:rPr lang="ru-RU" sz="2600" dirty="0"/>
            </a:br>
            <a:r>
              <a:rPr lang="ru-RU" sz="2600" dirty="0"/>
              <a:t>С тобой, столетним русским великаном,</a:t>
            </a:r>
            <a:br>
              <a:rPr lang="ru-RU" sz="2600" dirty="0"/>
            </a:br>
            <a:r>
              <a:rPr lang="ru-RU" sz="2600" dirty="0"/>
              <a:t>Померяться главою и обманом</a:t>
            </a:r>
            <a:br>
              <a:rPr lang="ru-RU" sz="2600" dirty="0"/>
            </a:br>
            <a:r>
              <a:rPr lang="ru-RU" sz="2600" dirty="0"/>
              <a:t>Тебя низвергнуть. Тщетно поражал</a:t>
            </a:r>
            <a:br>
              <a:rPr lang="ru-RU" sz="2600" dirty="0"/>
            </a:br>
            <a:r>
              <a:rPr lang="ru-RU" sz="2600" dirty="0"/>
              <a:t>Тебя пришлец: ты вздрогнул - он упал!</a:t>
            </a:r>
            <a:br>
              <a:rPr lang="ru-RU" sz="2600" dirty="0"/>
            </a:br>
            <a:r>
              <a:rPr lang="ru-RU" sz="2600" dirty="0"/>
              <a:t>Вселенная замолкла... Величавый,</a:t>
            </a:r>
            <a:br>
              <a:rPr lang="ru-RU" sz="2600" dirty="0"/>
            </a:br>
            <a:r>
              <a:rPr lang="ru-RU" sz="2600" dirty="0"/>
              <a:t>Один ты жив, наследник нашей славы.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festival.1september.ru/articles/550675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56" y="4077072"/>
            <a:ext cx="4762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stival.1september.ru/articles/55067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811"/>
            <a:ext cx="5060474" cy="27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estival.1september.ru/articles/550675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538092" cy="32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file"/>
          </p:cNvPr>
          <p:cNvSpPr/>
          <p:nvPr/>
        </p:nvSpPr>
        <p:spPr>
          <a:xfrm>
            <a:off x="1259632" y="4437112"/>
            <a:ext cx="1872208" cy="1728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12160" y="15332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«Родина»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70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ru-RU" dirty="0" smtClean="0"/>
              <a:t>«Кавказ»</a:t>
            </a:r>
            <a:endParaRPr lang="ru-RU" dirty="0"/>
          </a:p>
        </p:txBody>
      </p:sp>
      <p:pic>
        <p:nvPicPr>
          <p:cNvPr id="4098" name="Picture 2" descr="http://festival.1september.ru/articles/550675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19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estival.1september.ru/articles/550675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19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file"/>
          </p:cNvPr>
          <p:cNvSpPr/>
          <p:nvPr/>
        </p:nvSpPr>
        <p:spPr>
          <a:xfrm>
            <a:off x="1475656" y="4437112"/>
            <a:ext cx="2376264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144" y="1196752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амятник </a:t>
            </a: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могиле </a:t>
            </a:r>
            <a:r>
              <a:rPr lang="ru-RU" dirty="0"/>
              <a:t>поэта</a:t>
            </a:r>
          </a:p>
        </p:txBody>
      </p:sp>
      <p:pic>
        <p:nvPicPr>
          <p:cNvPr id="5122" name="Picture 2" descr="http://festival.1september.ru/articles/55067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161"/>
            <a:ext cx="4464496" cy="63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</a:t>
            </a:r>
            <a:r>
              <a:rPr lang="ru-RU" dirty="0"/>
              <a:t>, ему было неполных 27 лет. И все, что им было создано за 13 лет творчества, - это подвиг во имя свободы и родины. Это и в стихах, непосредственно написанных о родине, и в тех, где прямо не говорится ни о родине, ни о свободе, но – о судьбе поколения, о назначении поэта, об одиноком узнике, о бессмысленном кровопролитии, об изгнании, о пустоте жизни…</a:t>
            </a:r>
          </a:p>
        </p:txBody>
      </p:sp>
    </p:spTree>
    <p:extLst>
      <p:ext uri="{BB962C8B-B14F-4D97-AF65-F5344CB8AC3E}">
        <p14:creationId xmlns:p14="http://schemas.microsoft.com/office/powerpoint/2010/main" val="5336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Михаил Юрьевич Лермонтов</a:t>
            </a:r>
            <a:endParaRPr lang="ru-RU" dirty="0"/>
          </a:p>
        </p:txBody>
      </p:sp>
      <p:pic>
        <p:nvPicPr>
          <p:cNvPr id="4" name="Рисунок 3" descr="http://festival.1september.ru/articles/550675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10445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17583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 (1814-1841 гг.)</a:t>
            </a:r>
          </a:p>
        </p:txBody>
      </p:sp>
    </p:spTree>
    <p:extLst>
      <p:ext uri="{BB962C8B-B14F-4D97-AF65-F5344CB8AC3E}">
        <p14:creationId xmlns:p14="http://schemas.microsoft.com/office/powerpoint/2010/main" val="12286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Лермонтовские</a:t>
            </a:r>
            <a:r>
              <a:rPr lang="ru-RU" sz="1800" dirty="0" smtClean="0"/>
              <a:t> </a:t>
            </a:r>
            <a:r>
              <a:rPr lang="ru-RU" sz="1800" dirty="0"/>
              <a:t>портреты разных авторов: Ф. </a:t>
            </a:r>
            <a:r>
              <a:rPr lang="ru-RU" sz="1800" dirty="0" err="1"/>
              <a:t>Будкина</a:t>
            </a:r>
            <a:r>
              <a:rPr lang="ru-RU" sz="1800" dirty="0"/>
              <a:t>, Е. </a:t>
            </a:r>
            <a:r>
              <a:rPr lang="ru-RU" sz="1800" dirty="0" err="1"/>
              <a:t>Мешкова</a:t>
            </a:r>
            <a:r>
              <a:rPr lang="ru-RU" sz="1800" dirty="0"/>
              <a:t>, Н. Заболоцкого, П.Е. </a:t>
            </a:r>
            <a:r>
              <a:rPr lang="ru-RU" sz="1800" dirty="0" err="1"/>
              <a:t>Заболотского</a:t>
            </a:r>
            <a:r>
              <a:rPr lang="ru-RU" sz="1800" dirty="0"/>
              <a:t>, В. Фаворского, Л. Пастернака, И. Глазунова и </a:t>
            </a:r>
            <a:r>
              <a:rPr lang="ru-RU" sz="1800" dirty="0" smtClean="0"/>
              <a:t>других</a:t>
            </a:r>
            <a:endParaRPr lang="ru-RU" dirty="0"/>
          </a:p>
        </p:txBody>
      </p:sp>
      <p:pic>
        <p:nvPicPr>
          <p:cNvPr id="4" name="Рисунок 3" descr="http://festival.1september.ru/articles/550675/img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5" b="100000" l="2286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477"/>
            <a:ext cx="2095500" cy="26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550675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6614"/>
            <a:ext cx="1685925" cy="216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550675/img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1367"/>
            <a:ext cx="2525132" cy="363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550675/img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73" y="4093223"/>
            <a:ext cx="1781175" cy="229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9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Как сложилась судьба М.Ю. Лермонтова?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15" y="1484784"/>
            <a:ext cx="8964488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Чем усерднее вчитываемся мы в дошедшие до нас строки воспоминаний, тем более убеждаемся, что Лермонтов действительно был разным и непохожим – среди беспощадного к нему света и в кругу задушевных друзей, на людях и в одиночестве, в сражениях и петербургской гостиной, в момент поэтического вдохновения и на гусарской пирушке.</a:t>
            </a:r>
            <a:br>
              <a:rPr lang="ru-RU" dirty="0"/>
            </a:br>
            <a:r>
              <a:rPr lang="ru-RU" dirty="0"/>
              <a:t>Впрочем, есть книги, которые содержат самый достоверный </a:t>
            </a:r>
            <a:r>
              <a:rPr lang="ru-RU" dirty="0" err="1"/>
              <a:t>лермонтовский</a:t>
            </a:r>
            <a:r>
              <a:rPr lang="ru-RU" dirty="0"/>
              <a:t> портрет, самую глубокую и самую верную </a:t>
            </a:r>
            <a:r>
              <a:rPr lang="ru-RU" dirty="0" err="1"/>
              <a:t>лермонтовскую</a:t>
            </a:r>
            <a:r>
              <a:rPr lang="ru-RU" dirty="0"/>
              <a:t> характеристику. Это его сочинения, в которых он отразился весь, каким он действительно был и каким хотел быть…</a:t>
            </a:r>
            <a:br>
              <a:rPr lang="ru-RU" dirty="0"/>
            </a:br>
            <a:r>
              <a:rPr lang="ru-RU" dirty="0"/>
              <a:t>Как всякий настоящий, а тем более великий поэт, Лермонтов исповедовался в своей поэзии, и, перечитывая томики его сочинений, мы можем узнать историю его души и понять его как поэта 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«Пиршество»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067128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 буйном пиршестве задумчив он сидел</a:t>
            </a:r>
            <a:br>
              <a:rPr lang="ru-RU" dirty="0"/>
            </a:br>
            <a:r>
              <a:rPr lang="ru-RU" dirty="0"/>
              <a:t>Один, покинутый безумными друзьями,</a:t>
            </a:r>
            <a:br>
              <a:rPr lang="ru-RU" dirty="0"/>
            </a:br>
            <a:r>
              <a:rPr lang="ru-RU" dirty="0"/>
              <a:t>И в даль грядущую, закрытую пред ними,</a:t>
            </a:r>
            <a:br>
              <a:rPr lang="ru-RU" dirty="0"/>
            </a:br>
            <a:r>
              <a:rPr lang="ru-RU" dirty="0"/>
              <a:t>Душевный взор его смотрел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 помню я, исполнены печали,</a:t>
            </a:r>
            <a:br>
              <a:rPr lang="ru-RU" dirty="0"/>
            </a:br>
            <a:r>
              <a:rPr lang="ru-RU" dirty="0"/>
              <a:t>Средь звона чаш, и криков, и речей,</a:t>
            </a:r>
            <a:br>
              <a:rPr lang="ru-RU" dirty="0"/>
            </a:br>
            <a:r>
              <a:rPr lang="ru-RU" dirty="0"/>
              <a:t>И песен праздничных, и хохота гостей,</a:t>
            </a:r>
            <a:br>
              <a:rPr lang="ru-RU" dirty="0"/>
            </a:br>
            <a:r>
              <a:rPr lang="ru-RU" dirty="0"/>
              <a:t>Его слова пророчески звучали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говорит: «Ликуйте, о, друзья!</a:t>
            </a:r>
            <a:br>
              <a:rPr lang="ru-RU" dirty="0"/>
            </a:br>
            <a:r>
              <a:rPr lang="ru-RU" dirty="0"/>
              <a:t>Что вам судьбы дряхлеющего мира?</a:t>
            </a:r>
            <a:br>
              <a:rPr lang="ru-RU" dirty="0"/>
            </a:br>
            <a:r>
              <a:rPr lang="ru-RU" dirty="0"/>
              <a:t>Над вашей головой колеблется секира,</a:t>
            </a:r>
            <a:br>
              <a:rPr lang="ru-RU" dirty="0"/>
            </a:br>
            <a:r>
              <a:rPr lang="ru-RU" dirty="0"/>
              <a:t>Но, что ж!.. Из вас один ее увижу 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966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52144"/>
            <a:ext cx="4176464" cy="379114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Приятелям запомнилась его любимая поза: облокотившись на одну руку, Лермонтов читает принесенную из дома книгу, и ничто не может ему помешать: ни разговоры, ни шум.</a:t>
            </a:r>
          </a:p>
        </p:txBody>
      </p:sp>
      <p:pic>
        <p:nvPicPr>
          <p:cNvPr id="4" name="Рисунок 3" descr="http://festival.1september.ru/articles/550675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520406" cy="436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44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6141368" cy="6192688"/>
          </a:xfrm>
        </p:spPr>
        <p:txBody>
          <a:bodyPr>
            <a:noAutofit/>
          </a:bodyPr>
          <a:lstStyle/>
          <a:p>
            <a:r>
              <a:rPr lang="ru-RU" sz="2400" dirty="0">
                <a:hlinkClick r:id="rId2"/>
              </a:rPr>
              <a:t>АНГЕЛ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 небу полуночи ангел летел</a:t>
            </a:r>
            <a:br>
              <a:rPr lang="ru-RU" sz="2400" dirty="0"/>
            </a:br>
            <a:r>
              <a:rPr lang="ru-RU" sz="2400" dirty="0"/>
              <a:t>  И тихую песню он пел;</a:t>
            </a:r>
            <a:br>
              <a:rPr lang="ru-RU" sz="2400" dirty="0"/>
            </a:br>
            <a:r>
              <a:rPr lang="ru-RU" sz="2400" dirty="0"/>
              <a:t>И месяц, и звезды, и тучи толпой</a:t>
            </a:r>
            <a:br>
              <a:rPr lang="ru-RU" sz="2400" dirty="0"/>
            </a:br>
            <a:r>
              <a:rPr lang="ru-RU" sz="2400" dirty="0"/>
              <a:t>  Внимали той песне святой.</a:t>
            </a:r>
            <a:br>
              <a:rPr lang="ru-RU" sz="2400" dirty="0"/>
            </a:br>
            <a:r>
              <a:rPr lang="ru-RU" sz="2400" dirty="0"/>
              <a:t>5Он пел о блаженстве безгрешных духов</a:t>
            </a:r>
            <a:br>
              <a:rPr lang="ru-RU" sz="2400" dirty="0"/>
            </a:br>
            <a:r>
              <a:rPr lang="ru-RU" sz="2400" dirty="0"/>
              <a:t>  Под кущами райских садов;</a:t>
            </a:r>
            <a:br>
              <a:rPr lang="ru-RU" sz="2400" dirty="0"/>
            </a:br>
            <a:r>
              <a:rPr lang="ru-RU" sz="2400" dirty="0"/>
              <a:t>О боге великом он пел, и хвала</a:t>
            </a:r>
            <a:br>
              <a:rPr lang="ru-RU" sz="2400" dirty="0"/>
            </a:br>
            <a:r>
              <a:rPr lang="ru-RU" sz="2400" dirty="0"/>
              <a:t>   Его непритворна была.</a:t>
            </a:r>
            <a:br>
              <a:rPr lang="ru-RU" sz="2400" dirty="0"/>
            </a:br>
            <a:r>
              <a:rPr lang="ru-RU" sz="2400" dirty="0"/>
              <a:t>Он душу младую в объятиях нес</a:t>
            </a:r>
            <a:br>
              <a:rPr lang="ru-RU" sz="2400" dirty="0"/>
            </a:br>
            <a:r>
              <a:rPr lang="ru-RU" sz="2400" dirty="0"/>
              <a:t>10  Для мира печали и слез;</a:t>
            </a:r>
            <a:br>
              <a:rPr lang="ru-RU" sz="2400" dirty="0"/>
            </a:br>
            <a:r>
              <a:rPr lang="ru-RU" sz="2400" dirty="0"/>
              <a:t>И звук его песни в душе молодой</a:t>
            </a:r>
            <a:br>
              <a:rPr lang="ru-RU" sz="2400" dirty="0"/>
            </a:br>
            <a:r>
              <a:rPr lang="ru-RU" sz="2400" dirty="0"/>
              <a:t>  Остался — без слов, но живой.</a:t>
            </a:r>
            <a:br>
              <a:rPr lang="ru-RU" sz="2400" dirty="0"/>
            </a:br>
            <a:r>
              <a:rPr lang="ru-RU" sz="2400" dirty="0"/>
              <a:t>И долго на свете томилась она,</a:t>
            </a:r>
            <a:br>
              <a:rPr lang="ru-RU" sz="2400" dirty="0"/>
            </a:br>
            <a:r>
              <a:rPr lang="ru-RU" sz="2400" dirty="0"/>
              <a:t>  Желанием чудным полна;</a:t>
            </a:r>
            <a:br>
              <a:rPr lang="ru-RU" sz="2400" dirty="0"/>
            </a:br>
            <a:r>
              <a:rPr lang="ru-RU" sz="2400" dirty="0"/>
              <a:t>15И звуков небес заменить не могли</a:t>
            </a:r>
            <a:br>
              <a:rPr lang="ru-RU" sz="2400" dirty="0"/>
            </a:br>
            <a:r>
              <a:rPr lang="ru-RU" sz="2400" dirty="0"/>
              <a:t>  Ей скучные песни земли.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://festival.1september.ru/articles/550675/img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56870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75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37730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«Вся </a:t>
            </a:r>
            <a:r>
              <a:rPr lang="ru-RU" dirty="0"/>
              <a:t>поэзия Лермонтова – воспоминание об этой песне, услышанной в прошлой вечности», перед которой ничтожен весь жизненный опыт. Это радостные и светлые впечатления о детстве, чувства душевной тяги мятежного поэта к светлому, «ангельски прекрасному».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2325" y="476086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Д. Мережковский</a:t>
            </a:r>
          </a:p>
        </p:txBody>
      </p:sp>
    </p:spTree>
    <p:extLst>
      <p:ext uri="{BB962C8B-B14F-4D97-AF65-F5344CB8AC3E}">
        <p14:creationId xmlns:p14="http://schemas.microsoft.com/office/powerpoint/2010/main" val="20943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50675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4899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6372200" y="4221088"/>
            <a:ext cx="1800200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389" y="428907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«Парус»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634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303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Михаил Юрьевич Лермонтов – певец родины и свободы </vt:lpstr>
      <vt:lpstr>Михаил Юрьевич Лермонтов</vt:lpstr>
      <vt:lpstr>Лермонтовские портреты разных авторов: Ф. Будкина, Е. Мешкова, Н. Заболоцкого, П.Е. Заболотского, В. Фаворского, Л. Пастернака, И. Глазунова и других</vt:lpstr>
      <vt:lpstr> Как сложилась судьба М.Ю. Лермонтова?</vt:lpstr>
      <vt:lpstr>«Пиршество» </vt:lpstr>
      <vt:lpstr>Приятелям запомнилась его любимая поза: облокотившись на одну руку, Лермонтов читает принесенную из дома книгу, и ничто не может ему помешать: ни разговоры, ни шум.</vt:lpstr>
      <vt:lpstr>АНГЕЛ По небу полуночи ангел летел   И тихую песню он пел; И месяц, и звезды, и тучи толпой   Внимали той песне святой. 5Он пел о блаженстве безгрешных духов   Под кущами райских садов; О боге великом он пел, и хвала    Его непритворна была. Он душу младую в объятиях нес 10  Для мира печали и слез; И звук его песни в душе молодой   Остался — без слов, но живой. И долго на свете томилась она,   Желанием чудным полна; 15И звуков небес заменить не могли   Ей скучные песни земли.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«Кавказ»</vt:lpstr>
      <vt:lpstr>Памятник на  могиле поэта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PC-1</dc:creator>
  <cp:lastModifiedBy>PC-1</cp:lastModifiedBy>
  <cp:revision>9</cp:revision>
  <dcterms:created xsi:type="dcterms:W3CDTF">2013-02-24T08:49:34Z</dcterms:created>
  <dcterms:modified xsi:type="dcterms:W3CDTF">2013-02-24T16:34:35Z</dcterms:modified>
</cp:coreProperties>
</file>