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332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9" r:id="rId13"/>
    <p:sldId id="268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14.05.2014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33" r:id="rId1"/>
    <p:sldLayoutId id="2147484334" r:id="rId2"/>
    <p:sldLayoutId id="2147484335" r:id="rId3"/>
    <p:sldLayoutId id="2147484336" r:id="rId4"/>
    <p:sldLayoutId id="2147484337" r:id="rId5"/>
    <p:sldLayoutId id="2147484338" r:id="rId6"/>
    <p:sldLayoutId id="2147484339" r:id="rId7"/>
    <p:sldLayoutId id="2147484340" r:id="rId8"/>
    <p:sldLayoutId id="2147484341" r:id="rId9"/>
    <p:sldLayoutId id="2147484342" r:id="rId10"/>
    <p:sldLayoutId id="214748434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4" Type="http://schemas.openxmlformats.org/officeDocument/2006/relationships/image" Target="../media/image26.jpeg"/><Relationship Id="rId9" Type="http://schemas.openxmlformats.org/officeDocument/2006/relationships/image" Target="../media/image3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i="1" dirty="0" smtClean="0"/>
              <a:t>Характеристика Чилі </a:t>
            </a:r>
            <a:endParaRPr lang="ru-RU" b="1" i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endParaRPr lang="uk-UA" dirty="0" smtClean="0"/>
          </a:p>
          <a:p>
            <a:pPr marL="68580" indent="0">
              <a:buNone/>
            </a:pPr>
            <a:endParaRPr lang="uk-UA" dirty="0"/>
          </a:p>
          <a:p>
            <a:pPr marL="68580" indent="0">
              <a:buNone/>
            </a:pPr>
            <a:endParaRPr lang="uk-UA" dirty="0" smtClean="0"/>
          </a:p>
          <a:p>
            <a:pPr marL="68580" indent="0" algn="ctr">
              <a:buNone/>
            </a:pPr>
            <a:r>
              <a:rPr lang="uk-UA" dirty="0"/>
              <a:t>у</a:t>
            </a:r>
            <a:r>
              <a:rPr lang="uk-UA" dirty="0" smtClean="0"/>
              <a:t>чениці  10 природничого класу</a:t>
            </a:r>
          </a:p>
          <a:p>
            <a:pPr marL="68580" indent="0" algn="ctr">
              <a:buNone/>
            </a:pPr>
            <a:r>
              <a:rPr lang="uk-UA" dirty="0" smtClean="0"/>
              <a:t>Миколаївського муніципального колегіуму ім. В.Д. Чайки</a:t>
            </a:r>
          </a:p>
          <a:p>
            <a:pPr marL="68580" indent="0" algn="ctr">
              <a:buNone/>
            </a:pPr>
            <a:r>
              <a:rPr lang="uk-UA" dirty="0" smtClean="0"/>
              <a:t>Гладкої Дар</a:t>
            </a:r>
            <a:r>
              <a:rPr lang="en-US" dirty="0" smtClean="0"/>
              <a:t>’</a:t>
            </a:r>
            <a:r>
              <a:rPr lang="uk-UA" dirty="0" smtClean="0"/>
              <a:t>ї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698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2"/>
            <a:ext cx="6985000" cy="46609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2045" y="2249488"/>
            <a:ext cx="7561955" cy="46085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827057"/>
            <a:ext cx="4788970" cy="60309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92"/>
            <a:ext cx="9144000" cy="6887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057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620688"/>
            <a:ext cx="7024744" cy="648072"/>
          </a:xfrm>
        </p:spPr>
        <p:txBody>
          <a:bodyPr>
            <a:noAutofit/>
          </a:bodyPr>
          <a:lstStyle/>
          <a:p>
            <a:pPr algn="r"/>
            <a:r>
              <a:rPr lang="uk-UA" dirty="0" smtClean="0"/>
              <a:t>Господарство.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412776"/>
            <a:ext cx="6777317" cy="5040560"/>
          </a:xfrm>
        </p:spPr>
        <p:txBody>
          <a:bodyPr>
            <a:normAutofit lnSpcReduction="10000"/>
          </a:bodyPr>
          <a:lstStyle/>
          <a:p>
            <a:pPr marL="68580" indent="0">
              <a:buNone/>
            </a:pPr>
            <a:r>
              <a:rPr lang="uk-UA" sz="1600" dirty="0" smtClean="0"/>
              <a:t>а) </a:t>
            </a:r>
            <a:r>
              <a:rPr lang="uk-UA" sz="1600" dirty="0" smtClean="0">
                <a:solidFill>
                  <a:schemeClr val="accent1"/>
                </a:solidFill>
              </a:rPr>
              <a:t>Промисловість</a:t>
            </a:r>
            <a:r>
              <a:rPr lang="uk-UA" sz="1600" dirty="0"/>
              <a:t> </a:t>
            </a:r>
            <a:r>
              <a:rPr lang="uk-UA" sz="1600" dirty="0" smtClean="0"/>
              <a:t>- </a:t>
            </a:r>
            <a:r>
              <a:rPr lang="ru-RU" sz="1600" dirty="0"/>
              <a:t>т</a:t>
            </a:r>
            <a:r>
              <a:rPr lang="ru-RU" sz="1600" dirty="0" smtClean="0"/>
              <a:t>радиційними </a:t>
            </a:r>
            <a:r>
              <a:rPr lang="ru-RU" sz="1600" dirty="0"/>
              <a:t>галузями, що визначають міжнародну спеціалізацію Чилі, є видобуток і виробництво міді й селітри</a:t>
            </a:r>
            <a:r>
              <a:rPr lang="ru-RU" sz="1600" dirty="0" smtClean="0"/>
              <a:t>. </a:t>
            </a:r>
          </a:p>
          <a:p>
            <a:pPr marL="68580" indent="0">
              <a:buNone/>
            </a:pPr>
            <a:r>
              <a:rPr lang="ru-RU" sz="1600" dirty="0" smtClean="0"/>
              <a:t>Провідні галузі:</a:t>
            </a:r>
          </a:p>
          <a:p>
            <a:pPr>
              <a:buFontTx/>
              <a:buChar char="-"/>
            </a:pPr>
            <a:r>
              <a:rPr lang="ru-RU" sz="1600" dirty="0" smtClean="0">
                <a:solidFill>
                  <a:schemeClr val="accent1"/>
                </a:solidFill>
              </a:rPr>
              <a:t>гірничовидобувна</a:t>
            </a:r>
            <a:r>
              <a:rPr lang="ru-RU" sz="1600" dirty="0" smtClean="0"/>
              <a:t> (</a:t>
            </a:r>
            <a:r>
              <a:rPr lang="ru-RU" sz="1600" dirty="0"/>
              <a:t>п</a:t>
            </a:r>
            <a:r>
              <a:rPr lang="ru-RU" sz="1600" dirty="0" smtClean="0"/>
              <a:t>онад </a:t>
            </a:r>
            <a:r>
              <a:rPr lang="ru-RU" sz="1600" dirty="0"/>
              <a:t>80% обсягу видобутку металевих ресурсів країни становить </a:t>
            </a:r>
            <a:r>
              <a:rPr lang="ru-RU" sz="1600" dirty="0" smtClean="0"/>
              <a:t>мідь, видобуток мідної руди, йоду, кам'яного вугілля, солі, селітри, тощо);</a:t>
            </a:r>
            <a:endParaRPr lang="ru-RU" sz="1600" dirty="0"/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1"/>
                </a:solidFill>
              </a:rPr>
              <a:t>металургія</a:t>
            </a:r>
            <a:r>
              <a:rPr lang="uk-UA" sz="1600" dirty="0" smtClean="0"/>
              <a:t> (</a:t>
            </a:r>
            <a:r>
              <a:rPr lang="ru-RU" sz="1600" dirty="0"/>
              <a:t>м</a:t>
            </a:r>
            <a:r>
              <a:rPr lang="ru-RU" sz="1600" dirty="0" smtClean="0"/>
              <a:t>ідна </a:t>
            </a:r>
            <a:r>
              <a:rPr lang="ru-RU" sz="1600" dirty="0"/>
              <a:t>промисловість є основою національної </a:t>
            </a:r>
            <a:r>
              <a:rPr lang="ru-RU" sz="1600" dirty="0" smtClean="0"/>
              <a:t>економіки, </a:t>
            </a:r>
            <a:r>
              <a:rPr lang="ru-RU" sz="1600" dirty="0"/>
              <a:t>з</a:t>
            </a:r>
            <a:r>
              <a:rPr lang="ru-RU" sz="1600" dirty="0" smtClean="0"/>
              <a:t>алізорудна </a:t>
            </a:r>
            <a:r>
              <a:rPr lang="ru-RU" sz="1600" dirty="0"/>
              <a:t>промисловість є відносно молодою галуззю</a:t>
            </a:r>
            <a:r>
              <a:rPr lang="ru-RU" sz="1600" dirty="0" smtClean="0"/>
              <a:t>);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1"/>
                </a:solidFill>
              </a:rPr>
              <a:t>машинобудування</a:t>
            </a:r>
            <a:r>
              <a:rPr lang="uk-UA" sz="1600" dirty="0" smtClean="0"/>
              <a:t> (</a:t>
            </a:r>
            <a:r>
              <a:rPr lang="ru-RU" sz="1600" dirty="0"/>
              <a:t>ц</a:t>
            </a:r>
            <a:r>
              <a:rPr lang="ru-RU" sz="1600" dirty="0" smtClean="0"/>
              <a:t>я </a:t>
            </a:r>
            <a:r>
              <a:rPr lang="ru-RU" sz="1600" dirty="0"/>
              <a:t>галузь спеціалізується на складанні </a:t>
            </a:r>
            <a:r>
              <a:rPr lang="ru-RU" sz="1600" dirty="0" smtClean="0"/>
              <a:t>автомобілів, </a:t>
            </a:r>
            <a:r>
              <a:rPr lang="ru-RU" sz="1600" dirty="0"/>
              <a:t>побутової </a:t>
            </a:r>
            <a:r>
              <a:rPr lang="ru-RU" sz="1600" dirty="0" smtClean="0"/>
              <a:t>техніки. </a:t>
            </a:r>
            <a:r>
              <a:rPr lang="ru-RU" sz="1600" dirty="0"/>
              <a:t>В</a:t>
            </a:r>
            <a:r>
              <a:rPr lang="ru-RU" sz="1600" dirty="0" smtClean="0"/>
              <a:t>ирізняється </a:t>
            </a:r>
            <a:r>
              <a:rPr lang="ru-RU" sz="1600" dirty="0"/>
              <a:t>суднобудування і виробництво устаткування для залізниць</a:t>
            </a:r>
            <a:r>
              <a:rPr lang="ru-RU" sz="1600" dirty="0" smtClean="0"/>
              <a:t>.);</a:t>
            </a:r>
            <a:endParaRPr lang="ru-RU" sz="1600" dirty="0"/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1"/>
                </a:solidFill>
              </a:rPr>
              <a:t>хімічна </a:t>
            </a:r>
            <a:r>
              <a:rPr lang="uk-UA" sz="1600" dirty="0" smtClean="0"/>
              <a:t>(</a:t>
            </a:r>
            <a:r>
              <a:rPr lang="ru-RU" sz="1600" dirty="0"/>
              <a:t>виробляється сірчана кислота, суперфосфат, соляна кислота, хімічні волокна, у невеликій кількості — </a:t>
            </a:r>
            <a:r>
              <a:rPr lang="ru-RU" sz="1600" dirty="0" smtClean="0"/>
              <a:t>пластмаси);</a:t>
            </a:r>
          </a:p>
          <a:p>
            <a:pPr>
              <a:buFontTx/>
              <a:buChar char="-"/>
            </a:pPr>
            <a:r>
              <a:rPr lang="uk-UA" sz="1600" dirty="0">
                <a:solidFill>
                  <a:schemeClr val="accent1"/>
                </a:solidFill>
              </a:rPr>
              <a:t>л</a:t>
            </a:r>
            <a:r>
              <a:rPr lang="uk-UA" sz="1600" dirty="0" smtClean="0">
                <a:solidFill>
                  <a:schemeClr val="accent1"/>
                </a:solidFill>
              </a:rPr>
              <a:t>егка</a:t>
            </a:r>
            <a:r>
              <a:rPr lang="uk-UA" sz="1600" dirty="0" smtClean="0"/>
              <a:t> (</a:t>
            </a:r>
            <a:r>
              <a:rPr lang="ru-RU" sz="1600" dirty="0" smtClean="0"/>
              <a:t>текстильна </a:t>
            </a:r>
            <a:r>
              <a:rPr lang="ru-RU" sz="1600" dirty="0"/>
              <a:t>і шкіряно-взуттєва </a:t>
            </a:r>
            <a:r>
              <a:rPr lang="ru-RU" sz="1600" dirty="0" smtClean="0"/>
              <a:t> галузі);</a:t>
            </a:r>
          </a:p>
          <a:p>
            <a:pPr>
              <a:buFontTx/>
              <a:buChar char="-"/>
            </a:pPr>
            <a:r>
              <a:rPr lang="uk-UA" sz="1600" dirty="0">
                <a:solidFill>
                  <a:schemeClr val="accent1"/>
                </a:solidFill>
              </a:rPr>
              <a:t>х</a:t>
            </a:r>
            <a:r>
              <a:rPr lang="uk-UA" sz="1600" dirty="0" smtClean="0">
                <a:solidFill>
                  <a:schemeClr val="accent1"/>
                </a:solidFill>
              </a:rPr>
              <a:t>арчова</a:t>
            </a:r>
            <a:r>
              <a:rPr lang="uk-UA" sz="1600" dirty="0" smtClean="0"/>
              <a:t> (виробництво рибного борошна, виноробство,рибообробна промисловість,виробництво консервних продуктів).</a:t>
            </a:r>
            <a:endParaRPr lang="ru-RU" sz="1600" dirty="0" smtClean="0"/>
          </a:p>
          <a:p>
            <a:pPr>
              <a:buFontTx/>
              <a:buChar char="-"/>
            </a:pPr>
            <a:endParaRPr lang="ru-RU" sz="1600" dirty="0" smtClean="0"/>
          </a:p>
          <a:p>
            <a:pPr marL="68580" indent="0">
              <a:buNone/>
            </a:pPr>
            <a:endParaRPr lang="uk-UA" sz="1600" dirty="0" smtClean="0"/>
          </a:p>
          <a:p>
            <a:pPr>
              <a:buFontTx/>
              <a:buChar char="-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1643633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24744"/>
            <a:ext cx="6777317" cy="4851901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600" dirty="0" smtClean="0"/>
              <a:t>б) </a:t>
            </a:r>
            <a:r>
              <a:rPr lang="uk-UA" sz="1600" dirty="0" smtClean="0">
                <a:solidFill>
                  <a:schemeClr val="accent1"/>
                </a:solidFill>
              </a:rPr>
              <a:t>Сільське господарство </a:t>
            </a:r>
            <a:r>
              <a:rPr lang="uk-UA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/>
              <a:t>8% площі країни використовують в аграрному секторі. Основою виробничої бази є середні фермерські господарства, що мають, як правило, по 50—80 га землі і по 15—20 працівників. Чилійські фермери забезпечують країну продовольством лише на 50</a:t>
            </a:r>
            <a:r>
              <a:rPr lang="ru-RU" sz="1600" dirty="0" smtClean="0"/>
              <a:t>%.</a:t>
            </a:r>
          </a:p>
          <a:p>
            <a:pPr>
              <a:buFontTx/>
              <a:buChar char="-"/>
            </a:pPr>
            <a:r>
              <a:rPr lang="uk-UA" sz="1600" dirty="0" smtClean="0">
                <a:solidFill>
                  <a:schemeClr val="accent1"/>
                </a:solidFill>
              </a:rPr>
              <a:t>рослинництво </a:t>
            </a:r>
            <a:r>
              <a:rPr lang="uk-UA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/>
              <a:t>у</a:t>
            </a:r>
            <a:r>
              <a:rPr lang="ru-RU" sz="1600" dirty="0" smtClean="0"/>
              <a:t> </a:t>
            </a:r>
            <a:r>
              <a:rPr lang="ru-RU" sz="1600" dirty="0"/>
              <a:t>центральних районах Чилі вирощують пшеницю, картоплю, кукурудзу, яблука, бобові культури, </a:t>
            </a:r>
            <a:r>
              <a:rPr lang="ru-RU" sz="1600" dirty="0" smtClean="0"/>
              <a:t>рис; збільшується </a:t>
            </a:r>
            <a:r>
              <a:rPr lang="ru-RU" sz="1600" dirty="0"/>
              <a:t>виробництво цукрового </a:t>
            </a:r>
            <a:r>
              <a:rPr lang="ru-RU" sz="1600" dirty="0" smtClean="0"/>
              <a:t>буряку; із </a:t>
            </a:r>
            <a:r>
              <a:rPr lang="ru-RU" sz="1600" dirty="0"/>
              <a:t>технічних культур вирощують рапс, льон, коноплю, тютюн. На півночі країни культивують субтропічні </a:t>
            </a:r>
            <a:r>
              <a:rPr lang="ru-RU" sz="1600" dirty="0" smtClean="0"/>
              <a:t>фрукти; виноградники </a:t>
            </a:r>
            <a:r>
              <a:rPr lang="ru-RU" sz="1600" dirty="0"/>
              <a:t>займають 2</a:t>
            </a:r>
            <a:r>
              <a:rPr lang="ru-RU" sz="1600" dirty="0" smtClean="0"/>
              <a:t>% угідь);</a:t>
            </a:r>
          </a:p>
          <a:p>
            <a:pPr>
              <a:buFontTx/>
              <a:buChar char="-"/>
            </a:pPr>
            <a:r>
              <a:rPr lang="uk-UA" sz="1600" dirty="0">
                <a:solidFill>
                  <a:schemeClr val="accent1"/>
                </a:solidFill>
              </a:rPr>
              <a:t>т</a:t>
            </a:r>
            <a:r>
              <a:rPr lang="uk-UA" sz="1600" dirty="0" smtClean="0">
                <a:solidFill>
                  <a:schemeClr val="accent1"/>
                </a:solidFill>
              </a:rPr>
              <a:t>варинництво </a:t>
            </a:r>
            <a:r>
              <a:rPr lang="uk-UA" sz="1600" dirty="0" smtClean="0">
                <a:solidFill>
                  <a:schemeClr val="tx1"/>
                </a:solidFill>
              </a:rPr>
              <a:t>(</a:t>
            </a:r>
            <a:r>
              <a:rPr lang="ru-RU" sz="1600" dirty="0"/>
              <a:t>розведення великої рогатої </a:t>
            </a:r>
            <a:r>
              <a:rPr lang="ru-RU" sz="1600" dirty="0" smtClean="0"/>
              <a:t>худоби, свиней, птахів, овець</a:t>
            </a:r>
            <a:r>
              <a:rPr lang="ru-RU" sz="1600" dirty="0"/>
              <a:t> </a:t>
            </a:r>
            <a:r>
              <a:rPr lang="ru-RU" sz="1600" dirty="0" smtClean="0"/>
              <a:t>розводять </a:t>
            </a:r>
            <a:r>
              <a:rPr lang="ru-RU" sz="1600" dirty="0"/>
              <a:t>переважно на крайньому півдні країни, а у горах заради вовни вирощують </a:t>
            </a:r>
            <a:r>
              <a:rPr lang="ru-RU" sz="1600" dirty="0" smtClean="0"/>
              <a:t>лам);</a:t>
            </a:r>
            <a:endParaRPr lang="uk-UA" sz="1600" dirty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r>
              <a:rPr lang="uk-UA" sz="1600" dirty="0">
                <a:solidFill>
                  <a:schemeClr val="accent1"/>
                </a:solidFill>
              </a:rPr>
              <a:t>р</a:t>
            </a:r>
            <a:r>
              <a:rPr lang="uk-UA" sz="1600" dirty="0" smtClean="0">
                <a:solidFill>
                  <a:schemeClr val="accent1"/>
                </a:solidFill>
              </a:rPr>
              <a:t>ибальство </a:t>
            </a:r>
            <a:r>
              <a:rPr lang="uk-UA" sz="1600" dirty="0" smtClean="0"/>
              <a:t>(</a:t>
            </a:r>
            <a:r>
              <a:rPr lang="ru-RU" sz="1600" dirty="0"/>
              <a:t>з</a:t>
            </a:r>
            <a:r>
              <a:rPr lang="ru-RU" sz="1600" dirty="0" smtClean="0"/>
              <a:t>агальний </a:t>
            </a:r>
            <a:r>
              <a:rPr lang="ru-RU" sz="1600" dirty="0"/>
              <a:t>вилов риби становить 7,6 млн. т (третє місце у </a:t>
            </a:r>
            <a:r>
              <a:rPr lang="ru-RU" sz="1600" dirty="0" smtClean="0"/>
              <a:t>світі); ведеться </a:t>
            </a:r>
            <a:r>
              <a:rPr lang="ru-RU" sz="1600" dirty="0"/>
              <a:t>промисел сардини, макрелі, хека, анчоусів, креветок, лангустів, </a:t>
            </a:r>
            <a:r>
              <a:rPr lang="ru-RU" sz="1600" dirty="0" smtClean="0"/>
              <a:t>молюсків).</a:t>
            </a:r>
            <a:endParaRPr lang="uk-UA" sz="1600" dirty="0" smtClean="0">
              <a:solidFill>
                <a:schemeClr val="accent1"/>
              </a:solidFill>
            </a:endParaRPr>
          </a:p>
          <a:p>
            <a:pPr>
              <a:buFontTx/>
              <a:buChar char="-"/>
            </a:pPr>
            <a:endParaRPr lang="ru-RU" sz="1600" dirty="0" smtClean="0"/>
          </a:p>
        </p:txBody>
      </p:sp>
    </p:spTree>
    <p:extLst>
      <p:ext uri="{BB962C8B-B14F-4D97-AF65-F5344CB8AC3E}">
        <p14:creationId xmlns:p14="http://schemas.microsoft.com/office/powerpoint/2010/main" val="39871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931"/>
            <a:ext cx="5791200" cy="37280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19154"/>
            <a:ext cx="9144000" cy="313884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3" y="-32432"/>
            <a:ext cx="5789067" cy="377508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578600" cy="4699000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0048"/>
            <a:ext cx="9177529" cy="3187952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32432"/>
            <a:ext cx="9177529" cy="6890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74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525658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600" dirty="0" smtClean="0"/>
              <a:t>в) </a:t>
            </a:r>
            <a:r>
              <a:rPr lang="uk-UA" sz="1600" dirty="0" smtClean="0">
                <a:solidFill>
                  <a:schemeClr val="accent1"/>
                </a:solidFill>
              </a:rPr>
              <a:t>Транспортний комплекс </a:t>
            </a:r>
            <a:r>
              <a:rPr lang="uk-UA" sz="1600" dirty="0" smtClean="0"/>
              <a:t>- </a:t>
            </a:r>
            <a:r>
              <a:rPr lang="ru-RU" sz="1600" dirty="0"/>
              <a:t>Чилі має розвинуту транспортну мережу. </a:t>
            </a:r>
            <a:endParaRPr lang="ru-RU" sz="1600" dirty="0" smtClean="0"/>
          </a:p>
          <a:p>
            <a:pPr marL="68580" indent="0">
              <a:buNone/>
            </a:pPr>
            <a:r>
              <a:rPr lang="ru-RU" sz="1600" dirty="0" smtClean="0"/>
              <a:t>Основним </a:t>
            </a:r>
            <a:r>
              <a:rPr lang="ru-RU" sz="1600" dirty="0"/>
              <a:t>видом транспорту при перевезеннях у межах країни є </a:t>
            </a:r>
            <a:r>
              <a:rPr lang="ru-RU" sz="1600" dirty="0">
                <a:solidFill>
                  <a:schemeClr val="accent1"/>
                </a:solidFill>
              </a:rPr>
              <a:t>автомобільний</a:t>
            </a:r>
            <a:r>
              <a:rPr lang="ru-RU" sz="1600" dirty="0"/>
              <a:t>. Із 79 605 км автомобільних </a:t>
            </a:r>
            <a:r>
              <a:rPr lang="ru-RU" sz="1600" dirty="0" smtClean="0"/>
              <a:t>шляхів</a:t>
            </a:r>
          </a:p>
          <a:p>
            <a:pPr marL="68580" indent="0">
              <a:buNone/>
            </a:pPr>
            <a:r>
              <a:rPr lang="ru-RU" sz="1600" dirty="0">
                <a:solidFill>
                  <a:schemeClr val="accent1"/>
                </a:solidFill>
              </a:rPr>
              <a:t>Система залізниць </a:t>
            </a:r>
            <a:r>
              <a:rPr lang="ru-RU" sz="1600" dirty="0"/>
              <a:t>Чилі, довжина якої сягає 6585 км, найкраща у Латинській Америці. Ця залізнична мережа простягнулася від м. Пісагуа у пустелі Атакама до Пуерто- Монта на півдні країни з відгалуженнями в усі важливі порти. </a:t>
            </a:r>
            <a:r>
              <a:rPr lang="ru-RU" sz="1600" dirty="0" smtClean="0"/>
              <a:t>Потягами перевозиться </a:t>
            </a:r>
            <a:r>
              <a:rPr lang="ru-RU" sz="1600" dirty="0"/>
              <a:t>13 млн. пасажирів і 3,1 млн. т вантажів. </a:t>
            </a:r>
            <a:r>
              <a:rPr lang="ru-RU" sz="1600" dirty="0" smtClean="0"/>
              <a:t> </a:t>
            </a:r>
          </a:p>
          <a:p>
            <a:pPr marL="68580" indent="0">
              <a:buNone/>
            </a:pPr>
            <a:r>
              <a:rPr lang="ru-RU" sz="1600" dirty="0">
                <a:solidFill>
                  <a:schemeClr val="accent1"/>
                </a:solidFill>
              </a:rPr>
              <a:t>Морський транспорт </a:t>
            </a:r>
            <a:r>
              <a:rPr lang="ru-RU" sz="1600" dirty="0"/>
              <a:t>є важливим для зовнішньої торгівлі: на нього припадає 90% усього вантажообігу Чилі, зокрема 97% експортних і понад 76% імпортних операцій. Щороку морським транспортом перевозиться більше 73 млн. т вантажів</a:t>
            </a:r>
            <a:r>
              <a:rPr lang="ru-RU" sz="1600" dirty="0" smtClean="0"/>
              <a:t>.</a:t>
            </a:r>
          </a:p>
          <a:p>
            <a:pPr marL="68580" indent="0">
              <a:buNone/>
            </a:pPr>
            <a:r>
              <a:rPr lang="ru-RU" sz="1600" dirty="0"/>
              <a:t>У Чилі функціонують </a:t>
            </a:r>
            <a:r>
              <a:rPr lang="ru-RU" sz="1600" dirty="0">
                <a:solidFill>
                  <a:schemeClr val="accent1"/>
                </a:solidFill>
              </a:rPr>
              <a:t>дві великі авіакомпанії</a:t>
            </a:r>
            <a:r>
              <a:rPr lang="ru-RU" sz="1600" dirty="0"/>
              <a:t>: державна «Лан-Чилі», що забезпечує перевезення на внутрішніх і міжнародних маршрутах, і приватна «Ладеко», що працює в межах країни і на латиноамериканському напрямку. Країна має 32 великі аеропорти, зокрема міжнародний «Артуро Мерино Бенітас» у Сантьяго</a:t>
            </a:r>
            <a:r>
              <a:rPr lang="ru-RU" sz="1600" dirty="0" smtClean="0"/>
              <a:t>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601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uk-UA" sz="4400" dirty="0" smtClean="0"/>
              <a:t>Зовнішньоекономічні зв'язки</a:t>
            </a:r>
            <a:r>
              <a:rPr lang="uk-UA" dirty="0" smtClean="0"/>
              <a:t>.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9856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600" dirty="0" smtClean="0"/>
              <a:t>а) </a:t>
            </a:r>
            <a:r>
              <a:rPr lang="uk-UA" sz="1600" dirty="0" smtClean="0">
                <a:solidFill>
                  <a:schemeClr val="accent1"/>
                </a:solidFill>
              </a:rPr>
              <a:t>Експорт-імпорт </a:t>
            </a:r>
            <a:r>
              <a:rPr lang="uk-UA" sz="1600" dirty="0" smtClean="0">
                <a:solidFill>
                  <a:schemeClr val="tx1"/>
                </a:solidFill>
              </a:rPr>
              <a:t>- </a:t>
            </a:r>
            <a:r>
              <a:rPr lang="ru-RU" sz="1600" dirty="0"/>
              <a:t>о</a:t>
            </a:r>
            <a:r>
              <a:rPr lang="ru-RU" sz="1600" dirty="0" smtClean="0"/>
              <a:t>сновними </a:t>
            </a:r>
            <a:r>
              <a:rPr lang="ru-RU" sz="1600" dirty="0"/>
              <a:t>напрямами зовнішньоекономічної політики є залучення іноземних інвестицій, вивезення капіталу до країн МЕРКОСУР, диверсифікація експорту (збільшення у ньому частки нетрадиційних товарів), запозичення нових технологій</a:t>
            </a:r>
            <a:r>
              <a:rPr lang="ru-RU" sz="1600" dirty="0" smtClean="0"/>
              <a:t>.</a:t>
            </a:r>
          </a:p>
          <a:p>
            <a:pPr marL="68580" indent="0">
              <a:buNone/>
            </a:pPr>
            <a:r>
              <a:rPr lang="ru-RU" sz="1600" dirty="0" smtClean="0"/>
              <a:t> </a:t>
            </a:r>
            <a:r>
              <a:rPr lang="ru-RU" sz="1600" dirty="0"/>
              <a:t>Основою зовнішньої торгівлі Чилі є </a:t>
            </a:r>
            <a:r>
              <a:rPr lang="ru-RU" sz="1600" dirty="0">
                <a:solidFill>
                  <a:schemeClr val="accent1"/>
                </a:solidFill>
              </a:rPr>
              <a:t>експорт</a:t>
            </a:r>
            <a:r>
              <a:rPr lang="ru-RU" sz="1600" dirty="0"/>
              <a:t> міді. </a:t>
            </a:r>
            <a:r>
              <a:rPr lang="ru-RU" sz="1600" dirty="0" smtClean="0"/>
              <a:t>Також експортують целюлозу, залізну руду, </a:t>
            </a:r>
            <a:r>
              <a:rPr lang="ru-RU" sz="1600" dirty="0"/>
              <a:t>срібло, молібден, </a:t>
            </a:r>
            <a:r>
              <a:rPr lang="ru-RU" sz="1600" dirty="0" smtClean="0"/>
              <a:t>селітру, </a:t>
            </a:r>
            <a:r>
              <a:rPr lang="ru-RU" sz="1600" dirty="0"/>
              <a:t>йод, фрукти, овочі, вина, </a:t>
            </a:r>
            <a:r>
              <a:rPr lang="ru-RU" sz="1600" dirty="0" smtClean="0"/>
              <a:t>рибу </a:t>
            </a:r>
            <a:r>
              <a:rPr lang="ru-RU" sz="1600" dirty="0"/>
              <a:t>і рибне борошно тощо. </a:t>
            </a:r>
            <a:endParaRPr lang="ru-RU" sz="1600" dirty="0" smtClean="0"/>
          </a:p>
          <a:p>
            <a:pPr marL="68580" indent="0">
              <a:buNone/>
            </a:pPr>
            <a:r>
              <a:rPr lang="ru-RU" sz="1600" dirty="0" smtClean="0"/>
              <a:t>Основу </a:t>
            </a:r>
            <a:r>
              <a:rPr lang="ru-RU" sz="1600" dirty="0">
                <a:solidFill>
                  <a:schemeClr val="accent1"/>
                </a:solidFill>
              </a:rPr>
              <a:t>імпорту</a:t>
            </a:r>
            <a:r>
              <a:rPr lang="ru-RU" sz="1600" dirty="0"/>
              <a:t> </a:t>
            </a:r>
            <a:r>
              <a:rPr lang="ru-RU" sz="1600" dirty="0" smtClean="0"/>
              <a:t>країнистановлять </a:t>
            </a:r>
            <a:r>
              <a:rPr lang="ru-RU" sz="1600" dirty="0"/>
              <a:t>нафтопродукти, промислове обладнання, транспортні засоби, пшениця і хімікати.</a:t>
            </a:r>
            <a:endParaRPr lang="ru-RU" sz="16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965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uk-UA" sz="2000" dirty="0" smtClean="0"/>
              <a:t>б) </a:t>
            </a:r>
            <a:r>
              <a:rPr lang="uk-UA" sz="2000" dirty="0" smtClean="0">
                <a:solidFill>
                  <a:schemeClr val="accent1"/>
                </a:solidFill>
              </a:rPr>
              <a:t>Участь у міжнародних організаціях</a:t>
            </a:r>
            <a:r>
              <a:rPr lang="uk-UA" sz="2000" dirty="0"/>
              <a:t> </a:t>
            </a:r>
            <a:r>
              <a:rPr lang="uk-UA" sz="2000" dirty="0" smtClean="0"/>
              <a:t>– є членом Організації </a:t>
            </a:r>
            <a:r>
              <a:rPr lang="uk-UA" sz="2000" dirty="0"/>
              <a:t>Об'єднаних </a:t>
            </a:r>
            <a:r>
              <a:rPr lang="uk-UA" sz="2000" dirty="0" smtClean="0"/>
              <a:t>Націй (ООН), </a:t>
            </a:r>
            <a:r>
              <a:rPr lang="uk-UA" sz="2000" dirty="0"/>
              <a:t>Організація Американських </a:t>
            </a:r>
            <a:r>
              <a:rPr lang="uk-UA" sz="2000" dirty="0" smtClean="0"/>
              <a:t>Держав (ОАД), </a:t>
            </a:r>
            <a:r>
              <a:rPr lang="ru-RU" sz="2000" dirty="0" smtClean="0"/>
              <a:t>Союзу </a:t>
            </a:r>
            <a:r>
              <a:rPr lang="ru-RU" sz="2000" dirty="0" err="1" smtClean="0"/>
              <a:t>південноамериканських</a:t>
            </a:r>
            <a:r>
              <a:rPr lang="ru-RU" sz="2000" dirty="0" smtClean="0"/>
              <a:t> </a:t>
            </a:r>
            <a:r>
              <a:rPr lang="ru-RU" sz="2000" dirty="0" err="1" smtClean="0"/>
              <a:t>націй</a:t>
            </a:r>
            <a:r>
              <a:rPr lang="ru-RU" sz="2000" dirty="0" smtClean="0"/>
              <a:t>.</a:t>
            </a:r>
            <a:endParaRPr lang="uk-UA" sz="2000" dirty="0"/>
          </a:p>
          <a:p>
            <a:pPr marL="68580" indent="0">
              <a:buNone/>
            </a:pP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39" y="3486031"/>
            <a:ext cx="4214961" cy="337196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8" y="764704"/>
            <a:ext cx="5753100" cy="60591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039" y="0"/>
            <a:ext cx="4214960" cy="3356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54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uk-UA" dirty="0" smtClean="0"/>
              <a:t>Цікаві факти.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1600" dirty="0" smtClean="0"/>
              <a:t>Є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варіантів</a:t>
            </a:r>
            <a:r>
              <a:rPr lang="ru-RU" sz="1600" dirty="0"/>
              <a:t> того, звідки </a:t>
            </a:r>
            <a:r>
              <a:rPr lang="ru-RU" sz="1600" dirty="0" err="1"/>
              <a:t>пішла</a:t>
            </a:r>
            <a:r>
              <a:rPr lang="ru-RU" sz="1600" dirty="0"/>
              <a:t> </a:t>
            </a:r>
            <a:r>
              <a:rPr lang="ru-RU" sz="1600" dirty="0" err="1"/>
              <a:t>назва</a:t>
            </a:r>
            <a:r>
              <a:rPr lang="ru-RU" sz="1600" dirty="0"/>
              <a:t> країни Чилі. </a:t>
            </a:r>
            <a:r>
              <a:rPr lang="ru-RU" sz="1600" dirty="0" err="1"/>
              <a:t>Навіть</a:t>
            </a:r>
            <a:r>
              <a:rPr lang="ru-RU" sz="1600" dirty="0"/>
              <a:t> </a:t>
            </a:r>
            <a:r>
              <a:rPr lang="ru-RU" sz="1600" dirty="0" err="1"/>
              <a:t>самі</a:t>
            </a:r>
            <a:r>
              <a:rPr lang="ru-RU" sz="1600" dirty="0"/>
              <a:t> </a:t>
            </a:r>
            <a:r>
              <a:rPr lang="ru-RU" sz="1600" dirty="0" err="1"/>
              <a:t>чилійці</a:t>
            </a:r>
            <a:r>
              <a:rPr lang="ru-RU" sz="1600" dirty="0"/>
              <a:t> не можуть </a:t>
            </a:r>
            <a:r>
              <a:rPr lang="ru-RU" sz="1600" dirty="0" err="1"/>
              <a:t>вибрати</a:t>
            </a:r>
            <a:r>
              <a:rPr lang="ru-RU" sz="1600" dirty="0"/>
              <a:t> одну </a:t>
            </a:r>
            <a:r>
              <a:rPr lang="ru-RU" sz="1600" dirty="0" err="1"/>
              <a:t>загальноприйняту</a:t>
            </a:r>
            <a:r>
              <a:rPr lang="ru-RU" sz="1600" dirty="0"/>
              <a:t> </a:t>
            </a:r>
            <a:r>
              <a:rPr lang="ru-RU" sz="1600" dirty="0" err="1"/>
              <a:t>версію</a:t>
            </a:r>
            <a:r>
              <a:rPr lang="ru-RU" sz="1600" dirty="0"/>
              <a:t>. З </a:t>
            </a:r>
            <a:r>
              <a:rPr lang="ru-RU" sz="1600" dirty="0" err="1"/>
              <a:t>теорії</a:t>
            </a:r>
            <a:r>
              <a:rPr lang="ru-RU" sz="1600" dirty="0"/>
              <a:t>, </a:t>
            </a:r>
            <a:r>
              <a:rPr lang="ru-RU" sz="1600" dirty="0" err="1"/>
              <a:t>назва</a:t>
            </a:r>
            <a:r>
              <a:rPr lang="ru-RU" sz="1600" dirty="0"/>
              <a:t> </a:t>
            </a:r>
            <a:r>
              <a:rPr lang="ru-RU" sz="1600" dirty="0" err="1"/>
              <a:t>пішла</a:t>
            </a:r>
            <a:r>
              <a:rPr lang="ru-RU" sz="1600" dirty="0"/>
              <a:t> від </a:t>
            </a:r>
            <a:r>
              <a:rPr lang="ru-RU" sz="1600" dirty="0" err="1"/>
              <a:t>мови</a:t>
            </a:r>
            <a:r>
              <a:rPr lang="ru-RU" sz="1600" dirty="0"/>
              <a:t> </a:t>
            </a:r>
            <a:r>
              <a:rPr lang="ru-RU" sz="1600" dirty="0" err="1"/>
              <a:t>племені</a:t>
            </a:r>
            <a:r>
              <a:rPr lang="ru-RU" sz="1600" dirty="0"/>
              <a:t> аймара і </a:t>
            </a:r>
            <a:r>
              <a:rPr lang="ru-RU" sz="1600" dirty="0" err="1"/>
              <a:t>позначає</a:t>
            </a:r>
            <a:r>
              <a:rPr lang="ru-RU" sz="1600" dirty="0"/>
              <a:t> «місце, де </a:t>
            </a:r>
            <a:r>
              <a:rPr lang="ru-RU" sz="1600" dirty="0" err="1"/>
              <a:t>закінчується</a:t>
            </a:r>
            <a:r>
              <a:rPr lang="ru-RU" sz="1600" dirty="0"/>
              <a:t> земля» (що </a:t>
            </a:r>
            <a:r>
              <a:rPr lang="ru-RU" sz="1600" dirty="0" err="1"/>
              <a:t>цілком</a:t>
            </a:r>
            <a:r>
              <a:rPr lang="ru-RU" sz="1600" dirty="0"/>
              <a:t> логічно). За </a:t>
            </a:r>
            <a:r>
              <a:rPr lang="ru-RU" sz="1600" dirty="0" err="1"/>
              <a:t>іншою</a:t>
            </a:r>
            <a:r>
              <a:rPr lang="ru-RU" sz="1600" dirty="0"/>
              <a:t> – </a:t>
            </a:r>
            <a:r>
              <a:rPr lang="ru-RU" sz="1600" dirty="0" err="1"/>
              <a:t>мовою</a:t>
            </a:r>
            <a:r>
              <a:rPr lang="ru-RU" sz="1600" dirty="0"/>
              <a:t> кечуа – «холод» або «</a:t>
            </a:r>
            <a:r>
              <a:rPr lang="ru-RU" sz="1600" dirty="0" err="1"/>
              <a:t>холодний</a:t>
            </a:r>
            <a:r>
              <a:rPr lang="ru-RU" sz="1600" dirty="0"/>
              <a:t>». Але </a:t>
            </a:r>
            <a:r>
              <a:rPr lang="ru-RU" sz="1600" dirty="0" err="1"/>
              <a:t>вже</a:t>
            </a:r>
            <a:r>
              <a:rPr lang="ru-RU" sz="1600" dirty="0"/>
              <a:t> точно не з-за </a:t>
            </a:r>
            <a:r>
              <a:rPr lang="ru-RU" sz="1600" dirty="0" err="1"/>
              <a:t>своєї</a:t>
            </a:r>
            <a:r>
              <a:rPr lang="ru-RU" sz="1600" dirty="0"/>
              <a:t> </a:t>
            </a:r>
            <a:r>
              <a:rPr lang="ru-RU" sz="1600" dirty="0" err="1"/>
              <a:t>форми</a:t>
            </a:r>
            <a:r>
              <a:rPr lang="ru-RU" sz="1600" dirty="0"/>
              <a:t> – </a:t>
            </a:r>
            <a:r>
              <a:rPr lang="ru-RU" sz="1600" dirty="0" err="1"/>
              <a:t>перцю</a:t>
            </a:r>
            <a:r>
              <a:rPr lang="ru-RU" sz="1600" dirty="0"/>
              <a:t> </a:t>
            </a:r>
            <a:r>
              <a:rPr lang="ru-RU" sz="1600" dirty="0" err="1"/>
              <a:t>чилі</a:t>
            </a:r>
            <a:r>
              <a:rPr lang="ru-RU" sz="1600" dirty="0"/>
              <a:t> – як </a:t>
            </a:r>
            <a:r>
              <a:rPr lang="ru-RU" sz="1600" dirty="0" err="1"/>
              <a:t>думає</a:t>
            </a:r>
            <a:r>
              <a:rPr lang="ru-RU" sz="1600" dirty="0"/>
              <a:t> </a:t>
            </a:r>
            <a:r>
              <a:rPr lang="ru-RU" sz="1600" dirty="0" err="1"/>
              <a:t>багато</a:t>
            </a:r>
            <a:r>
              <a:rPr lang="ru-RU" sz="1600" dirty="0"/>
              <a:t> </a:t>
            </a:r>
            <a:r>
              <a:rPr lang="ru-RU" sz="1600" dirty="0" err="1"/>
              <a:t>хто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err="1" smtClean="0"/>
              <a:t>Чилійці</a:t>
            </a:r>
            <a:r>
              <a:rPr lang="ru-RU" sz="1600" dirty="0" smtClean="0"/>
              <a:t> </a:t>
            </a:r>
            <a:r>
              <a:rPr lang="ru-RU" sz="1600" dirty="0" err="1"/>
              <a:t>поважають</a:t>
            </a:r>
            <a:r>
              <a:rPr lang="ru-RU" sz="1600" dirty="0"/>
              <a:t> </a:t>
            </a:r>
            <a:r>
              <a:rPr lang="ru-RU" sz="1600" dirty="0" err="1"/>
              <a:t>місцевих</a:t>
            </a:r>
            <a:r>
              <a:rPr lang="ru-RU" sz="1600" dirty="0"/>
              <a:t> </a:t>
            </a:r>
            <a:r>
              <a:rPr lang="ru-RU" sz="1600" dirty="0" err="1"/>
              <a:t>поетів</a:t>
            </a:r>
            <a:r>
              <a:rPr lang="ru-RU" sz="1600" dirty="0"/>
              <a:t> і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дивуються</a:t>
            </a:r>
            <a:r>
              <a:rPr lang="ru-RU" sz="1600" dirty="0"/>
              <a:t> , коли за кордоном про них </a:t>
            </a:r>
            <a:r>
              <a:rPr lang="ru-RU" sz="1600" dirty="0" err="1"/>
              <a:t>ніхто</a:t>
            </a:r>
            <a:r>
              <a:rPr lang="ru-RU" sz="1600" dirty="0"/>
              <a:t> не </a:t>
            </a:r>
            <a:r>
              <a:rPr lang="ru-RU" sz="1600" dirty="0" err="1"/>
              <a:t>чув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err="1" smtClean="0"/>
              <a:t>Звичайну</a:t>
            </a:r>
            <a:r>
              <a:rPr lang="ru-RU" sz="1600" dirty="0" smtClean="0"/>
              <a:t> </a:t>
            </a:r>
            <a:r>
              <a:rPr lang="ru-RU" sz="1600" dirty="0"/>
              <a:t>прозу в Чилі майже не </a:t>
            </a:r>
            <a:r>
              <a:rPr lang="ru-RU" sz="1600" dirty="0" err="1"/>
              <a:t>читають</a:t>
            </a:r>
            <a:r>
              <a:rPr lang="ru-RU" sz="1600" dirty="0"/>
              <a:t> - серед молоді це </a:t>
            </a:r>
            <a:r>
              <a:rPr lang="ru-RU" sz="1600" dirty="0" err="1"/>
              <a:t>непопулярне</a:t>
            </a:r>
            <a:r>
              <a:rPr lang="ru-RU" sz="1600" dirty="0"/>
              <a:t> </a:t>
            </a:r>
            <a:r>
              <a:rPr lang="ru-RU" sz="1600" dirty="0" err="1"/>
              <a:t>заняття</a:t>
            </a:r>
            <a:r>
              <a:rPr lang="ru-RU" sz="1600" dirty="0"/>
              <a:t> , та й </a:t>
            </a:r>
            <a:r>
              <a:rPr lang="ru-RU" sz="1600" dirty="0" err="1"/>
              <a:t>коштують</a:t>
            </a:r>
            <a:r>
              <a:rPr lang="ru-RU" sz="1600" dirty="0"/>
              <a:t> </a:t>
            </a:r>
            <a:r>
              <a:rPr lang="ru-RU" sz="1600" dirty="0" err="1"/>
              <a:t>паперові</a:t>
            </a:r>
            <a:r>
              <a:rPr lang="ru-RU" sz="1600" dirty="0"/>
              <a:t> книги </a:t>
            </a:r>
            <a:r>
              <a:rPr lang="ru-RU" sz="1600" dirty="0" err="1"/>
              <a:t>дуже</a:t>
            </a:r>
            <a:r>
              <a:rPr lang="ru-RU" sz="1600" dirty="0"/>
              <a:t> дорого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smtClean="0"/>
              <a:t>До </a:t>
            </a:r>
            <a:r>
              <a:rPr lang="ru-RU" sz="1600" dirty="0"/>
              <a:t>старших </a:t>
            </a:r>
            <a:r>
              <a:rPr lang="ru-RU" sz="1600" dirty="0" err="1"/>
              <a:t>класів</a:t>
            </a:r>
            <a:r>
              <a:rPr lang="ru-RU" sz="1600" dirty="0"/>
              <a:t> </a:t>
            </a:r>
            <a:r>
              <a:rPr lang="ru-RU" sz="1600" dirty="0" err="1"/>
              <a:t>школи</a:t>
            </a:r>
            <a:r>
              <a:rPr lang="ru-RU" sz="1600" dirty="0"/>
              <a:t> </a:t>
            </a:r>
            <a:r>
              <a:rPr lang="ru-RU" sz="1600" dirty="0" err="1"/>
              <a:t>викладають</a:t>
            </a:r>
            <a:r>
              <a:rPr lang="ru-RU" sz="1600" dirty="0"/>
              <a:t> </a:t>
            </a:r>
            <a:r>
              <a:rPr lang="ru-RU" sz="1600" dirty="0" err="1"/>
              <a:t>малювання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smtClean="0"/>
              <a:t>Навчання </a:t>
            </a:r>
            <a:r>
              <a:rPr lang="ru-RU" sz="1600" dirty="0"/>
              <a:t>в </a:t>
            </a:r>
            <a:r>
              <a:rPr lang="ru-RU" sz="1600" dirty="0" err="1"/>
              <a:t>школі</a:t>
            </a:r>
            <a:r>
              <a:rPr lang="ru-RU" sz="1600" dirty="0"/>
              <a:t> 12 -</a:t>
            </a:r>
            <a:r>
              <a:rPr lang="ru-RU" sz="1600" dirty="0" err="1"/>
              <a:t>річне</a:t>
            </a:r>
            <a:r>
              <a:rPr lang="ru-RU" sz="1600" dirty="0"/>
              <a:t> , </a:t>
            </a:r>
            <a:r>
              <a:rPr lang="ru-RU" sz="1600" dirty="0" err="1"/>
              <a:t>дуже</a:t>
            </a:r>
            <a:r>
              <a:rPr lang="ru-RU" sz="1600" dirty="0"/>
              <a:t> часто </a:t>
            </a:r>
            <a:r>
              <a:rPr lang="ru-RU" sz="1600" dirty="0" err="1"/>
              <a:t>школярі</a:t>
            </a:r>
            <a:r>
              <a:rPr lang="ru-RU" sz="1600" dirty="0"/>
              <a:t> </a:t>
            </a:r>
            <a:r>
              <a:rPr lang="ru-RU" sz="1600" dirty="0" err="1"/>
              <a:t>залишаються</a:t>
            </a:r>
            <a:r>
              <a:rPr lang="ru-RU" sz="1600" dirty="0"/>
              <a:t> на </a:t>
            </a:r>
            <a:r>
              <a:rPr lang="ru-RU" sz="1600" dirty="0" err="1"/>
              <a:t>другий</a:t>
            </a:r>
            <a:r>
              <a:rPr lang="ru-RU" sz="1600" dirty="0"/>
              <a:t> рік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3330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620688"/>
            <a:ext cx="6777317" cy="6048672"/>
          </a:xfrm>
        </p:spPr>
        <p:txBody>
          <a:bodyPr>
            <a:normAutofit fontScale="92500"/>
          </a:bodyPr>
          <a:lstStyle/>
          <a:p>
            <a:pPr>
              <a:buFontTx/>
              <a:buChar char="-"/>
            </a:pPr>
            <a:r>
              <a:rPr lang="ru-RU" sz="1600" dirty="0" err="1" smtClean="0"/>
              <a:t>Вища</a:t>
            </a:r>
            <a:r>
              <a:rPr lang="ru-RU" sz="1600" dirty="0" smtClean="0"/>
              <a:t> </a:t>
            </a:r>
            <a:r>
              <a:rPr lang="ru-RU" sz="1600" dirty="0" err="1"/>
              <a:t>освіта</a:t>
            </a:r>
            <a:r>
              <a:rPr lang="ru-RU" sz="1600" dirty="0"/>
              <a:t> в Чилі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smtClean="0"/>
              <a:t>дорога </a:t>
            </a:r>
            <a:r>
              <a:rPr lang="ru-RU" sz="1600" dirty="0"/>
              <a:t>, мало </a:t>
            </a:r>
            <a:r>
              <a:rPr lang="ru-RU" sz="1600" dirty="0" err="1"/>
              <a:t>хто</a:t>
            </a:r>
            <a:r>
              <a:rPr lang="ru-RU" sz="1600" dirty="0"/>
              <a:t> може </a:t>
            </a:r>
            <a:r>
              <a:rPr lang="ru-RU" sz="1600" dirty="0" err="1" smtClean="0"/>
              <a:t>собі</a:t>
            </a:r>
            <a:r>
              <a:rPr lang="ru-RU" sz="1600" dirty="0" smtClean="0"/>
              <a:t> її </a:t>
            </a:r>
            <a:r>
              <a:rPr lang="ru-RU" sz="1600" dirty="0" err="1" smtClean="0"/>
              <a:t>дозволити</a:t>
            </a:r>
            <a:r>
              <a:rPr lang="ru-RU" sz="1600" dirty="0" smtClean="0"/>
              <a:t> </a:t>
            </a:r>
            <a:r>
              <a:rPr lang="ru-RU" sz="1600" dirty="0"/>
              <a:t>, а </a:t>
            </a:r>
            <a:r>
              <a:rPr lang="ru-RU" sz="1600" dirty="0" err="1"/>
              <a:t>рівень</a:t>
            </a:r>
            <a:r>
              <a:rPr lang="ru-RU" sz="1600" dirty="0"/>
              <a:t> </a:t>
            </a:r>
            <a:r>
              <a:rPr lang="ru-RU" sz="1600" dirty="0" smtClean="0"/>
              <a:t>освіти 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низький</a:t>
            </a:r>
            <a:r>
              <a:rPr lang="ru-RU" sz="1600" dirty="0"/>
              <a:t> 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smtClean="0"/>
              <a:t>На </a:t>
            </a:r>
            <a:r>
              <a:rPr lang="ru-RU" sz="1600" dirty="0" err="1"/>
              <a:t>території</a:t>
            </a:r>
            <a:r>
              <a:rPr lang="ru-RU" sz="1600" dirty="0"/>
              <a:t> Чилі проживає </a:t>
            </a:r>
            <a:r>
              <a:rPr lang="ru-RU" sz="1600" dirty="0" err="1"/>
              <a:t>єдине</a:t>
            </a:r>
            <a:r>
              <a:rPr lang="ru-RU" sz="1600" dirty="0"/>
              <a:t> </a:t>
            </a:r>
            <a:r>
              <a:rPr lang="ru-RU" sz="1600" dirty="0" err="1"/>
              <a:t>плем'я</a:t>
            </a:r>
            <a:r>
              <a:rPr lang="ru-RU" sz="1600" dirty="0"/>
              <a:t> в Латинській Америці , яке до цих </a:t>
            </a:r>
            <a:r>
              <a:rPr lang="ru-RU" sz="1600" dirty="0" err="1"/>
              <a:t>пір</a:t>
            </a:r>
            <a:r>
              <a:rPr lang="ru-RU" sz="1600" dirty="0"/>
              <a:t> </a:t>
            </a:r>
            <a:r>
              <a:rPr lang="ru-RU" sz="1600" dirty="0" err="1"/>
              <a:t>нікому</a:t>
            </a:r>
            <a:r>
              <a:rPr lang="ru-RU" sz="1600" dirty="0"/>
              <a:t> не </a:t>
            </a:r>
            <a:r>
              <a:rPr lang="ru-RU" sz="1600" dirty="0" err="1"/>
              <a:t>вдалося</a:t>
            </a:r>
            <a:r>
              <a:rPr lang="ru-RU" sz="1600" dirty="0"/>
              <a:t> </a:t>
            </a:r>
            <a:r>
              <a:rPr lang="ru-RU" sz="1600" dirty="0" err="1"/>
              <a:t>завоювати</a:t>
            </a:r>
            <a:r>
              <a:rPr lang="ru-RU" sz="1600" dirty="0"/>
              <a:t> - це індіанці мапуче 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smtClean="0"/>
              <a:t>У </a:t>
            </a:r>
            <a:r>
              <a:rPr lang="ru-RU" sz="1600" dirty="0"/>
              <a:t>Чилі </a:t>
            </a:r>
            <a:r>
              <a:rPr lang="ru-RU" sz="1600" dirty="0" err="1"/>
              <a:t>прийнято</a:t>
            </a:r>
            <a:r>
              <a:rPr lang="ru-RU" sz="1600" dirty="0"/>
              <a:t> мати </a:t>
            </a:r>
            <a:r>
              <a:rPr lang="ru-RU" sz="1600" dirty="0" err="1"/>
              <a:t>велику</a:t>
            </a:r>
            <a:r>
              <a:rPr lang="ru-RU" sz="1600" dirty="0"/>
              <a:t> родину , в якій 5-6 </a:t>
            </a:r>
            <a:r>
              <a:rPr lang="ru-RU" sz="1600" dirty="0" err="1"/>
              <a:t>дітей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uk-UA" sz="1600" dirty="0" smtClean="0"/>
              <a:t>Чилійці </a:t>
            </a:r>
            <a:r>
              <a:rPr lang="uk-UA" sz="1600" dirty="0"/>
              <a:t>не прагнуть вивчати іноземні мови , вважають це непотрібним заняттям , адже навколо всі розмовляють тільки іспанською</a:t>
            </a:r>
            <a:r>
              <a:rPr lang="uk-UA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err="1" smtClean="0"/>
              <a:t>Чилійці</a:t>
            </a:r>
            <a:r>
              <a:rPr lang="ru-RU" sz="1600" dirty="0" smtClean="0"/>
              <a:t> </a:t>
            </a:r>
            <a:r>
              <a:rPr lang="ru-RU" sz="1600" dirty="0"/>
              <a:t>– великі </a:t>
            </a:r>
            <a:r>
              <a:rPr lang="ru-RU" sz="1600" dirty="0" err="1"/>
              <a:t>патріоти</a:t>
            </a:r>
            <a:r>
              <a:rPr lang="ru-RU" sz="1600" dirty="0"/>
              <a:t>. </a:t>
            </a:r>
            <a:r>
              <a:rPr lang="ru-RU" sz="1600" dirty="0" err="1"/>
              <a:t>Головний</a:t>
            </a:r>
            <a:r>
              <a:rPr lang="ru-RU" sz="1600" dirty="0"/>
              <a:t> </a:t>
            </a:r>
            <a:r>
              <a:rPr lang="ru-RU" sz="1600" dirty="0" err="1"/>
              <a:t>їхнє</a:t>
            </a:r>
            <a:r>
              <a:rPr lang="ru-RU" sz="1600" dirty="0"/>
              <a:t> свято – День </a:t>
            </a:r>
            <a:r>
              <a:rPr lang="ru-RU" sz="1600" dirty="0" err="1"/>
              <a:t>Батьківщини</a:t>
            </a:r>
            <a:r>
              <a:rPr lang="ru-RU" sz="1600" dirty="0"/>
              <a:t> (Свято </a:t>
            </a:r>
            <a:r>
              <a:rPr lang="ru-RU" sz="1600" dirty="0" err="1"/>
              <a:t>Патріас</a:t>
            </a:r>
            <a:r>
              <a:rPr lang="ru-RU" sz="1600" dirty="0"/>
              <a:t>), який </a:t>
            </a:r>
            <a:r>
              <a:rPr lang="ru-RU" sz="1600" dirty="0" err="1"/>
              <a:t>святкується</a:t>
            </a:r>
            <a:r>
              <a:rPr lang="ru-RU" sz="1600" dirty="0"/>
              <a:t> 18 </a:t>
            </a:r>
            <a:r>
              <a:rPr lang="ru-RU" sz="1600" dirty="0" err="1"/>
              <a:t>вересня</a:t>
            </a:r>
            <a:r>
              <a:rPr lang="ru-RU" sz="1600" dirty="0"/>
              <a:t> і </a:t>
            </a:r>
            <a:r>
              <a:rPr lang="ru-RU" sz="1600" dirty="0" err="1"/>
              <a:t>розтягується</a:t>
            </a:r>
            <a:r>
              <a:rPr lang="ru-RU" sz="1600" dirty="0"/>
              <a:t> </a:t>
            </a:r>
            <a:r>
              <a:rPr lang="ru-RU" sz="1600" dirty="0" err="1"/>
              <a:t>звичайно</a:t>
            </a:r>
            <a:r>
              <a:rPr lang="ru-RU" sz="1600" dirty="0"/>
              <a:t> на </a:t>
            </a:r>
            <a:r>
              <a:rPr lang="ru-RU" sz="1600" dirty="0" err="1"/>
              <a:t>тиждень</a:t>
            </a:r>
            <a:r>
              <a:rPr lang="ru-RU" sz="1600" dirty="0"/>
              <a:t>. У </a:t>
            </a:r>
            <a:r>
              <a:rPr lang="ru-RU" sz="1600" dirty="0" err="1"/>
              <a:t>цей</a:t>
            </a:r>
            <a:r>
              <a:rPr lang="ru-RU" sz="1600" dirty="0"/>
              <a:t> день </a:t>
            </a:r>
            <a:r>
              <a:rPr lang="ru-RU" sz="1600" dirty="0" err="1"/>
              <a:t>прийнято</a:t>
            </a:r>
            <a:r>
              <a:rPr lang="ru-RU" sz="1600" dirty="0"/>
              <a:t> </a:t>
            </a:r>
            <a:r>
              <a:rPr lang="ru-RU" sz="1600" dirty="0" err="1"/>
              <a:t>пити</a:t>
            </a:r>
            <a:r>
              <a:rPr lang="ru-RU" sz="1600" dirty="0"/>
              <a:t> </a:t>
            </a:r>
            <a:r>
              <a:rPr lang="ru-RU" sz="1600" dirty="0" err="1"/>
              <a:t>молоде</a:t>
            </a:r>
            <a:r>
              <a:rPr lang="ru-RU" sz="1600" dirty="0"/>
              <a:t> </a:t>
            </a:r>
            <a:r>
              <a:rPr lang="ru-RU" sz="1600" dirty="0" err="1"/>
              <a:t>виноградне</a:t>
            </a:r>
            <a:r>
              <a:rPr lang="ru-RU" sz="1600" dirty="0"/>
              <a:t> вино (</a:t>
            </a:r>
            <a:r>
              <a:rPr lang="ru-RU" sz="1600" dirty="0" err="1"/>
              <a:t>чичу</a:t>
            </a:r>
            <a:r>
              <a:rPr lang="ru-RU" sz="1600" dirty="0"/>
              <a:t>) з </a:t>
            </a:r>
            <a:r>
              <a:rPr lang="ru-RU" sz="1600" dirty="0" err="1"/>
              <a:t>бичачого</a:t>
            </a:r>
            <a:r>
              <a:rPr lang="ru-RU" sz="1600" dirty="0"/>
              <a:t> рогу, </a:t>
            </a:r>
            <a:r>
              <a:rPr lang="ru-RU" sz="1600" dirty="0" err="1"/>
              <a:t>їсти</a:t>
            </a:r>
            <a:r>
              <a:rPr lang="ru-RU" sz="1600" dirty="0"/>
              <a:t> </a:t>
            </a:r>
            <a:r>
              <a:rPr lang="ru-RU" sz="1600" dirty="0" err="1"/>
              <a:t>традиційні</a:t>
            </a:r>
            <a:r>
              <a:rPr lang="ru-RU" sz="1600" dirty="0"/>
              <a:t> </a:t>
            </a:r>
            <a:r>
              <a:rPr lang="ru-RU" sz="1600" dirty="0" err="1"/>
              <a:t>пиріжки</a:t>
            </a:r>
            <a:r>
              <a:rPr lang="ru-RU" sz="1600" dirty="0"/>
              <a:t> – </a:t>
            </a:r>
            <a:r>
              <a:rPr lang="ru-RU" sz="1600" dirty="0" err="1"/>
              <a:t>емпанадас</a:t>
            </a:r>
            <a:r>
              <a:rPr lang="ru-RU" sz="1600" dirty="0"/>
              <a:t>, </a:t>
            </a:r>
            <a:r>
              <a:rPr lang="ru-RU" sz="1600" dirty="0" err="1"/>
              <a:t>ходити</a:t>
            </a:r>
            <a:r>
              <a:rPr lang="ru-RU" sz="1600" dirty="0"/>
              <a:t> на </a:t>
            </a:r>
            <a:r>
              <a:rPr lang="ru-RU" sz="1600" dirty="0" err="1"/>
              <a:t>стадіони</a:t>
            </a:r>
            <a:r>
              <a:rPr lang="ru-RU" sz="1600" dirty="0"/>
              <a:t> «</a:t>
            </a:r>
            <a:r>
              <a:rPr lang="ru-RU" sz="1600" dirty="0" err="1"/>
              <a:t>милуватися</a:t>
            </a:r>
            <a:r>
              <a:rPr lang="ru-RU" sz="1600" dirty="0"/>
              <a:t>» родео і </a:t>
            </a:r>
            <a:r>
              <a:rPr lang="ru-RU" sz="1600" dirty="0" err="1"/>
              <a:t>танцювати</a:t>
            </a:r>
            <a:r>
              <a:rPr lang="ru-RU" sz="1600" dirty="0"/>
              <a:t> </a:t>
            </a:r>
            <a:r>
              <a:rPr lang="ru-RU" sz="1600" dirty="0" err="1"/>
              <a:t>національний</a:t>
            </a:r>
            <a:r>
              <a:rPr lang="ru-RU" sz="1600" dirty="0"/>
              <a:t> </a:t>
            </a:r>
            <a:r>
              <a:rPr lang="ru-RU" sz="1600" dirty="0" err="1"/>
              <a:t>танець</a:t>
            </a:r>
            <a:r>
              <a:rPr lang="ru-RU" sz="1600" dirty="0"/>
              <a:t> – </a:t>
            </a:r>
            <a:r>
              <a:rPr lang="ru-RU" sz="1600" dirty="0" err="1"/>
              <a:t>куеку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smtClean="0"/>
              <a:t>18 </a:t>
            </a:r>
            <a:r>
              <a:rPr lang="ru-RU" sz="1600" dirty="0" err="1"/>
              <a:t>вересня</a:t>
            </a:r>
            <a:r>
              <a:rPr lang="ru-RU" sz="1600" dirty="0"/>
              <a:t> – </a:t>
            </a:r>
            <a:r>
              <a:rPr lang="ru-RU" sz="1600" dirty="0" err="1"/>
              <a:t>єдиний</a:t>
            </a:r>
            <a:r>
              <a:rPr lang="ru-RU" sz="1600" dirty="0"/>
              <a:t> день у </a:t>
            </a:r>
            <a:r>
              <a:rPr lang="ru-RU" sz="1600" dirty="0" err="1"/>
              <a:t>році</a:t>
            </a:r>
            <a:r>
              <a:rPr lang="ru-RU" sz="1600" dirty="0"/>
              <a:t>, коли </a:t>
            </a:r>
            <a:r>
              <a:rPr lang="ru-RU" sz="1600" dirty="0" err="1"/>
              <a:t>влада</a:t>
            </a:r>
            <a:r>
              <a:rPr lang="ru-RU" sz="1600" dirty="0"/>
              <a:t> </a:t>
            </a:r>
            <a:r>
              <a:rPr lang="ru-RU" sz="1600" dirty="0" err="1"/>
              <a:t>офіційно</a:t>
            </a:r>
            <a:r>
              <a:rPr lang="ru-RU" sz="1600" dirty="0"/>
              <a:t> </a:t>
            </a:r>
            <a:r>
              <a:rPr lang="ru-RU" sz="1600" dirty="0" err="1"/>
              <a:t>дозволяє</a:t>
            </a:r>
            <a:r>
              <a:rPr lang="ru-RU" sz="1600" dirty="0"/>
              <a:t> </a:t>
            </a:r>
            <a:r>
              <a:rPr lang="ru-RU" sz="1600" dirty="0" err="1"/>
              <a:t>пити</a:t>
            </a:r>
            <a:r>
              <a:rPr lang="ru-RU" sz="1600" dirty="0"/>
              <a:t> в </a:t>
            </a:r>
            <a:r>
              <a:rPr lang="ru-RU" sz="1600" dirty="0" err="1"/>
              <a:t>громадських</a:t>
            </a:r>
            <a:r>
              <a:rPr lang="ru-RU" sz="1600" dirty="0"/>
              <a:t> </a:t>
            </a:r>
            <a:r>
              <a:rPr lang="ru-RU" sz="1600" dirty="0" err="1"/>
              <a:t>місцях</a:t>
            </a:r>
            <a:r>
              <a:rPr lang="ru-RU" sz="1600" dirty="0"/>
              <a:t>, через що там </a:t>
            </a:r>
            <a:r>
              <a:rPr lang="ru-RU" sz="1600" dirty="0" err="1"/>
              <a:t>краще</a:t>
            </a:r>
            <a:r>
              <a:rPr lang="ru-RU" sz="1600" dirty="0"/>
              <a:t> не </a:t>
            </a:r>
            <a:r>
              <a:rPr lang="ru-RU" sz="1600" dirty="0" err="1"/>
              <a:t>з’являтися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r>
              <a:rPr lang="ru-RU" sz="1600" dirty="0" err="1" smtClean="0"/>
              <a:t>Улюблена</a:t>
            </a:r>
            <a:r>
              <a:rPr lang="ru-RU" sz="1600" dirty="0" smtClean="0"/>
              <a:t> </a:t>
            </a:r>
            <a:r>
              <a:rPr lang="ru-RU" sz="1600" dirty="0" err="1"/>
              <a:t>їжа</a:t>
            </a:r>
            <a:r>
              <a:rPr lang="ru-RU" sz="1600" dirty="0"/>
              <a:t> </a:t>
            </a:r>
            <a:r>
              <a:rPr lang="ru-RU" sz="1600" dirty="0" err="1"/>
              <a:t>молодих</a:t>
            </a:r>
            <a:r>
              <a:rPr lang="ru-RU" sz="1600" dirty="0"/>
              <a:t> і не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чилійців</a:t>
            </a:r>
            <a:r>
              <a:rPr lang="ru-RU" sz="1600" dirty="0"/>
              <a:t> – «</a:t>
            </a:r>
            <a:r>
              <a:rPr lang="ru-RU" sz="1600" dirty="0" err="1"/>
              <a:t>Компл</a:t>
            </a:r>
            <a:r>
              <a:rPr lang="en-US" sz="1600" dirty="0"/>
              <a:t>é</a:t>
            </a:r>
            <a:r>
              <a:rPr lang="ru-RU" sz="1600" dirty="0" err="1"/>
              <a:t>тос</a:t>
            </a:r>
            <a:r>
              <a:rPr lang="ru-RU" sz="1600" dirty="0"/>
              <a:t>» (</a:t>
            </a:r>
            <a:r>
              <a:rPr lang="en-US" sz="1600" dirty="0" err="1"/>
              <a:t>Completos</a:t>
            </a:r>
            <a:r>
              <a:rPr lang="en-US" sz="1600" dirty="0"/>
              <a:t>) – </a:t>
            </a:r>
            <a:r>
              <a:rPr lang="ru-RU" sz="1600" dirty="0" err="1"/>
              <a:t>своєрідні</a:t>
            </a:r>
            <a:r>
              <a:rPr lang="ru-RU" sz="1600" dirty="0"/>
              <a:t> хот-доги </a:t>
            </a:r>
            <a:r>
              <a:rPr lang="ru-RU" sz="1600" dirty="0" err="1"/>
              <a:t>неймовірних</a:t>
            </a:r>
            <a:r>
              <a:rPr lang="ru-RU" sz="1600" dirty="0"/>
              <a:t> </a:t>
            </a:r>
            <a:r>
              <a:rPr lang="ru-RU" sz="1600" dirty="0" err="1"/>
              <a:t>розмірів</a:t>
            </a:r>
            <a:r>
              <a:rPr lang="ru-RU" sz="1600" dirty="0"/>
              <a:t>, які </a:t>
            </a:r>
            <a:r>
              <a:rPr lang="ru-RU" sz="1600" dirty="0" err="1"/>
              <a:t>крім</a:t>
            </a:r>
            <a:r>
              <a:rPr lang="ru-RU" sz="1600" dirty="0"/>
              <a:t> </a:t>
            </a:r>
            <a:r>
              <a:rPr lang="ru-RU" sz="1600" dirty="0" err="1"/>
              <a:t>традиційного</a:t>
            </a:r>
            <a:r>
              <a:rPr lang="ru-RU" sz="1600" dirty="0"/>
              <a:t> </a:t>
            </a:r>
            <a:r>
              <a:rPr lang="ru-RU" sz="1600" dirty="0" err="1"/>
              <a:t>хліба</a:t>
            </a:r>
            <a:r>
              <a:rPr lang="ru-RU" sz="1600" dirty="0"/>
              <a:t> і сосиски </a:t>
            </a:r>
            <a:r>
              <a:rPr lang="ru-RU" sz="1600" dirty="0" err="1"/>
              <a:t>включають</a:t>
            </a:r>
            <a:r>
              <a:rPr lang="ru-RU" sz="1600" dirty="0"/>
              <a:t> в себе </a:t>
            </a:r>
            <a:r>
              <a:rPr lang="ru-RU" sz="1600" dirty="0" err="1"/>
              <a:t>нарізані</a:t>
            </a:r>
            <a:r>
              <a:rPr lang="ru-RU" sz="1600" dirty="0"/>
              <a:t> кубиками </a:t>
            </a:r>
            <a:r>
              <a:rPr lang="ru-RU" sz="1600" dirty="0" err="1"/>
              <a:t>помідори</a:t>
            </a:r>
            <a:r>
              <a:rPr lang="ru-RU" sz="1600" dirty="0"/>
              <a:t>, соус з авокадо і майонез. При </a:t>
            </a:r>
            <a:r>
              <a:rPr lang="ru-RU" sz="1600" dirty="0" err="1"/>
              <a:t>бажанні</a:t>
            </a:r>
            <a:r>
              <a:rPr lang="ru-RU" sz="1600" dirty="0"/>
              <a:t> можна </a:t>
            </a:r>
            <a:r>
              <a:rPr lang="ru-RU" sz="1600" dirty="0" err="1"/>
              <a:t>додати</a:t>
            </a:r>
            <a:r>
              <a:rPr lang="ru-RU" sz="1600" dirty="0"/>
              <a:t> </a:t>
            </a:r>
            <a:r>
              <a:rPr lang="ru-RU" sz="1600" dirty="0" err="1"/>
              <a:t>гірчицю</a:t>
            </a:r>
            <a:r>
              <a:rPr lang="ru-RU" sz="1600" dirty="0"/>
              <a:t>. </a:t>
            </a:r>
            <a:r>
              <a:rPr lang="ru-RU" sz="1600" dirty="0" err="1"/>
              <a:t>Своїм</a:t>
            </a:r>
            <a:r>
              <a:rPr lang="ru-RU" sz="1600" dirty="0"/>
              <a:t> блюдом </a:t>
            </a:r>
            <a:r>
              <a:rPr lang="ru-RU" sz="1600" dirty="0" err="1"/>
              <a:t>місцеві</a:t>
            </a:r>
            <a:r>
              <a:rPr lang="ru-RU" sz="1600" dirty="0"/>
              <a:t> </a:t>
            </a:r>
            <a:r>
              <a:rPr lang="ru-RU" sz="1600" dirty="0" err="1"/>
              <a:t>дуже</a:t>
            </a:r>
            <a:r>
              <a:rPr lang="ru-RU" sz="1600" dirty="0"/>
              <a:t> </a:t>
            </a:r>
            <a:r>
              <a:rPr lang="ru-RU" sz="1600" dirty="0" err="1"/>
              <a:t>пишаються</a:t>
            </a:r>
            <a:r>
              <a:rPr lang="ru-RU" sz="1600" dirty="0"/>
              <a:t>, і не дай бог вам </a:t>
            </a:r>
            <a:r>
              <a:rPr lang="ru-RU" sz="1600" dirty="0" err="1"/>
              <a:t>сказати</a:t>
            </a:r>
            <a:r>
              <a:rPr lang="ru-RU" sz="1600" dirty="0"/>
              <a:t>, що це </a:t>
            </a:r>
            <a:r>
              <a:rPr lang="ru-RU" sz="1600" dirty="0" err="1"/>
              <a:t>звичайний</a:t>
            </a:r>
            <a:r>
              <a:rPr lang="ru-RU" sz="1600" dirty="0"/>
              <a:t> хот-дог – о </a:t>
            </a:r>
            <a:r>
              <a:rPr lang="ru-RU" sz="1600" dirty="0" err="1"/>
              <a:t>ні</a:t>
            </a:r>
            <a:r>
              <a:rPr lang="ru-RU" sz="1600" dirty="0"/>
              <a:t>, це </a:t>
            </a:r>
            <a:r>
              <a:rPr lang="ru-RU" sz="1600" dirty="0" err="1"/>
              <a:t>комплетос</a:t>
            </a:r>
            <a:r>
              <a:rPr lang="ru-RU" sz="1600" dirty="0" smtClean="0"/>
              <a:t>.</a:t>
            </a:r>
          </a:p>
          <a:p>
            <a:pPr>
              <a:buFontTx/>
              <a:buChar char="-"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0052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915"/>
            <a:ext cx="5771530" cy="383892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800705"/>
            <a:ext cx="5796136" cy="405729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80196"/>
            <a:ext cx="4365114" cy="32778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826" y="-3609"/>
            <a:ext cx="5245174" cy="381149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704" y="1739044"/>
            <a:ext cx="5256584" cy="333423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76" y="-3609"/>
            <a:ext cx="6705600" cy="459740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9312" y="2381672"/>
            <a:ext cx="6784435" cy="44763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4076" y="9915"/>
            <a:ext cx="4640959" cy="6977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uk-UA" dirty="0" smtClean="0"/>
              <a:t>Географічне положення. Загальні дані.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800" dirty="0" smtClean="0"/>
              <a:t>Розташована країна на Південному-Заході Південної Америки</a:t>
            </a:r>
          </a:p>
          <a:p>
            <a:pPr marL="68580" indent="0">
              <a:buNone/>
            </a:pPr>
            <a:r>
              <a:rPr lang="uk-UA" sz="1800" dirty="0" smtClean="0"/>
              <a:t>а</a:t>
            </a:r>
            <a:r>
              <a:rPr lang="uk-UA" sz="1800" dirty="0" smtClean="0">
                <a:solidFill>
                  <a:schemeClr val="tx1"/>
                </a:solidFill>
              </a:rPr>
              <a:t>)</a:t>
            </a:r>
            <a:r>
              <a:rPr lang="uk-UA" sz="1800" dirty="0" smtClean="0">
                <a:solidFill>
                  <a:schemeClr val="accent1"/>
                </a:solidFill>
              </a:rPr>
              <a:t> Площа </a:t>
            </a:r>
            <a:r>
              <a:rPr lang="uk-UA" sz="1800" dirty="0" smtClean="0"/>
              <a:t>~ 756,9 км ²</a:t>
            </a:r>
          </a:p>
          <a:p>
            <a:pPr marL="68580" indent="0">
              <a:buNone/>
            </a:pPr>
            <a:r>
              <a:rPr lang="uk-UA" sz="1800" dirty="0" smtClean="0"/>
              <a:t>б) </a:t>
            </a:r>
            <a:r>
              <a:rPr lang="uk-UA" sz="1800" dirty="0" smtClean="0">
                <a:solidFill>
                  <a:schemeClr val="accent1"/>
                </a:solidFill>
              </a:rPr>
              <a:t>Кількість населення </a:t>
            </a:r>
            <a:r>
              <a:rPr lang="uk-UA" sz="1800" dirty="0" smtClean="0"/>
              <a:t>~ 10,5 млн. чоловік </a:t>
            </a:r>
          </a:p>
          <a:p>
            <a:pPr marL="68580" indent="0">
              <a:buNone/>
            </a:pPr>
            <a:r>
              <a:rPr lang="uk-UA" sz="1800" dirty="0" smtClean="0"/>
              <a:t>в) </a:t>
            </a:r>
            <a:r>
              <a:rPr lang="uk-UA" sz="1800" dirty="0" smtClean="0">
                <a:solidFill>
                  <a:schemeClr val="accent1"/>
                </a:solidFill>
              </a:rPr>
              <a:t>Форма правління </a:t>
            </a:r>
            <a:r>
              <a:rPr lang="uk-UA" sz="1800" dirty="0" smtClean="0"/>
              <a:t>– президентська республіка </a:t>
            </a:r>
          </a:p>
          <a:p>
            <a:pPr marL="68580" indent="0">
              <a:buNone/>
            </a:pPr>
            <a:r>
              <a:rPr lang="uk-UA" sz="1800" dirty="0" smtClean="0"/>
              <a:t>г) </a:t>
            </a:r>
            <a:r>
              <a:rPr lang="uk-UA" sz="1800" dirty="0" smtClean="0">
                <a:solidFill>
                  <a:schemeClr val="accent1"/>
                </a:solidFill>
              </a:rPr>
              <a:t>Форма устрою </a:t>
            </a:r>
            <a:r>
              <a:rPr lang="uk-UA" sz="1800" dirty="0" smtClean="0"/>
              <a:t>– унітарна держава</a:t>
            </a:r>
          </a:p>
          <a:p>
            <a:pPr marL="68580" indent="0">
              <a:buNone/>
            </a:pPr>
            <a:r>
              <a:rPr lang="uk-UA" sz="1800" dirty="0" smtClean="0"/>
              <a:t>д) </a:t>
            </a:r>
            <a:r>
              <a:rPr lang="uk-UA" sz="1800" dirty="0" smtClean="0">
                <a:solidFill>
                  <a:schemeClr val="accent1"/>
                </a:solidFill>
              </a:rPr>
              <a:t>Грошова одиниця </a:t>
            </a:r>
            <a:r>
              <a:rPr lang="uk-UA" sz="1800" dirty="0" smtClean="0"/>
              <a:t>– чилійський песо</a:t>
            </a:r>
          </a:p>
          <a:p>
            <a:pPr marL="68580" indent="0">
              <a:buNone/>
            </a:pPr>
            <a:r>
              <a:rPr lang="uk-UA" sz="1800" dirty="0" smtClean="0"/>
              <a:t>е) </a:t>
            </a:r>
            <a:r>
              <a:rPr lang="uk-UA" sz="1800" dirty="0" smtClean="0">
                <a:solidFill>
                  <a:schemeClr val="accent1"/>
                </a:solidFill>
              </a:rPr>
              <a:t>Столиця</a:t>
            </a:r>
            <a:r>
              <a:rPr lang="uk-UA" sz="1800" dirty="0" smtClean="0"/>
              <a:t> – Сантьяго</a:t>
            </a:r>
          </a:p>
          <a:p>
            <a:pPr marL="68580" indent="0">
              <a:buNone/>
            </a:pPr>
            <a:endParaRPr lang="uk-UA" sz="1400" dirty="0" smtClean="0"/>
          </a:p>
        </p:txBody>
      </p:sp>
    </p:spTree>
    <p:extLst>
      <p:ext uri="{BB962C8B-B14F-4D97-AF65-F5344CB8AC3E}">
        <p14:creationId xmlns:p14="http://schemas.microsoft.com/office/powerpoint/2010/main" val="211597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896"/>
            <a:ext cx="1944216" cy="671026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0"/>
            <a:ext cx="6804248" cy="393572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586" y="3368030"/>
            <a:ext cx="5112568" cy="340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413000"/>
            <a:ext cx="4445000" cy="444500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-19721"/>
            <a:ext cx="5715000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31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961176"/>
          </a:xfrm>
        </p:spPr>
        <p:txBody>
          <a:bodyPr/>
          <a:lstStyle/>
          <a:p>
            <a:pPr algn="r"/>
            <a:r>
              <a:rPr lang="uk-UA" dirty="0" smtClean="0"/>
              <a:t>Оцінка ЕГП.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600" dirty="0" smtClean="0"/>
              <a:t>а) </a:t>
            </a:r>
            <a:r>
              <a:rPr lang="uk-UA" sz="1600" dirty="0" smtClean="0">
                <a:solidFill>
                  <a:schemeClr val="accent1"/>
                </a:solidFill>
              </a:rPr>
              <a:t>Положення відносно транспортних шляхів</a:t>
            </a:r>
          </a:p>
          <a:p>
            <a:pPr marL="68580" indent="0">
              <a:buNone/>
            </a:pPr>
            <a:r>
              <a:rPr lang="uk-UA" sz="1600" dirty="0" smtClean="0"/>
              <a:t>Вигідне. Розташована на перетині важливих міжнародних транспортних та торгівельних шляхів (сухопутних,морських та повітряних).</a:t>
            </a:r>
          </a:p>
          <a:p>
            <a:pPr marL="68580" indent="0">
              <a:buNone/>
            </a:pPr>
            <a:r>
              <a:rPr lang="uk-UA" sz="1600" dirty="0" smtClean="0"/>
              <a:t>б) </a:t>
            </a:r>
            <a:r>
              <a:rPr lang="uk-UA" sz="1600" dirty="0" smtClean="0">
                <a:solidFill>
                  <a:schemeClr val="accent1"/>
                </a:solidFill>
              </a:rPr>
              <a:t>Положення відносно паливних ресурсів</a:t>
            </a:r>
          </a:p>
          <a:p>
            <a:pPr marL="68580" indent="0">
              <a:buNone/>
            </a:pPr>
            <a:r>
              <a:rPr lang="uk-UA" sz="1600" dirty="0" smtClean="0"/>
              <a:t>Поклади нафти та газу приурочені до пізньо-юрським відкладенням Магелланового передового прогину ( Вогняна Земля),також є поклади вугілля. </a:t>
            </a:r>
          </a:p>
          <a:p>
            <a:pPr marL="68580" indent="0">
              <a:buNone/>
            </a:pPr>
            <a:r>
              <a:rPr lang="uk-UA" sz="1600" dirty="0" smtClean="0"/>
              <a:t>в) </a:t>
            </a:r>
            <a:r>
              <a:rPr lang="uk-UA" sz="1600" dirty="0" smtClean="0">
                <a:solidFill>
                  <a:schemeClr val="accent1"/>
                </a:solidFill>
              </a:rPr>
              <a:t>Країни сусіди</a:t>
            </a:r>
          </a:p>
          <a:p>
            <a:pPr marL="68580" indent="0">
              <a:buNone/>
            </a:pPr>
            <a:r>
              <a:rPr lang="uk-UA" sz="1600" dirty="0" smtClean="0"/>
              <a:t>На </a:t>
            </a:r>
            <a:r>
              <a:rPr lang="uk-UA" sz="1600" dirty="0"/>
              <a:t>П</a:t>
            </a:r>
            <a:r>
              <a:rPr lang="uk-UA" sz="1600" dirty="0" smtClean="0"/>
              <a:t>н – Перу, на Сх – Аргентина та Болівія, </a:t>
            </a:r>
          </a:p>
          <a:p>
            <a:pPr marL="68580" indent="0">
              <a:buNone/>
            </a:pPr>
            <a:r>
              <a:rPr lang="uk-UA" sz="1600" dirty="0" smtClean="0"/>
              <a:t>г) </a:t>
            </a:r>
            <a:r>
              <a:rPr lang="uk-UA" sz="1600" dirty="0" smtClean="0">
                <a:solidFill>
                  <a:schemeClr val="accent1"/>
                </a:solidFill>
              </a:rPr>
              <a:t>Наявність морів</a:t>
            </a:r>
            <a:br>
              <a:rPr lang="uk-UA" sz="1600" dirty="0" smtClean="0">
                <a:solidFill>
                  <a:schemeClr val="accent1"/>
                </a:solidFill>
              </a:rPr>
            </a:br>
            <a:r>
              <a:rPr lang="uk-UA" sz="1600" dirty="0" smtClean="0"/>
              <a:t>Вигідне.  Має вихід до Тихого та Атлантичного океанів.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989667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620688"/>
            <a:ext cx="7024744" cy="1152128"/>
          </a:xfrm>
        </p:spPr>
        <p:txBody>
          <a:bodyPr/>
          <a:lstStyle/>
          <a:p>
            <a:pPr algn="r"/>
            <a:r>
              <a:rPr lang="uk-UA" dirty="0" smtClean="0"/>
              <a:t>Оцінка ПРП.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772816"/>
            <a:ext cx="6912768" cy="4824536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500" dirty="0" smtClean="0"/>
              <a:t>а) </a:t>
            </a:r>
            <a:r>
              <a:rPr lang="uk-UA" sz="1500" dirty="0" smtClean="0">
                <a:solidFill>
                  <a:schemeClr val="accent1"/>
                </a:solidFill>
              </a:rPr>
              <a:t>Рельєф</a:t>
            </a:r>
            <a:r>
              <a:rPr lang="uk-UA" sz="1500" dirty="0" smtClean="0"/>
              <a:t> – переважають гори та діючі вулкани,на території країни є 3 поздовжніх пояса: </a:t>
            </a:r>
            <a:r>
              <a:rPr lang="ru-RU" sz="1500" dirty="0"/>
              <a:t>Головна Кордильєра Анд на Сході, Берегова Кордильєра на Заході, і міжгірська западина між </a:t>
            </a:r>
            <a:r>
              <a:rPr lang="ru-RU" sz="1500" dirty="0" smtClean="0"/>
              <a:t>ними. На Пн знаходиться одна з найвідоміших пустель світу – Атакама.</a:t>
            </a:r>
          </a:p>
          <a:p>
            <a:pPr marL="68580" indent="0">
              <a:buNone/>
            </a:pPr>
            <a:r>
              <a:rPr lang="uk-UA" sz="1500" dirty="0" smtClean="0"/>
              <a:t>б) </a:t>
            </a:r>
            <a:r>
              <a:rPr lang="uk-UA" sz="1500" dirty="0" smtClean="0">
                <a:solidFill>
                  <a:schemeClr val="accent1"/>
                </a:solidFill>
              </a:rPr>
              <a:t>Клімат</a:t>
            </a:r>
            <a:r>
              <a:rPr lang="uk-UA" sz="1500" dirty="0" smtClean="0"/>
              <a:t> -</a:t>
            </a:r>
            <a:r>
              <a:rPr lang="ru-RU" sz="1600" dirty="0"/>
              <a:t>перехідний від тропічного пустельного на півночі до помірного океанічного на півдні.</a:t>
            </a:r>
            <a:r>
              <a:rPr lang="uk-UA" sz="1500" dirty="0" smtClean="0"/>
              <a:t> </a:t>
            </a:r>
            <a:r>
              <a:rPr lang="ru-RU" sz="1500" dirty="0"/>
              <a:t>П</a:t>
            </a:r>
            <a:r>
              <a:rPr lang="ru-RU" sz="1500" dirty="0" smtClean="0"/>
              <a:t>івнічні </a:t>
            </a:r>
            <a:r>
              <a:rPr lang="ru-RU" sz="1500" dirty="0"/>
              <a:t>райони країни — одні з </a:t>
            </a:r>
            <a:r>
              <a:rPr lang="ru-RU" sz="1500" dirty="0" smtClean="0"/>
              <a:t>найпосушливіших </a:t>
            </a:r>
            <a:r>
              <a:rPr lang="ru-RU" sz="1500" dirty="0"/>
              <a:t>у світі (опадів випадає менше 50 мм на </a:t>
            </a:r>
            <a:r>
              <a:rPr lang="ru-RU" sz="1500" dirty="0" smtClean="0"/>
              <a:t>рік, середня </a:t>
            </a:r>
            <a:r>
              <a:rPr lang="ru-RU" sz="1500" dirty="0"/>
              <a:t>місячна температура становить від +12°С до +</a:t>
            </a:r>
            <a:r>
              <a:rPr lang="ru-RU" sz="1500" dirty="0" smtClean="0"/>
              <a:t>23°С, а </a:t>
            </a:r>
            <a:r>
              <a:rPr lang="ru-RU" sz="1500" dirty="0"/>
              <a:t>вологість знижується Д° 30%). У центрі середньомісячна температура становить +17°С, на південь вона знижується. Кількість опадів збільшується з півночі (50 мм на рік) на південь (до 3000—6000 мм на рік</a:t>
            </a:r>
            <a:r>
              <a:rPr lang="ru-RU" sz="1500" dirty="0" smtClean="0"/>
              <a:t>).</a:t>
            </a:r>
          </a:p>
          <a:p>
            <a:pPr marL="68580" indent="0">
              <a:buNone/>
            </a:pPr>
            <a:r>
              <a:rPr lang="uk-UA" sz="1500" dirty="0" smtClean="0"/>
              <a:t>в) </a:t>
            </a:r>
            <a:r>
              <a:rPr lang="uk-UA" sz="1500" dirty="0" smtClean="0">
                <a:solidFill>
                  <a:schemeClr val="accent1"/>
                </a:solidFill>
              </a:rPr>
              <a:t>Корисні копалини </a:t>
            </a:r>
            <a:r>
              <a:rPr lang="uk-UA" sz="1500" dirty="0" smtClean="0"/>
              <a:t>– </a:t>
            </a:r>
            <a:r>
              <a:rPr lang="ru-RU" sz="1500" dirty="0"/>
              <a:t> Чилі належить до світових лідерів за запасами і видобутком міді, молібдену й селітри. Мідні поклади залягають у горах Північної Чилі </a:t>
            </a:r>
            <a:r>
              <a:rPr lang="ru-RU" sz="1500" dirty="0" smtClean="0"/>
              <a:t>, </a:t>
            </a:r>
            <a:r>
              <a:rPr lang="ru-RU" sz="1500" dirty="0"/>
              <a:t>де знаходиться найбагатше родовище Чукікамата. Запаси молібдену, що у Чилі є побічним продуктом переробки мідної руди, оцінюються у1,1 млн. </a:t>
            </a:r>
            <a:r>
              <a:rPr lang="ru-RU" sz="1500" dirty="0" smtClean="0"/>
              <a:t>т. </a:t>
            </a:r>
            <a:r>
              <a:rPr lang="ru-RU" sz="1500" dirty="0"/>
              <a:t>У пустелі Атакама розвідані найбільші у світі поклади натрієвої та калієвої селітри (90% загальносвітових запасів). Також наявні родовища кам’яного вугілля, марганцю, срібла, золота, цинку, природного газу, йоду тощо.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22113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124744"/>
            <a:ext cx="6777317" cy="511256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500" dirty="0" smtClean="0"/>
              <a:t>г) </a:t>
            </a:r>
            <a:r>
              <a:rPr lang="uk-UA" sz="1500" dirty="0" smtClean="0">
                <a:solidFill>
                  <a:schemeClr val="accent1"/>
                </a:solidFill>
              </a:rPr>
              <a:t>Ґрунти</a:t>
            </a:r>
            <a:r>
              <a:rPr lang="uk-UA" sz="1500" dirty="0" smtClean="0"/>
              <a:t> – на Пн сіро-коричневі та коричневі ґрунти, у Подовжній долині – чорні ґрунти,на Пд – бурі лісові, вулканічні,заболочені ґрунти, на Сх – чорноземовидні та каштанові ґрунти </a:t>
            </a:r>
          </a:p>
          <a:p>
            <a:pPr marL="68580" indent="0">
              <a:buNone/>
            </a:pPr>
            <a:r>
              <a:rPr lang="uk-UA" sz="1500" dirty="0" smtClean="0"/>
              <a:t>д) </a:t>
            </a:r>
            <a:r>
              <a:rPr lang="uk-UA" sz="1500" dirty="0" smtClean="0">
                <a:solidFill>
                  <a:schemeClr val="accent1"/>
                </a:solidFill>
              </a:rPr>
              <a:t>Лісові ресурси</a:t>
            </a:r>
            <a:r>
              <a:rPr lang="uk-UA" sz="1500" dirty="0" smtClean="0"/>
              <a:t> - </a:t>
            </a:r>
            <a:r>
              <a:rPr lang="ru-RU" sz="1500" dirty="0"/>
              <a:t>с</a:t>
            </a:r>
            <a:r>
              <a:rPr lang="ru-RU" sz="1500" dirty="0" smtClean="0"/>
              <a:t>ередня </a:t>
            </a:r>
            <a:r>
              <a:rPr lang="ru-RU" sz="1500" dirty="0"/>
              <a:t>лісистість становить 21% (приблизно 16 млн. га). Переважають ліси із </a:t>
            </a:r>
            <a:r>
              <a:rPr lang="ru-RU" sz="1500" dirty="0" smtClean="0"/>
              <a:t>чилійською</a:t>
            </a:r>
            <a:r>
              <a:rPr lang="ru-RU" sz="1500" dirty="0"/>
              <a:t> </a:t>
            </a:r>
            <a:r>
              <a:rPr lang="ru-RU" sz="1500" dirty="0" smtClean="0"/>
              <a:t>сосною.</a:t>
            </a:r>
          </a:p>
          <a:p>
            <a:pPr marL="68580" indent="0">
              <a:buNone/>
            </a:pPr>
            <a:r>
              <a:rPr lang="uk-UA" sz="1500" dirty="0" smtClean="0"/>
              <a:t>е) </a:t>
            </a:r>
            <a:r>
              <a:rPr lang="uk-UA" sz="1500" dirty="0" smtClean="0">
                <a:solidFill>
                  <a:schemeClr val="accent1"/>
                </a:solidFill>
              </a:rPr>
              <a:t>Водні ресурси </a:t>
            </a:r>
            <a:r>
              <a:rPr lang="uk-UA" sz="1500" dirty="0" smtClean="0"/>
              <a:t>- </a:t>
            </a:r>
            <a:r>
              <a:rPr lang="ru-RU" sz="1500" dirty="0"/>
              <a:t>м</a:t>
            </a:r>
            <a:r>
              <a:rPr lang="ru-RU" sz="1500" dirty="0" smtClean="0"/>
              <a:t>айже </a:t>
            </a:r>
            <a:r>
              <a:rPr lang="ru-RU" sz="1500" dirty="0"/>
              <a:t>всі ріки Чилі короткі і впадають у Тихий океан. Головними є Лоа (довжиною 440 км) і Біо-Біо (380 км). Для судноплавства вони майже не придатні, оскільки порожисті. Більшість озер мають переважно льодовикове (Ранко, Льянкіуе) і тектонічне походження (Сан-</a:t>
            </a:r>
            <a:r>
              <a:rPr lang="ru-RU" sz="1500" dirty="0" err="1"/>
              <a:t>Мартін</a:t>
            </a:r>
            <a:r>
              <a:rPr lang="ru-RU" sz="1500" dirty="0"/>
              <a:t>), розташовані у мальовничому «Озерному краї» на півдні країни</a:t>
            </a:r>
            <a:r>
              <a:rPr lang="ru-RU" sz="1500" dirty="0" smtClean="0"/>
              <a:t>.</a:t>
            </a:r>
          </a:p>
          <a:p>
            <a:pPr marL="68580" indent="0">
              <a:buNone/>
            </a:pPr>
            <a:r>
              <a:rPr lang="uk-UA" sz="1500" dirty="0" smtClean="0"/>
              <a:t>є) </a:t>
            </a:r>
            <a:r>
              <a:rPr lang="uk-UA" sz="1500" dirty="0" smtClean="0">
                <a:solidFill>
                  <a:schemeClr val="accent1"/>
                </a:solidFill>
              </a:rPr>
              <a:t>Рекреаційні ресурси </a:t>
            </a:r>
            <a:r>
              <a:rPr lang="uk-UA" sz="1500" dirty="0" smtClean="0"/>
              <a:t>- </a:t>
            </a:r>
            <a:r>
              <a:rPr lang="ru-RU" sz="1500" dirty="0"/>
              <a:t>к</a:t>
            </a:r>
            <a:r>
              <a:rPr lang="ru-RU" sz="1500" dirty="0" smtClean="0"/>
              <a:t>раїна </a:t>
            </a:r>
            <a:r>
              <a:rPr lang="ru-RU" sz="1500" dirty="0"/>
              <a:t>має контрастну природу. Популярними є океанські пляжі Вінья-дель-Мар (основний курорт). На о. Пасхи водяться гігантські черепахи. До природних визначних пам’яток належать усі 30 національних заповідників. Найбільшими національними парками є Ві- сенте-Перес-</a:t>
            </a:r>
            <a:r>
              <a:rPr lang="ru-RU" sz="1500" dirty="0" err="1"/>
              <a:t>Росалес</a:t>
            </a:r>
            <a:r>
              <a:rPr lang="ru-RU" sz="1500" dirty="0"/>
              <a:t>, Лос-</a:t>
            </a:r>
            <a:r>
              <a:rPr lang="ru-RU" sz="1500" dirty="0" err="1"/>
              <a:t>Гласьярес</a:t>
            </a:r>
            <a:r>
              <a:rPr lang="ru-RU" sz="1500" dirty="0"/>
              <a:t>, Пуеуе, Альберто-</a:t>
            </a:r>
            <a:r>
              <a:rPr lang="ru-RU" sz="1500" dirty="0" err="1"/>
              <a:t>Агос</a:t>
            </a:r>
            <a:r>
              <a:rPr lang="ru-RU" sz="1500" dirty="0"/>
              <a:t>- тіні тощо.</a:t>
            </a:r>
            <a:endParaRPr lang="ru-RU" sz="1500" dirty="0"/>
          </a:p>
        </p:txBody>
      </p:sp>
    </p:spTree>
    <p:extLst>
      <p:ext uri="{BB962C8B-B14F-4D97-AF65-F5344CB8AC3E}">
        <p14:creationId xmlns:p14="http://schemas.microsoft.com/office/powerpoint/2010/main" val="16607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620069" cy="441062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333" y="0"/>
            <a:ext cx="6610350" cy="4953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48000"/>
            <a:ext cx="5686425" cy="381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646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889168"/>
          </a:xfrm>
        </p:spPr>
        <p:txBody>
          <a:bodyPr/>
          <a:lstStyle/>
          <a:p>
            <a:pPr algn="r"/>
            <a:r>
              <a:rPr lang="uk-UA" dirty="0" smtClean="0"/>
              <a:t>Населення.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2204864"/>
            <a:ext cx="6777317" cy="4104456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uk-UA" sz="1800" dirty="0" smtClean="0"/>
              <a:t>а) </a:t>
            </a:r>
            <a:r>
              <a:rPr lang="uk-UA" sz="1800" dirty="0" smtClean="0">
                <a:solidFill>
                  <a:schemeClr val="accent1"/>
                </a:solidFill>
              </a:rPr>
              <a:t>Середня густота </a:t>
            </a:r>
            <a:r>
              <a:rPr lang="uk-UA" sz="1800" dirty="0" smtClean="0"/>
              <a:t>– 19,9 чол./км ²</a:t>
            </a:r>
          </a:p>
          <a:p>
            <a:pPr marL="68580" indent="0">
              <a:buNone/>
            </a:pPr>
            <a:r>
              <a:rPr lang="uk-UA" sz="1800" dirty="0" smtClean="0"/>
              <a:t>б) </a:t>
            </a:r>
            <a:r>
              <a:rPr lang="uk-UA" sz="1800" dirty="0" smtClean="0">
                <a:solidFill>
                  <a:schemeClr val="accent1"/>
                </a:solidFill>
              </a:rPr>
              <a:t>Рівень урбанізації </a:t>
            </a:r>
            <a:r>
              <a:rPr lang="uk-UA" sz="1800" dirty="0" smtClean="0"/>
              <a:t>– частка міського населення сягає 86%</a:t>
            </a:r>
          </a:p>
          <a:p>
            <a:pPr marL="68580" indent="0">
              <a:buNone/>
            </a:pPr>
            <a:r>
              <a:rPr lang="uk-UA" sz="1800" dirty="0" smtClean="0"/>
              <a:t>в) </a:t>
            </a:r>
            <a:r>
              <a:rPr lang="uk-UA" sz="1800" dirty="0" smtClean="0">
                <a:solidFill>
                  <a:schemeClr val="accent1"/>
                </a:solidFill>
              </a:rPr>
              <a:t>Середня тривалість життя </a:t>
            </a:r>
            <a:r>
              <a:rPr lang="uk-UA" sz="1800" dirty="0" smtClean="0"/>
              <a:t>– 75 років (</a:t>
            </a:r>
            <a:r>
              <a:rPr lang="ru-RU" sz="1800" dirty="0"/>
              <a:t>73,3 </a:t>
            </a:r>
            <a:r>
              <a:rPr lang="ru-RU" sz="1800" dirty="0" smtClean="0"/>
              <a:t>років </a:t>
            </a:r>
            <a:r>
              <a:rPr lang="ru-RU" sz="1800" dirty="0"/>
              <a:t>для чоловіків, 80 років для жінок</a:t>
            </a:r>
            <a:r>
              <a:rPr lang="ru-RU" sz="1800" dirty="0" smtClean="0"/>
              <a:t>.) </a:t>
            </a:r>
            <a:endParaRPr lang="uk-UA" sz="1800" dirty="0" smtClean="0"/>
          </a:p>
          <a:p>
            <a:pPr marL="68580" indent="0">
              <a:buNone/>
            </a:pPr>
            <a:r>
              <a:rPr lang="uk-UA" sz="1800" dirty="0" smtClean="0"/>
              <a:t>г) </a:t>
            </a:r>
            <a:r>
              <a:rPr lang="uk-UA" sz="1800" dirty="0" smtClean="0">
                <a:solidFill>
                  <a:schemeClr val="accent1"/>
                </a:solidFill>
              </a:rPr>
              <a:t>Національний склад </a:t>
            </a:r>
            <a:r>
              <a:rPr lang="uk-UA" sz="1800" dirty="0" smtClean="0">
                <a:solidFill>
                  <a:schemeClr val="tx1"/>
                </a:solidFill>
              </a:rPr>
              <a:t>- </a:t>
            </a:r>
            <a:r>
              <a:rPr lang="ru-RU" sz="1800" dirty="0"/>
              <a:t>п</a:t>
            </a:r>
            <a:r>
              <a:rPr lang="ru-RU" sz="1800" dirty="0" smtClean="0"/>
              <a:t>онад </a:t>
            </a:r>
            <a:r>
              <a:rPr lang="ru-RU" sz="1800" dirty="0"/>
              <a:t>95% населення Чилі є чилійцями (за походженням іспано-індіанськими метисами). У центральній частині країни живуть індіанці араукани (самоназва — мапуче), на крайній півночі — невеликі групи кечуа та аймара, на крайньому півдні — </a:t>
            </a:r>
            <a:r>
              <a:rPr lang="ru-RU" sz="1800" dirty="0" smtClean="0"/>
              <a:t>вогнеземельці</a:t>
            </a:r>
            <a:r>
              <a:rPr lang="ru-RU" sz="1800" dirty="0"/>
              <a:t>. На о. Пасхи мешкають полінезійці (рапануйці</a:t>
            </a:r>
            <a:r>
              <a:rPr lang="ru-RU" sz="1800" dirty="0" smtClean="0"/>
              <a:t>).</a:t>
            </a:r>
            <a:endParaRPr lang="uk-UA" sz="1800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943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492" y="1916832"/>
            <a:ext cx="6777317" cy="3915797"/>
          </a:xfrm>
        </p:spPr>
        <p:txBody>
          <a:bodyPr>
            <a:noAutofit/>
          </a:bodyPr>
          <a:lstStyle/>
          <a:p>
            <a:pPr marL="6858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д) </a:t>
            </a:r>
            <a:r>
              <a:rPr lang="uk-UA" sz="1800" dirty="0">
                <a:solidFill>
                  <a:schemeClr val="accent1"/>
                </a:solidFill>
              </a:rPr>
              <a:t>Забезпеченість трудовими ресурсами </a:t>
            </a:r>
            <a:r>
              <a:rPr lang="uk-UA" sz="1800" dirty="0">
                <a:solidFill>
                  <a:schemeClr val="tx1"/>
                </a:solidFill>
              </a:rPr>
              <a:t>– </a:t>
            </a:r>
            <a:r>
              <a:rPr lang="ru-RU" sz="1800" dirty="0" smtClean="0"/>
              <a:t>працездатне </a:t>
            </a:r>
            <a:r>
              <a:rPr lang="ru-RU" sz="1800" dirty="0"/>
              <a:t>населення Чилі у 2004 р- становило 6,2 млн. осіб, з них у сфері послуг зайнято </a:t>
            </a:r>
            <a:r>
              <a:rPr lang="ru-RU" sz="1800" dirty="0" smtClean="0"/>
              <a:t>63%, </a:t>
            </a:r>
            <a:r>
              <a:rPr lang="ru-RU" sz="1800" dirty="0"/>
              <a:t>у промисловості — 23%, у сільському господарстві — </a:t>
            </a:r>
            <a:r>
              <a:rPr lang="ru-RU" sz="1800" dirty="0" smtClean="0"/>
              <a:t>4%.  </a:t>
            </a:r>
            <a:r>
              <a:rPr lang="ru-RU" sz="1800" dirty="0"/>
              <a:t>Безробіття становить 8,5%. У країні воно зростає серед </a:t>
            </a:r>
            <a:r>
              <a:rPr lang="ru-RU" sz="1800" dirty="0" smtClean="0"/>
              <a:t>молоді </a:t>
            </a:r>
            <a:r>
              <a:rPr lang="ru-RU" sz="1800" dirty="0"/>
              <a:t>до 20 років (20%), насамперед у столиці (46%).</a:t>
            </a:r>
            <a:endParaRPr lang="uk-UA" sz="1800" dirty="0">
              <a:solidFill>
                <a:schemeClr val="tx1"/>
              </a:solidFill>
            </a:endParaRPr>
          </a:p>
          <a:p>
            <a:pPr marL="68580" indent="0">
              <a:buNone/>
            </a:pPr>
            <a:r>
              <a:rPr lang="uk-UA" sz="1800" dirty="0">
                <a:solidFill>
                  <a:schemeClr val="tx1"/>
                </a:solidFill>
              </a:rPr>
              <a:t>е) </a:t>
            </a:r>
            <a:r>
              <a:rPr lang="uk-UA" sz="1800" dirty="0">
                <a:solidFill>
                  <a:schemeClr val="accent1"/>
                </a:solidFill>
              </a:rPr>
              <a:t>Демографічна ситуація </a:t>
            </a:r>
            <a:r>
              <a:rPr lang="uk-UA" sz="1800" dirty="0">
                <a:solidFill>
                  <a:schemeClr val="tx1"/>
                </a:solidFill>
              </a:rPr>
              <a:t>- </a:t>
            </a:r>
            <a:r>
              <a:rPr lang="ru-RU" sz="1800" dirty="0"/>
              <a:t>п</a:t>
            </a:r>
            <a:r>
              <a:rPr lang="ru-RU" sz="1800" dirty="0" smtClean="0"/>
              <a:t>риріст </a:t>
            </a:r>
            <a:r>
              <a:rPr lang="ru-RU" sz="1800" dirty="0"/>
              <a:t>населення, який становив з 80-х років XX ст. 1,7% на рік, був найнижчим у Латинській Америці. У 2004 р. він зменшився до 0,97%. На 1000 мешканців припадає 15,44 народжень і 5,76 смертей. Рівень дитячої смертності знизився до 9,12%о у 2004 р. Вікова структура населення типова для регіону: у Чилі проживає значна частка молодого населення (25%) і невелика частина осіб літнього віку (8%). </a:t>
            </a:r>
            <a:endParaRPr lang="ru-RU" sz="1800" dirty="0">
              <a:solidFill>
                <a:schemeClr val="accent1"/>
              </a:solidFill>
            </a:endParaRPr>
          </a:p>
          <a:p>
            <a:pPr marL="68580" indent="0">
              <a:buNone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4293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272</TotalTime>
  <Words>1533</Words>
  <Application>Microsoft Office PowerPoint</Application>
  <PresentationFormat>Экран (4:3)</PresentationFormat>
  <Paragraphs>75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Остин</vt:lpstr>
      <vt:lpstr>Характеристика Чилі </vt:lpstr>
      <vt:lpstr>Географічне положення. Загальні дані.</vt:lpstr>
      <vt:lpstr>Презентация PowerPoint</vt:lpstr>
      <vt:lpstr>Оцінка ЕГП.</vt:lpstr>
      <vt:lpstr>Оцінка ПРП.</vt:lpstr>
      <vt:lpstr>Презентация PowerPoint</vt:lpstr>
      <vt:lpstr>Презентация PowerPoint</vt:lpstr>
      <vt:lpstr>Населення.</vt:lpstr>
      <vt:lpstr>Презентация PowerPoint</vt:lpstr>
      <vt:lpstr>Презентация PowerPoint</vt:lpstr>
      <vt:lpstr>Господарство.</vt:lpstr>
      <vt:lpstr>Презентация PowerPoint</vt:lpstr>
      <vt:lpstr>Презентация PowerPoint</vt:lpstr>
      <vt:lpstr>Презентация PowerPoint</vt:lpstr>
      <vt:lpstr>Зовнішньоекономічні зв'язки. </vt:lpstr>
      <vt:lpstr>Презентация PowerPoint</vt:lpstr>
      <vt:lpstr>Цікаві факти.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Даня Кот</dc:creator>
  <cp:lastModifiedBy>Даня Кот</cp:lastModifiedBy>
  <cp:revision>29</cp:revision>
  <dcterms:created xsi:type="dcterms:W3CDTF">2014-05-14T19:17:55Z</dcterms:created>
  <dcterms:modified xsi:type="dcterms:W3CDTF">2014-05-15T00:04:34Z</dcterms:modified>
</cp:coreProperties>
</file>