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58" r:id="rId3"/>
    <p:sldId id="259" r:id="rId4"/>
    <p:sldId id="266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074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C1378-6184-4030-8216-104DD279CE7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17F6-84A5-4C0B-B770-B94B16D9B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5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27E135-4F9C-42CA-A989-46448AE2786A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AEAFB0-1793-4BC9-8C48-780D4EC1D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7E135-4F9C-42CA-A989-46448AE2786A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EAFB0-1793-4BC9-8C48-780D4EC1D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7E135-4F9C-42CA-A989-46448AE2786A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EAFB0-1793-4BC9-8C48-780D4EC1D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7E135-4F9C-42CA-A989-46448AE2786A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EAFB0-1793-4BC9-8C48-780D4EC1D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7E135-4F9C-42CA-A989-46448AE2786A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EAFB0-1793-4BC9-8C48-780D4EC1D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7E135-4F9C-42CA-A989-46448AE2786A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EAFB0-1793-4BC9-8C48-780D4EC1D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7E135-4F9C-42CA-A989-46448AE2786A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EAFB0-1793-4BC9-8C48-780D4EC1D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7E135-4F9C-42CA-A989-46448AE2786A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EAFB0-1793-4BC9-8C48-780D4EC1D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7E135-4F9C-42CA-A989-46448AE2786A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EAFB0-1793-4BC9-8C48-780D4EC1D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27E135-4F9C-42CA-A989-46448AE2786A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EAFB0-1793-4BC9-8C48-780D4EC1D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27E135-4F9C-42CA-A989-46448AE2786A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AEAFB0-1793-4BC9-8C48-780D4EC1D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27E135-4F9C-42CA-A989-46448AE2786A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EAEAFB0-1793-4BC9-8C48-780D4EC1D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20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01vhza gaqexbk s1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24944"/>
            <a:ext cx="4321106" cy="3237311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8100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Охорона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навколишнього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середовища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</a:t>
            </a:r>
            <a:r>
              <a:rPr lang="uk-UA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ід</a:t>
            </a:r>
            <a:r>
              <a:rPr lang="uk-UA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забруднень під час переробки вуглеводневої сировини 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889" y="260648"/>
            <a:ext cx="856895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/>
              <a:t>Довгострокова</a:t>
            </a:r>
            <a:r>
              <a:rPr lang="ru-RU" sz="2400" b="1" dirty="0"/>
              <a:t> </a:t>
            </a:r>
            <a:r>
              <a:rPr lang="ru-RU" sz="2400" b="1" dirty="0" err="1"/>
              <a:t>програма</a:t>
            </a:r>
            <a:r>
              <a:rPr lang="ru-RU" sz="2400" b="1" dirty="0"/>
              <a:t> по </a:t>
            </a:r>
            <a:r>
              <a:rPr lang="ru-RU" sz="2400" b="1" dirty="0" err="1"/>
              <a:t>вирішенню</a:t>
            </a:r>
            <a:r>
              <a:rPr lang="ru-RU" sz="2400" b="1" dirty="0"/>
              <a:t> </a:t>
            </a:r>
            <a:r>
              <a:rPr lang="ru-RU" sz="2400" b="1" dirty="0" err="1"/>
              <a:t>екологічних</a:t>
            </a:r>
            <a:r>
              <a:rPr lang="ru-RU" sz="2400" b="1" dirty="0"/>
              <a:t> проблем </a:t>
            </a:r>
            <a:r>
              <a:rPr lang="ru-RU" sz="2400" b="1" dirty="0" err="1"/>
              <a:t>Кривбасу</a:t>
            </a:r>
            <a:r>
              <a:rPr lang="ru-RU" sz="2400" b="1" dirty="0"/>
              <a:t> та </a:t>
            </a:r>
            <a:r>
              <a:rPr lang="ru-RU" sz="2400" b="1" dirty="0" err="1"/>
              <a:t>поліпшенню</a:t>
            </a:r>
            <a:r>
              <a:rPr lang="ru-RU" sz="2400" b="1" dirty="0"/>
              <a:t> стану </a:t>
            </a:r>
            <a:r>
              <a:rPr lang="ru-RU" sz="2400" b="1" dirty="0" err="1"/>
              <a:t>навколишнього</a:t>
            </a:r>
            <a:r>
              <a:rPr lang="ru-RU" sz="2400" b="1" dirty="0"/>
              <a:t> природного </a:t>
            </a:r>
            <a:r>
              <a:rPr lang="ru-RU" sz="2400" b="1" dirty="0" err="1"/>
              <a:t>середовища</a:t>
            </a:r>
            <a:r>
              <a:rPr lang="ru-RU" sz="2400" b="1" dirty="0"/>
              <a:t> </a:t>
            </a:r>
          </a:p>
        </p:txBody>
      </p:sp>
      <p:sp>
        <p:nvSpPr>
          <p:cNvPr id="3" name="Овал 2"/>
          <p:cNvSpPr/>
          <p:nvPr/>
        </p:nvSpPr>
        <p:spPr>
          <a:xfrm>
            <a:off x="1080977" y="1700808"/>
            <a:ext cx="6984776" cy="19442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Запобігання</a:t>
            </a:r>
            <a:r>
              <a:rPr lang="ru-RU" sz="1400" dirty="0"/>
              <a:t> </a:t>
            </a:r>
            <a:r>
              <a:rPr lang="ru-RU" sz="1400" dirty="0" err="1"/>
              <a:t>пилоутворенню</a:t>
            </a:r>
            <a:r>
              <a:rPr lang="ru-RU" sz="1400" dirty="0"/>
              <a:t> на </a:t>
            </a:r>
            <a:r>
              <a:rPr lang="ru-RU" sz="1400" dirty="0" err="1"/>
              <a:t>відвалах</a:t>
            </a:r>
            <a:r>
              <a:rPr lang="ru-RU" sz="1400" dirty="0"/>
              <a:t>, </a:t>
            </a:r>
            <a:r>
              <a:rPr lang="ru-RU" sz="1400" dirty="0" err="1"/>
              <a:t>хвостосховищах</a:t>
            </a:r>
            <a:r>
              <a:rPr lang="ru-RU" sz="1400" dirty="0"/>
              <a:t>, </a:t>
            </a:r>
            <a:r>
              <a:rPr lang="ru-RU" sz="1400" dirty="0" err="1"/>
              <a:t>шламонакопичувачах</a:t>
            </a:r>
            <a:r>
              <a:rPr lang="ru-RU" sz="1400" dirty="0"/>
              <a:t> </a:t>
            </a:r>
            <a:r>
              <a:rPr lang="ru-RU" sz="1400" dirty="0" err="1"/>
              <a:t>здійснювалося</a:t>
            </a:r>
            <a:r>
              <a:rPr lang="ru-RU" sz="1400" dirty="0"/>
              <a:t> шляхом </a:t>
            </a:r>
            <a:r>
              <a:rPr lang="ru-RU" sz="1400" dirty="0" err="1"/>
              <a:t>закріплення</a:t>
            </a:r>
            <a:r>
              <a:rPr lang="ru-RU" sz="1400" dirty="0"/>
              <a:t> </a:t>
            </a:r>
            <a:r>
              <a:rPr lang="ru-RU" sz="1400" dirty="0" err="1"/>
              <a:t>поверхонь</a:t>
            </a:r>
            <a:r>
              <a:rPr lang="ru-RU" sz="1400" dirty="0"/>
              <a:t> </a:t>
            </a:r>
            <a:r>
              <a:rPr lang="ru-RU" sz="1400" dirty="0" err="1"/>
              <a:t>речовинами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затримують</a:t>
            </a:r>
            <a:r>
              <a:rPr lang="ru-RU" sz="1400" dirty="0"/>
              <a:t> пил, </a:t>
            </a:r>
            <a:r>
              <a:rPr lang="ru-RU" sz="1400" dirty="0" err="1"/>
              <a:t>зволоження</a:t>
            </a:r>
            <a:r>
              <a:rPr lang="ru-RU" sz="1400" dirty="0"/>
              <a:t> "сухих" </a:t>
            </a:r>
            <a:r>
              <a:rPr lang="ru-RU" sz="1400" dirty="0" err="1"/>
              <a:t>пляжів</a:t>
            </a:r>
            <a:r>
              <a:rPr lang="ru-RU" sz="1400" dirty="0"/>
              <a:t> </a:t>
            </a:r>
            <a:r>
              <a:rPr lang="ru-RU" sz="1400" dirty="0" err="1"/>
              <a:t>хвостосховищ</a:t>
            </a:r>
            <a:r>
              <a:rPr lang="ru-RU" sz="1400" dirty="0"/>
              <a:t>, поливу </a:t>
            </a:r>
            <a:r>
              <a:rPr lang="ru-RU" sz="1400" dirty="0" err="1"/>
              <a:t>технологічних</a:t>
            </a:r>
            <a:r>
              <a:rPr lang="ru-RU" sz="1400" dirty="0"/>
              <a:t> </a:t>
            </a:r>
            <a:r>
              <a:rPr lang="ru-RU" sz="1400" dirty="0" err="1"/>
              <a:t>автодоріг</a:t>
            </a:r>
            <a:r>
              <a:rPr lang="ru-RU" sz="1400" dirty="0"/>
              <a:t>, </a:t>
            </a:r>
            <a:r>
              <a:rPr lang="ru-RU" sz="1400" dirty="0" err="1"/>
              <a:t>зрошення</a:t>
            </a:r>
            <a:r>
              <a:rPr lang="ru-RU" sz="1400" dirty="0"/>
              <a:t> </a:t>
            </a:r>
            <a:r>
              <a:rPr lang="ru-RU" sz="1400" dirty="0" err="1"/>
              <a:t>складів</a:t>
            </a:r>
            <a:r>
              <a:rPr lang="ru-RU" sz="1400" dirty="0"/>
              <a:t> </a:t>
            </a:r>
            <a:r>
              <a:rPr lang="ru-RU" sz="1400" dirty="0" err="1"/>
              <a:t>готової</a:t>
            </a:r>
            <a:r>
              <a:rPr lang="ru-RU" sz="1400" dirty="0"/>
              <a:t> </a:t>
            </a:r>
            <a:r>
              <a:rPr lang="ru-RU" sz="1400" dirty="0" err="1"/>
              <a:t>продукції</a:t>
            </a:r>
            <a:r>
              <a:rPr lang="ru-RU" sz="1400" dirty="0"/>
              <a:t>, </a:t>
            </a:r>
            <a:r>
              <a:rPr lang="ru-RU" sz="1400" dirty="0" err="1"/>
              <a:t>висадження</a:t>
            </a:r>
            <a:r>
              <a:rPr lang="ru-RU" sz="1400" dirty="0"/>
              <a:t> </a:t>
            </a:r>
            <a:r>
              <a:rPr lang="ru-RU" sz="1400" dirty="0" err="1"/>
              <a:t>рослинності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1080977" y="4149080"/>
            <a:ext cx="7056784" cy="20882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При </a:t>
            </a:r>
            <a:r>
              <a:rPr lang="ru-RU" sz="1400" dirty="0" err="1"/>
              <a:t>проведенні</a:t>
            </a:r>
            <a:r>
              <a:rPr lang="ru-RU" sz="1400" dirty="0"/>
              <a:t> </a:t>
            </a:r>
            <a:r>
              <a:rPr lang="ru-RU" sz="1400" dirty="0" err="1"/>
              <a:t>масових</a:t>
            </a:r>
            <a:r>
              <a:rPr lang="ru-RU" sz="1400" dirty="0"/>
              <a:t> </a:t>
            </a:r>
            <a:r>
              <a:rPr lang="ru-RU" sz="1400" dirty="0" err="1"/>
              <a:t>вибухів</a:t>
            </a:r>
            <a:r>
              <a:rPr lang="ru-RU" sz="1400" dirty="0"/>
              <a:t> у </a:t>
            </a:r>
            <a:r>
              <a:rPr lang="ru-RU" sz="1400" dirty="0" err="1"/>
              <a:t>кар'єрах</a:t>
            </a:r>
            <a:r>
              <a:rPr lang="ru-RU" sz="1400" dirty="0"/>
              <a:t> </a:t>
            </a:r>
            <a:r>
              <a:rPr lang="ru-RU" sz="1400" dirty="0" err="1"/>
              <a:t>обов’язково</a:t>
            </a:r>
            <a:r>
              <a:rPr lang="ru-RU" sz="1400" dirty="0"/>
              <a:t> </a:t>
            </a:r>
            <a:r>
              <a:rPr lang="ru-RU" sz="1400" dirty="0" err="1"/>
              <a:t>здійснюються</a:t>
            </a:r>
            <a:r>
              <a:rPr lang="ru-RU" sz="1400" dirty="0"/>
              <a:t> </a:t>
            </a:r>
            <a:r>
              <a:rPr lang="ru-RU" sz="1400" dirty="0" err="1"/>
              <a:t>природоохоронні</a:t>
            </a:r>
            <a:r>
              <a:rPr lang="ru-RU" sz="1400" dirty="0"/>
              <a:t> заходи, </a:t>
            </a:r>
            <a:r>
              <a:rPr lang="ru-RU" sz="1400" dirty="0" err="1"/>
              <a:t>спрямовані</a:t>
            </a:r>
            <a:r>
              <a:rPr lang="ru-RU" sz="1400" dirty="0"/>
              <a:t> на </a:t>
            </a:r>
            <a:r>
              <a:rPr lang="ru-RU" sz="1400" dirty="0" err="1"/>
              <a:t>скорочення</a:t>
            </a:r>
            <a:r>
              <a:rPr lang="ru-RU" sz="1400" dirty="0"/>
              <a:t> техногенного </a:t>
            </a:r>
            <a:r>
              <a:rPr lang="ru-RU" sz="1400" dirty="0" err="1"/>
              <a:t>навантаження</a:t>
            </a:r>
            <a:r>
              <a:rPr lang="ru-RU" sz="1400" dirty="0"/>
              <a:t> на </a:t>
            </a:r>
            <a:r>
              <a:rPr lang="ru-RU" sz="1400" dirty="0" err="1"/>
              <a:t>довкілля</a:t>
            </a:r>
            <a:r>
              <a:rPr lang="ru-RU" sz="1400" dirty="0"/>
              <a:t> та </a:t>
            </a:r>
            <a:r>
              <a:rPr lang="ru-RU" sz="1400" dirty="0" err="1"/>
              <a:t>людину</a:t>
            </a:r>
            <a:r>
              <a:rPr lang="ru-RU" sz="1400" dirty="0"/>
              <a:t>: </a:t>
            </a:r>
            <a:r>
              <a:rPr lang="ru-RU" sz="1400" dirty="0" err="1"/>
              <a:t>використовуються</a:t>
            </a:r>
            <a:r>
              <a:rPr lang="ru-RU" sz="1400" dirty="0"/>
              <a:t> </a:t>
            </a:r>
            <a:r>
              <a:rPr lang="ru-RU" sz="1400" dirty="0" err="1"/>
              <a:t>внутрішня</a:t>
            </a:r>
            <a:r>
              <a:rPr lang="ru-RU" sz="1400" dirty="0"/>
              <a:t> та </a:t>
            </a:r>
            <a:r>
              <a:rPr lang="ru-RU" sz="1400" dirty="0" err="1"/>
              <a:t>зовнішня</a:t>
            </a:r>
            <a:r>
              <a:rPr lang="ru-RU" sz="1400" dirty="0"/>
              <a:t> </a:t>
            </a:r>
            <a:r>
              <a:rPr lang="ru-RU" sz="1400" dirty="0" err="1"/>
              <a:t>гідрозабійки</a:t>
            </a:r>
            <a:r>
              <a:rPr lang="ru-RU" sz="1400" dirty="0"/>
              <a:t>, </a:t>
            </a:r>
            <a:r>
              <a:rPr lang="ru-RU" sz="1400" dirty="0" err="1"/>
              <a:t>застосовуються</a:t>
            </a:r>
            <a:r>
              <a:rPr lang="ru-RU" sz="1400" dirty="0"/>
              <a:t> </a:t>
            </a:r>
            <a:r>
              <a:rPr lang="ru-RU" sz="1400" dirty="0" err="1"/>
              <a:t>винятково</a:t>
            </a:r>
            <a:r>
              <a:rPr lang="ru-RU" sz="1400" dirty="0"/>
              <a:t> </a:t>
            </a:r>
            <a:r>
              <a:rPr lang="ru-RU" sz="1400" dirty="0" err="1"/>
              <a:t>безтротилові</a:t>
            </a:r>
            <a:r>
              <a:rPr lang="ru-RU" sz="1400" dirty="0"/>
              <a:t> </a:t>
            </a:r>
            <a:r>
              <a:rPr lang="ru-RU" sz="1400" dirty="0" err="1"/>
              <a:t>вибухові</a:t>
            </a:r>
            <a:r>
              <a:rPr lang="ru-RU" sz="1400" dirty="0"/>
              <a:t> </a:t>
            </a:r>
            <a:r>
              <a:rPr lang="ru-RU" sz="1400" dirty="0" err="1" smtClean="0"/>
              <a:t>речовини</a:t>
            </a:r>
            <a:r>
              <a:rPr lang="ru-RU" sz="1400" dirty="0" smtClean="0"/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64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78" y="404664"/>
            <a:ext cx="3578324" cy="270556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3110226"/>
            <a:ext cx="4890120" cy="275069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1505"/>
            <a:ext cx="3425957" cy="256946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" y="260648"/>
            <a:ext cx="2636244" cy="201622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15130"/>
            <a:ext cx="2452412" cy="191416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17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5157192"/>
            <a:ext cx="30780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Підготувала</a:t>
            </a:r>
            <a:r>
              <a:rPr lang="ru-RU" dirty="0"/>
              <a:t> </a:t>
            </a:r>
          </a:p>
          <a:p>
            <a:r>
              <a:rPr lang="ru-RU" dirty="0" err="1"/>
              <a:t>учениця</a:t>
            </a:r>
            <a:r>
              <a:rPr lang="ru-RU" dirty="0"/>
              <a:t> 11 </a:t>
            </a:r>
            <a:r>
              <a:rPr lang="ru-RU" dirty="0" err="1"/>
              <a:t>класу</a:t>
            </a:r>
            <a:endParaRPr lang="ru-RU" dirty="0"/>
          </a:p>
          <a:p>
            <a:r>
              <a:rPr lang="ru-RU" dirty="0"/>
              <a:t>КЗО "</a:t>
            </a:r>
            <a:r>
              <a:rPr lang="ru-RU" dirty="0" err="1"/>
              <a:t>Тернівський</a:t>
            </a:r>
            <a:r>
              <a:rPr lang="ru-RU" dirty="0"/>
              <a:t> </a:t>
            </a:r>
            <a:r>
              <a:rPr lang="ru-RU" dirty="0" err="1"/>
              <a:t>ліцей</a:t>
            </a:r>
            <a:r>
              <a:rPr lang="ru-RU" dirty="0"/>
              <a:t>"</a:t>
            </a:r>
          </a:p>
          <a:p>
            <a:r>
              <a:rPr lang="ru-RU" dirty="0"/>
              <a:t>Квас Жанна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828092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8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0" dirty="0" err="1" smtClean="0">
                <a:solidFill>
                  <a:schemeClr val="accent1">
                    <a:lumMod val="50000"/>
                  </a:schemeClr>
                </a:solidFill>
              </a:rPr>
              <a:t>Дякую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8000" dirty="0" err="1" smtClean="0">
                <a:solidFill>
                  <a:schemeClr val="accent1">
                    <a:lumMod val="50000"/>
                  </a:schemeClr>
                </a:solidFill>
              </a:rPr>
              <a:t>увагу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ownloads\799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4427" y="2181581"/>
            <a:ext cx="2799741" cy="18002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565461"/>
            <a:ext cx="5184576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err="1"/>
              <a:t>Вуглеводнева</a:t>
            </a:r>
            <a:r>
              <a:rPr lang="ru-RU" sz="3600" b="1" dirty="0"/>
              <a:t> </a:t>
            </a:r>
            <a:r>
              <a:rPr lang="ru-RU" sz="3600" b="1" dirty="0" err="1"/>
              <a:t>сировина</a:t>
            </a:r>
            <a:r>
              <a:rPr lang="ru-RU" sz="3600" b="1" dirty="0"/>
              <a:t> </a:t>
            </a:r>
            <a:r>
              <a:rPr lang="ru-RU" sz="3600" dirty="0"/>
              <a:t>-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нафта</a:t>
            </a:r>
            <a:r>
              <a:rPr lang="ru-RU" sz="3600" dirty="0"/>
              <a:t>, </a:t>
            </a:r>
            <a:r>
              <a:rPr lang="ru-RU" sz="3600" dirty="0" err="1"/>
              <a:t>природний</a:t>
            </a:r>
            <a:r>
              <a:rPr lang="ru-RU" sz="3600" dirty="0"/>
              <a:t> газ, </a:t>
            </a:r>
            <a:r>
              <a:rPr lang="ru-RU" sz="3600" dirty="0" err="1"/>
              <a:t>газовий</a:t>
            </a:r>
            <a:r>
              <a:rPr lang="ru-RU" sz="3600" dirty="0"/>
              <a:t> конденсат, </a:t>
            </a:r>
            <a:r>
              <a:rPr lang="ru-RU" sz="3600" dirty="0" err="1"/>
              <a:t>що</a:t>
            </a:r>
            <a:r>
              <a:rPr lang="ru-RU" sz="3600" dirty="0"/>
              <a:t> є товарною </a:t>
            </a:r>
            <a:r>
              <a:rPr lang="ru-RU" sz="3600" dirty="0" err="1"/>
              <a:t>продукцією</a:t>
            </a:r>
            <a:r>
              <a:rPr lang="ru-RU" sz="36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27" y="320497"/>
            <a:ext cx="2909122" cy="174035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27640"/>
            <a:ext cx="3359274" cy="211512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64" y="4365104"/>
            <a:ext cx="3167844" cy="211189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88" y="188640"/>
            <a:ext cx="8798303" cy="3816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cap="all" dirty="0" err="1" smtClean="0">
                <a:solidFill>
                  <a:schemeClr val="bg2">
                    <a:lumMod val="50000"/>
                  </a:schemeClr>
                </a:solidFill>
              </a:rPr>
              <a:t>Протягом</a:t>
            </a:r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cap="all" dirty="0" err="1" smtClean="0">
                <a:solidFill>
                  <a:schemeClr val="bg2">
                    <a:lumMod val="50000"/>
                  </a:schemeClr>
                </a:solidFill>
              </a:rPr>
              <a:t>останніх</a:t>
            </a:r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 100 </a:t>
            </a:r>
            <a:r>
              <a:rPr lang="ru-RU" sz="2400" b="1" cap="all" dirty="0" err="1" smtClean="0">
                <a:solidFill>
                  <a:schemeClr val="bg2">
                    <a:lumMod val="50000"/>
                  </a:schemeClr>
                </a:solidFill>
              </a:rPr>
              <a:t>років</a:t>
            </a:r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2400" b="1" cap="all" dirty="0" err="1" smtClean="0">
                <a:solidFill>
                  <a:schemeClr val="bg2">
                    <a:lumMod val="50000"/>
                  </a:schemeClr>
                </a:solidFill>
              </a:rPr>
              <a:t>результаті</a:t>
            </a:r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cap="all" dirty="0" err="1" smtClean="0">
                <a:solidFill>
                  <a:schemeClr val="bg2">
                    <a:lumMod val="50000"/>
                  </a:schemeClr>
                </a:solidFill>
              </a:rPr>
              <a:t>техногенної</a:t>
            </a:r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cap="all" dirty="0" err="1" smtClean="0">
                <a:solidFill>
                  <a:schemeClr val="bg2">
                    <a:lumMod val="50000"/>
                  </a:schemeClr>
                </a:solidFill>
              </a:rPr>
              <a:t>діяльності</a:t>
            </a:r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cap="all" dirty="0" err="1" smtClean="0">
                <a:solidFill>
                  <a:schemeClr val="bg2">
                    <a:lumMod val="50000"/>
                  </a:schemeClr>
                </a:solidFill>
              </a:rPr>
              <a:t>людини</a:t>
            </a:r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cap="all" dirty="0" err="1" smtClean="0">
                <a:solidFill>
                  <a:schemeClr val="bg2">
                    <a:lumMod val="50000"/>
                  </a:schemeClr>
                </a:solidFill>
              </a:rPr>
              <a:t>вміст</a:t>
            </a:r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cap="all" dirty="0" err="1" smtClean="0">
                <a:solidFill>
                  <a:schemeClr val="bg2">
                    <a:lumMod val="50000"/>
                  </a:schemeClr>
                </a:solidFill>
              </a:rPr>
              <a:t>вуглекислого</a:t>
            </a:r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 газу в </a:t>
            </a:r>
            <a:r>
              <a:rPr lang="ru-RU" sz="2400" b="1" cap="all" dirty="0" err="1" smtClean="0">
                <a:solidFill>
                  <a:schemeClr val="bg2">
                    <a:lumMod val="50000"/>
                  </a:schemeClr>
                </a:solidFill>
              </a:rPr>
              <a:t>атмосфері</a:t>
            </a:r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cap="all" dirty="0" err="1" smtClean="0">
                <a:solidFill>
                  <a:schemeClr val="bg2">
                    <a:lumMod val="50000"/>
                  </a:schemeClr>
                </a:solidFill>
              </a:rPr>
              <a:t>невпинно</a:t>
            </a:r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cap="all" dirty="0" err="1" smtClean="0">
                <a:solidFill>
                  <a:schemeClr val="bg2">
                    <a:lumMod val="50000"/>
                  </a:schemeClr>
                </a:solidFill>
              </a:rPr>
              <a:t>зростає</a:t>
            </a:r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sz="2400" b="1" cap="all" dirty="0" smtClean="0">
                <a:solidFill>
                  <a:srgbClr val="00B050"/>
                </a:solidFill>
              </a:rPr>
              <a:t> </a:t>
            </a:r>
            <a:r>
              <a:rPr lang="ru-RU" sz="2400" b="1" cap="all" dirty="0" err="1" smtClean="0">
                <a:solidFill>
                  <a:srgbClr val="00B050"/>
                </a:solidFill>
              </a:rPr>
              <a:t>Крім</a:t>
            </a:r>
            <a:r>
              <a:rPr lang="ru-RU" sz="2400" b="1" cap="all" dirty="0" smtClean="0">
                <a:solidFill>
                  <a:srgbClr val="00B050"/>
                </a:solidFill>
              </a:rPr>
              <a:t> парникового </a:t>
            </a:r>
            <a:r>
              <a:rPr lang="ru-RU" sz="2400" b="1" cap="all" dirty="0" err="1" smtClean="0">
                <a:solidFill>
                  <a:srgbClr val="00B050"/>
                </a:solidFill>
              </a:rPr>
              <a:t>ефекту</a:t>
            </a:r>
            <a:r>
              <a:rPr lang="ru-RU" sz="2400" b="1" cap="all" dirty="0" smtClean="0">
                <a:solidFill>
                  <a:srgbClr val="00B050"/>
                </a:solidFill>
              </a:rPr>
              <a:t> в </a:t>
            </a:r>
            <a:r>
              <a:rPr lang="ru-RU" sz="2400" b="1" cap="all" dirty="0" err="1" smtClean="0">
                <a:solidFill>
                  <a:srgbClr val="00B050"/>
                </a:solidFill>
              </a:rPr>
              <a:t>результаті</a:t>
            </a:r>
            <a:r>
              <a:rPr lang="ru-RU" sz="2400" b="1" cap="all" dirty="0" smtClean="0">
                <a:solidFill>
                  <a:srgbClr val="00B050"/>
                </a:solidFill>
              </a:rPr>
              <a:t> </a:t>
            </a:r>
            <a:r>
              <a:rPr lang="ru-RU" sz="2400" b="1" cap="all" dirty="0" err="1" smtClean="0">
                <a:solidFill>
                  <a:srgbClr val="00B050"/>
                </a:solidFill>
              </a:rPr>
              <a:t>переробки</a:t>
            </a:r>
            <a:r>
              <a:rPr lang="ru-RU" sz="2400" b="1" cap="all" dirty="0" smtClean="0">
                <a:solidFill>
                  <a:srgbClr val="00B050"/>
                </a:solidFill>
              </a:rPr>
              <a:t> </a:t>
            </a:r>
            <a:r>
              <a:rPr lang="ru-RU" sz="2400" b="1" cap="all" dirty="0" err="1" smtClean="0">
                <a:solidFill>
                  <a:srgbClr val="00B050"/>
                </a:solidFill>
              </a:rPr>
              <a:t>і</a:t>
            </a:r>
            <a:r>
              <a:rPr lang="ru-RU" sz="2400" b="1" cap="all" dirty="0" smtClean="0">
                <a:solidFill>
                  <a:srgbClr val="00B050"/>
                </a:solidFill>
              </a:rPr>
              <a:t> </a:t>
            </a:r>
            <a:r>
              <a:rPr lang="ru-RU" sz="2400" b="1" cap="all" dirty="0" err="1" smtClean="0">
                <a:solidFill>
                  <a:srgbClr val="00B050"/>
                </a:solidFill>
              </a:rPr>
              <a:t>використання</a:t>
            </a:r>
            <a:r>
              <a:rPr lang="ru-RU" sz="2400" b="1" cap="all" dirty="0" smtClean="0">
                <a:solidFill>
                  <a:srgbClr val="00B050"/>
                </a:solidFill>
              </a:rPr>
              <a:t> горючих </a:t>
            </a:r>
            <a:r>
              <a:rPr lang="ru-RU" sz="2400" b="1" cap="all" dirty="0" err="1" smtClean="0">
                <a:solidFill>
                  <a:srgbClr val="00B050"/>
                </a:solidFill>
              </a:rPr>
              <a:t>корисних</a:t>
            </a:r>
            <a:r>
              <a:rPr lang="ru-RU" sz="2400" b="1" cap="all" dirty="0" smtClean="0">
                <a:solidFill>
                  <a:srgbClr val="00B050"/>
                </a:solidFill>
              </a:rPr>
              <a:t> </a:t>
            </a:r>
            <a:r>
              <a:rPr lang="ru-RU" sz="2400" b="1" cap="all" dirty="0" err="1" smtClean="0">
                <a:solidFill>
                  <a:srgbClr val="00B050"/>
                </a:solidFill>
              </a:rPr>
              <a:t>копалин</a:t>
            </a:r>
            <a:r>
              <a:rPr lang="ru-RU" sz="2400" b="1" cap="all" dirty="0" smtClean="0">
                <a:solidFill>
                  <a:srgbClr val="00B050"/>
                </a:solidFill>
              </a:rPr>
              <a:t> атмосфера </a:t>
            </a:r>
            <a:r>
              <a:rPr lang="ru-RU" sz="2400" b="1" cap="all" dirty="0" err="1" smtClean="0">
                <a:solidFill>
                  <a:srgbClr val="00B050"/>
                </a:solidFill>
              </a:rPr>
              <a:t>забруднюється</a:t>
            </a:r>
            <a:r>
              <a:rPr lang="ru-RU" sz="2400" b="1" cap="all" dirty="0" smtClean="0">
                <a:solidFill>
                  <a:srgbClr val="00B050"/>
                </a:solidFill>
              </a:rPr>
              <a:t> </a:t>
            </a:r>
            <a:r>
              <a:rPr lang="ru-RU" sz="2400" b="1" cap="all" dirty="0" err="1" smtClean="0">
                <a:solidFill>
                  <a:srgbClr val="00B050"/>
                </a:solidFill>
              </a:rPr>
              <a:t>шкідливими</a:t>
            </a:r>
            <a:r>
              <a:rPr lang="ru-RU" sz="2400" b="1" cap="all" dirty="0" smtClean="0">
                <a:solidFill>
                  <a:srgbClr val="00B050"/>
                </a:solidFill>
              </a:rPr>
              <a:t> </a:t>
            </a:r>
            <a:r>
              <a:rPr lang="ru-RU" sz="2400" b="1" cap="all" dirty="0" err="1" smtClean="0">
                <a:solidFill>
                  <a:srgbClr val="00B050"/>
                </a:solidFill>
              </a:rPr>
              <a:t>речовинамиВ</a:t>
            </a:r>
            <a:r>
              <a:rPr lang="ru-RU" sz="2400" b="1" cap="all" dirty="0" smtClean="0">
                <a:solidFill>
                  <a:srgbClr val="00B050"/>
                </a:solidFill>
              </a:rPr>
              <a:t>. </a:t>
            </a:r>
            <a:r>
              <a:rPr lang="ru-RU" sz="2400" b="1" cap="all" dirty="0" err="1" smtClean="0">
                <a:solidFill>
                  <a:srgbClr val="FFC000"/>
                </a:solidFill>
              </a:rPr>
              <a:t>Усі</a:t>
            </a:r>
            <a:r>
              <a:rPr lang="ru-RU" sz="2400" b="1" cap="all" dirty="0" smtClean="0">
                <a:solidFill>
                  <a:srgbClr val="FFC000"/>
                </a:solidFill>
              </a:rPr>
              <a:t> </a:t>
            </a:r>
            <a:r>
              <a:rPr lang="ru-RU" sz="2400" b="1" cap="all" dirty="0" err="1" smtClean="0">
                <a:solidFill>
                  <a:srgbClr val="FFC000"/>
                </a:solidFill>
              </a:rPr>
              <a:t>ц</a:t>
            </a:r>
            <a:r>
              <a:rPr lang="uk-UA" sz="2400" b="1" cap="all" dirty="0" smtClean="0">
                <a:solidFill>
                  <a:srgbClr val="FFC000"/>
                </a:solidFill>
              </a:rPr>
              <a:t>і</a:t>
            </a:r>
            <a:r>
              <a:rPr lang="ru-RU" sz="2400" b="1" cap="all" dirty="0" smtClean="0">
                <a:solidFill>
                  <a:srgbClr val="FFC000"/>
                </a:solidFill>
              </a:rPr>
              <a:t> </a:t>
            </a:r>
            <a:r>
              <a:rPr lang="ru-RU" sz="2400" b="1" cap="all" dirty="0" err="1" smtClean="0">
                <a:solidFill>
                  <a:srgbClr val="FFC000"/>
                </a:solidFill>
              </a:rPr>
              <a:t>речовини</a:t>
            </a:r>
            <a:r>
              <a:rPr lang="ru-RU" sz="2400" b="1" cap="all" dirty="0" smtClean="0">
                <a:solidFill>
                  <a:srgbClr val="FFC000"/>
                </a:solidFill>
              </a:rPr>
              <a:t> </a:t>
            </a:r>
            <a:r>
              <a:rPr lang="ru-RU" sz="2400" b="1" cap="all" dirty="0" err="1" smtClean="0">
                <a:solidFill>
                  <a:srgbClr val="FFC000"/>
                </a:solidFill>
              </a:rPr>
              <a:t>спричинюють</a:t>
            </a:r>
            <a:r>
              <a:rPr lang="ru-RU" sz="2400" b="1" cap="all" dirty="0" smtClean="0">
                <a:solidFill>
                  <a:srgbClr val="FFC000"/>
                </a:solidFill>
              </a:rPr>
              <a:t> </a:t>
            </a:r>
            <a:r>
              <a:rPr lang="ru-RU" sz="2400" b="1" cap="all" dirty="0" err="1" smtClean="0">
                <a:solidFill>
                  <a:srgbClr val="FFC000"/>
                </a:solidFill>
              </a:rPr>
              <a:t>фотохімічних</a:t>
            </a:r>
            <a:r>
              <a:rPr lang="ru-RU" sz="2400" b="1" cap="all" dirty="0" smtClean="0">
                <a:solidFill>
                  <a:srgbClr val="FFC000"/>
                </a:solidFill>
              </a:rPr>
              <a:t> смог, </a:t>
            </a:r>
            <a:r>
              <a:rPr lang="ru-RU" sz="2400" b="1" cap="all" dirty="0" err="1" smtClean="0">
                <a:solidFill>
                  <a:srgbClr val="FFC000"/>
                </a:solidFill>
              </a:rPr>
              <a:t>кислотні</a:t>
            </a:r>
            <a:r>
              <a:rPr lang="ru-RU" sz="2400" b="1" cap="all" dirty="0" smtClean="0">
                <a:solidFill>
                  <a:srgbClr val="FFC000"/>
                </a:solidFill>
              </a:rPr>
              <a:t> </a:t>
            </a:r>
            <a:r>
              <a:rPr lang="ru-RU" sz="2400" b="1" cap="all" dirty="0" err="1" smtClean="0">
                <a:solidFill>
                  <a:srgbClr val="FFC000"/>
                </a:solidFill>
              </a:rPr>
              <a:t>дощі</a:t>
            </a:r>
            <a:r>
              <a:rPr lang="ru-RU" sz="2400" b="1" cap="all" dirty="0" smtClean="0">
                <a:solidFill>
                  <a:srgbClr val="FFC000"/>
                </a:solidFill>
              </a:rPr>
              <a:t> </a:t>
            </a:r>
            <a:r>
              <a:rPr lang="ru-RU" sz="2400" b="1" cap="all" dirty="0" err="1" smtClean="0">
                <a:solidFill>
                  <a:srgbClr val="FFC000"/>
                </a:solidFill>
              </a:rPr>
              <a:t>тощо</a:t>
            </a:r>
            <a:r>
              <a:rPr lang="ru-RU" sz="2400" b="1" cap="all" dirty="0" smtClean="0">
                <a:solidFill>
                  <a:srgbClr val="00B050"/>
                </a:solidFill>
              </a:rPr>
              <a:t>.</a:t>
            </a:r>
            <a:r>
              <a:rPr lang="ru-RU" sz="1800" b="1" cap="all" dirty="0" smtClean="0">
                <a:solidFill>
                  <a:srgbClr val="00B050"/>
                </a:solidFill>
              </a:rPr>
              <a:t/>
            </a:r>
            <a:br>
              <a:rPr lang="ru-RU" sz="1800" b="1" cap="all" dirty="0" smtClean="0">
                <a:solidFill>
                  <a:srgbClr val="00B050"/>
                </a:solidFill>
              </a:rPr>
            </a:br>
            <a:endParaRPr lang="ru-RU" sz="1800" b="1" cap="all" dirty="0" smtClean="0">
              <a:solidFill>
                <a:srgbClr val="00B050"/>
              </a:solidFill>
            </a:endParaRPr>
          </a:p>
        </p:txBody>
      </p:sp>
      <p:pic>
        <p:nvPicPr>
          <p:cNvPr id="4098" name="Picture 2" descr="D:\Downloads\Negativnaya-ekologiya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3717031"/>
            <a:ext cx="4032448" cy="281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9" y="3825044"/>
            <a:ext cx="2928325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7166"/>
            <a:ext cx="8675858" cy="2500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ru-RU" sz="2000" b="1" dirty="0" err="1" smtClean="0">
                <a:solidFill>
                  <a:schemeClr val="tx1"/>
                </a:solidFill>
              </a:rPr>
              <a:t>Фотохімічний</a:t>
            </a:r>
            <a:r>
              <a:rPr lang="ru-RU" sz="2000" b="1" dirty="0" smtClean="0">
                <a:solidFill>
                  <a:schemeClr val="tx1"/>
                </a:solidFill>
              </a:rPr>
              <a:t> смог </a:t>
            </a:r>
            <a:r>
              <a:rPr lang="ru-RU" sz="2000" b="1" dirty="0" err="1" smtClean="0">
                <a:solidFill>
                  <a:schemeClr val="tx1"/>
                </a:solidFill>
              </a:rPr>
              <a:t>утворюється</a:t>
            </a:r>
            <a:r>
              <a:rPr lang="ru-RU" sz="2000" b="1" dirty="0" smtClean="0">
                <a:solidFill>
                  <a:schemeClr val="tx1"/>
                </a:solidFill>
              </a:rPr>
              <a:t> в </a:t>
            </a:r>
            <a:r>
              <a:rPr lang="ru-RU" sz="2000" b="1" dirty="0" err="1" smtClean="0">
                <a:solidFill>
                  <a:schemeClr val="tx1"/>
                </a:solidFill>
              </a:rPr>
              <a:t>результаті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реакцій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що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відбуваються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під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впливом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сонячного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світла</a:t>
            </a:r>
            <a:r>
              <a:rPr lang="ru-RU" sz="2000" b="1" dirty="0" smtClean="0">
                <a:solidFill>
                  <a:schemeClr val="tx1"/>
                </a:solidFill>
              </a:rPr>
              <a:t> (</a:t>
            </a:r>
            <a:r>
              <a:rPr lang="ru-RU" sz="2000" b="1" dirty="0" err="1" smtClean="0">
                <a:solidFill>
                  <a:schemeClr val="tx1"/>
                </a:solidFill>
              </a:rPr>
              <a:t>фотохімічні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реакції</a:t>
            </a:r>
            <a:r>
              <a:rPr lang="ru-RU" sz="2000" b="1" dirty="0" smtClean="0">
                <a:solidFill>
                  <a:schemeClr val="tx1"/>
                </a:solidFill>
              </a:rPr>
              <a:t>). При </a:t>
            </a:r>
            <a:r>
              <a:rPr lang="ru-RU" sz="2000" b="1" dirty="0" err="1" smtClean="0">
                <a:solidFill>
                  <a:schemeClr val="tx1"/>
                </a:solidFill>
              </a:rPr>
              <a:t>цьому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крім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наявних</a:t>
            </a:r>
            <a:r>
              <a:rPr lang="ru-RU" sz="2000" b="1" dirty="0" smtClean="0">
                <a:solidFill>
                  <a:schemeClr val="tx1"/>
                </a:solidFill>
              </a:rPr>
              <a:t> у </a:t>
            </a:r>
            <a:r>
              <a:rPr lang="ru-RU" sz="2000" b="1" dirty="0" err="1" smtClean="0">
                <a:solidFill>
                  <a:schemeClr val="tx1"/>
                </a:solidFill>
              </a:rPr>
              <a:t>повітрі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зарубників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додатково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утворюється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діоксид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нітрогену</a:t>
            </a:r>
            <a:r>
              <a:rPr lang="ru-RU" sz="2000" b="1" dirty="0" smtClean="0">
                <a:solidFill>
                  <a:schemeClr val="tx1"/>
                </a:solidFill>
              </a:rPr>
              <a:t> та озон. </a:t>
            </a:r>
            <a:r>
              <a:rPr lang="ru-RU" sz="2000" b="1" dirty="0" err="1" smtClean="0">
                <a:solidFill>
                  <a:srgbClr val="00B0F0"/>
                </a:solidFill>
              </a:rPr>
              <a:t>Останній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реагує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вуглеводнями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що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виділяються</a:t>
            </a:r>
            <a:r>
              <a:rPr lang="ru-RU" sz="2000" b="1" dirty="0" smtClean="0">
                <a:solidFill>
                  <a:srgbClr val="00B0F0"/>
                </a:solidFill>
              </a:rPr>
              <a:t> в </a:t>
            </a:r>
            <a:r>
              <a:rPr lang="ru-RU" sz="2000" b="1" dirty="0" err="1" smtClean="0">
                <a:solidFill>
                  <a:srgbClr val="00B0F0"/>
                </a:solidFill>
              </a:rPr>
              <a:t>повітря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від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неповного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згоряння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пального</a:t>
            </a:r>
            <a:r>
              <a:rPr lang="ru-RU" sz="2000" b="1" dirty="0" smtClean="0">
                <a:solidFill>
                  <a:srgbClr val="00B0F0"/>
                </a:solidFill>
              </a:rPr>
              <a:t>. У </a:t>
            </a:r>
            <a:r>
              <a:rPr lang="ru-RU" sz="2000" b="1" dirty="0" err="1" smtClean="0">
                <a:solidFill>
                  <a:srgbClr val="00B0F0"/>
                </a:solidFill>
              </a:rPr>
              <a:t>результаті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утворюються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сполуки</a:t>
            </a:r>
            <a:r>
              <a:rPr lang="ru-RU" sz="2000" b="1" dirty="0" smtClean="0">
                <a:solidFill>
                  <a:srgbClr val="00B0F0"/>
                </a:solidFill>
              </a:rPr>
              <a:t>, </a:t>
            </a:r>
            <a:r>
              <a:rPr lang="ru-RU" sz="2000" b="1" dirty="0" err="1" smtClean="0">
                <a:solidFill>
                  <a:srgbClr val="00B0F0"/>
                </a:solidFill>
              </a:rPr>
              <a:t>безпечні</a:t>
            </a:r>
            <a:r>
              <a:rPr lang="ru-RU" sz="2000" b="1" dirty="0" smtClean="0">
                <a:solidFill>
                  <a:srgbClr val="00B0F0"/>
                </a:solidFill>
              </a:rPr>
              <a:t> для </a:t>
            </a:r>
            <a:r>
              <a:rPr lang="ru-RU" sz="2000" b="1" dirty="0" err="1" smtClean="0">
                <a:solidFill>
                  <a:srgbClr val="00B0F0"/>
                </a:solidFill>
              </a:rPr>
              <a:t>здоров’я</a:t>
            </a:r>
            <a:r>
              <a:rPr lang="ru-RU" sz="2000" b="1" dirty="0" smtClean="0">
                <a:solidFill>
                  <a:srgbClr val="00B0F0"/>
                </a:solidFill>
              </a:rPr>
              <a:t> людей </a:t>
            </a:r>
            <a:r>
              <a:rPr lang="ru-RU" sz="2000" b="1" dirty="0" err="1" smtClean="0">
                <a:solidFill>
                  <a:srgbClr val="00B0F0"/>
                </a:solidFill>
              </a:rPr>
              <a:t>і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шкідливі</a:t>
            </a:r>
            <a:r>
              <a:rPr lang="ru-RU" sz="2000" b="1" dirty="0" smtClean="0">
                <a:solidFill>
                  <a:srgbClr val="00B0F0"/>
                </a:solidFill>
              </a:rPr>
              <a:t> для </a:t>
            </a:r>
            <a:r>
              <a:rPr lang="ru-RU" sz="2000" b="1" dirty="0" err="1" smtClean="0">
                <a:solidFill>
                  <a:srgbClr val="00B0F0"/>
                </a:solidFill>
              </a:rPr>
              <a:t>довкілля</a:t>
            </a:r>
            <a:r>
              <a:rPr lang="ru-RU" sz="2000" b="1" dirty="0" smtClean="0">
                <a:solidFill>
                  <a:srgbClr val="00B0F0"/>
                </a:solidFill>
              </a:rPr>
              <a:t>.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sm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189140"/>
            <a:ext cx="4956456" cy="330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71420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122" name="Picture 2" descr="D:\Downloads\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635" y="332656"/>
            <a:ext cx="5587226" cy="252949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D:\Downloads\la_univers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01340"/>
            <a:ext cx="2808312" cy="2258809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D:\Downloads\7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9243" y="4429716"/>
            <a:ext cx="2664296" cy="2258809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156176" y="542363"/>
            <a:ext cx="2649575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згоряння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пального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утворюється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містяться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дрібні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частинки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твердих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вуглеводнів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згоріли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сполуки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Кадмію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Плюмбуму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Меркурію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шкідливих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96602"/>
            <a:ext cx="806489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Екологічна</a:t>
            </a:r>
            <a:r>
              <a:rPr lang="ru-RU" sz="3200" b="1" dirty="0"/>
              <a:t> </a:t>
            </a:r>
            <a:r>
              <a:rPr lang="ru-RU" sz="3200" b="1" dirty="0" err="1"/>
              <a:t>ситуація</a:t>
            </a:r>
            <a:r>
              <a:rPr lang="ru-RU" sz="3200" b="1" dirty="0"/>
              <a:t> у Кривому </a:t>
            </a:r>
            <a:r>
              <a:rPr lang="ru-RU" sz="3200" b="1" dirty="0" err="1"/>
              <a:t>Розі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471" y="1412776"/>
            <a:ext cx="415820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/>
              <a:t>Всього</a:t>
            </a:r>
            <a:r>
              <a:rPr lang="ru-RU" sz="2400" dirty="0"/>
              <a:t> по </a:t>
            </a:r>
            <a:r>
              <a:rPr lang="ru-RU" sz="2400" dirty="0" err="1"/>
              <a:t>місту</a:t>
            </a:r>
            <a:r>
              <a:rPr lang="ru-RU" sz="2400" dirty="0"/>
              <a:t> </a:t>
            </a:r>
            <a:r>
              <a:rPr lang="ru-RU" sz="2400" dirty="0" err="1"/>
              <a:t>налічується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5 </a:t>
            </a:r>
            <a:r>
              <a:rPr lang="ru-RU" sz="2400" dirty="0" err="1"/>
              <a:t>тисяч</a:t>
            </a:r>
            <a:r>
              <a:rPr lang="ru-RU" sz="2400" dirty="0"/>
              <a:t> </a:t>
            </a:r>
            <a:r>
              <a:rPr lang="ru-RU" sz="2400" dirty="0" err="1"/>
              <a:t>джерел</a:t>
            </a:r>
            <a:r>
              <a:rPr lang="ru-RU" sz="2400" dirty="0"/>
              <a:t> </a:t>
            </a:r>
            <a:r>
              <a:rPr lang="ru-RU" sz="2400" dirty="0" err="1"/>
              <a:t>забруднення</a:t>
            </a:r>
            <a:r>
              <a:rPr lang="ru-RU" sz="2400" dirty="0"/>
              <a:t> атмосферного </a:t>
            </a:r>
            <a:r>
              <a:rPr lang="ru-RU" sz="2400" dirty="0" err="1"/>
              <a:t>повітря</a:t>
            </a:r>
            <a:r>
              <a:rPr lang="ru-RU" sz="24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412776"/>
            <a:ext cx="432048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За </a:t>
            </a:r>
            <a:r>
              <a:rPr lang="ru-RU" sz="3200" dirty="0" err="1"/>
              <a:t>попередніми</a:t>
            </a:r>
            <a:r>
              <a:rPr lang="ru-RU" sz="3200" dirty="0"/>
              <a:t> </a:t>
            </a:r>
            <a:r>
              <a:rPr lang="ru-RU" sz="3200" dirty="0" err="1"/>
              <a:t>даними</a:t>
            </a:r>
            <a:r>
              <a:rPr lang="ru-RU" sz="3200" dirty="0"/>
              <a:t> </a:t>
            </a:r>
            <a:r>
              <a:rPr lang="ru-RU" sz="3200" dirty="0" err="1"/>
              <a:t>підприємств</a:t>
            </a:r>
            <a:r>
              <a:rPr lang="ru-RU" sz="3200" dirty="0"/>
              <a:t> ГМК </a:t>
            </a:r>
            <a:r>
              <a:rPr lang="ru-RU" sz="3200" dirty="0" err="1"/>
              <a:t>міста</a:t>
            </a:r>
            <a:r>
              <a:rPr lang="ru-RU" sz="3200" dirty="0"/>
              <a:t> </a:t>
            </a:r>
            <a:r>
              <a:rPr lang="ru-RU" sz="3200" dirty="0" err="1"/>
              <a:t>викиди</a:t>
            </a:r>
            <a:r>
              <a:rPr lang="ru-RU" sz="3200" dirty="0"/>
              <a:t> </a:t>
            </a:r>
            <a:r>
              <a:rPr lang="ru-RU" sz="3200" dirty="0" err="1"/>
              <a:t>забруднюючих</a:t>
            </a:r>
            <a:r>
              <a:rPr lang="ru-RU" sz="3200" dirty="0"/>
              <a:t> </a:t>
            </a:r>
            <a:r>
              <a:rPr lang="ru-RU" sz="3200" dirty="0" err="1"/>
              <a:t>речовин</a:t>
            </a:r>
            <a:r>
              <a:rPr lang="ru-RU" sz="3200" dirty="0"/>
              <a:t> у </a:t>
            </a:r>
            <a:r>
              <a:rPr lang="ru-RU" sz="3200" dirty="0" err="1"/>
              <a:t>повітря</a:t>
            </a:r>
            <a:r>
              <a:rPr lang="ru-RU" sz="3200" dirty="0"/>
              <a:t> у ІІІ </a:t>
            </a:r>
            <a:r>
              <a:rPr lang="ru-RU" sz="3200" dirty="0" err="1"/>
              <a:t>кварталі</a:t>
            </a:r>
            <a:r>
              <a:rPr lang="ru-RU" sz="3200" dirty="0"/>
              <a:t> 2013 року становили 95,972 тис. тонн.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" y="3423075"/>
            <a:ext cx="3768080" cy="251401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95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83" y="260648"/>
            <a:ext cx="88569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Основні</a:t>
            </a:r>
            <a:r>
              <a:rPr lang="ru-RU" sz="2400" b="1" dirty="0"/>
              <a:t> </a:t>
            </a:r>
            <a:r>
              <a:rPr lang="ru-RU" sz="2400" b="1" dirty="0" err="1"/>
              <a:t>підприємства-забруднювачі</a:t>
            </a:r>
            <a:r>
              <a:rPr lang="ru-RU" sz="2400" b="1" dirty="0"/>
              <a:t> атмосферного </a:t>
            </a:r>
            <a:r>
              <a:rPr lang="ru-RU" sz="2400" b="1" dirty="0" err="1"/>
              <a:t>повітря</a:t>
            </a:r>
            <a:r>
              <a:rPr lang="ru-RU" sz="2400" b="1" dirty="0"/>
              <a:t> станом на 01.10.2013 року, тис. тонн: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1994" y="1351382"/>
            <a:ext cx="3982961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ПАТ </a:t>
            </a:r>
            <a:r>
              <a:rPr lang="ru-RU" sz="2000" dirty="0"/>
              <a:t>"</a:t>
            </a:r>
            <a:r>
              <a:rPr lang="ru-RU" sz="2000" dirty="0" err="1"/>
              <a:t>АрселорМіттал</a:t>
            </a:r>
            <a:r>
              <a:rPr lang="ru-RU" sz="2000" dirty="0"/>
              <a:t> </a:t>
            </a:r>
            <a:r>
              <a:rPr lang="ru-RU" sz="2000" dirty="0" err="1"/>
              <a:t>Кривий</a:t>
            </a:r>
            <a:r>
              <a:rPr lang="ru-RU" sz="2000" dirty="0"/>
              <a:t> </a:t>
            </a:r>
            <a:r>
              <a:rPr lang="ru-RU" sz="2000" dirty="0" err="1"/>
              <a:t>Ріг</a:t>
            </a:r>
            <a:r>
              <a:rPr lang="ru-RU" sz="2000" dirty="0"/>
              <a:t>" </a:t>
            </a: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/>
          </a:p>
          <a:p>
            <a:r>
              <a:rPr lang="ru-RU" sz="2000" dirty="0"/>
              <a:t>2. ВАТ "</a:t>
            </a:r>
            <a:r>
              <a:rPr lang="ru-RU" sz="2000" dirty="0" err="1"/>
              <a:t>ПівдГЗК</a:t>
            </a:r>
            <a:r>
              <a:rPr lang="ru-RU" sz="2000" dirty="0"/>
              <a:t>"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3. ПАТ "</a:t>
            </a:r>
            <a:r>
              <a:rPr lang="ru-RU" sz="2000" dirty="0" err="1"/>
              <a:t>ПівнГЗК</a:t>
            </a:r>
            <a:r>
              <a:rPr lang="ru-RU" sz="2000" dirty="0"/>
              <a:t>"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4. ПАТ "ЦГЗК"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5. ПАТ "</a:t>
            </a:r>
            <a:r>
              <a:rPr lang="ru-RU" sz="2000" dirty="0" err="1"/>
              <a:t>ХайдельбергЦемент</a:t>
            </a:r>
            <a:r>
              <a:rPr lang="ru-RU" sz="2000" dirty="0"/>
              <a:t> </a:t>
            </a:r>
            <a:r>
              <a:rPr lang="ru-RU" sz="2000" dirty="0" err="1"/>
              <a:t>Україна</a:t>
            </a:r>
            <a:r>
              <a:rPr lang="ru-RU" sz="2000" dirty="0"/>
              <a:t>"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6. ПАТ "</a:t>
            </a:r>
            <a:r>
              <a:rPr lang="ru-RU" sz="2000" dirty="0" err="1"/>
              <a:t>ІнГЗК</a:t>
            </a:r>
            <a:r>
              <a:rPr lang="ru-RU" sz="2000" dirty="0"/>
              <a:t>" – 0,4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dirty="0"/>
              <a:t>7. ПАТ "</a:t>
            </a:r>
            <a:r>
              <a:rPr lang="ru-RU" sz="2000" dirty="0" err="1"/>
              <a:t>Кривбасзалізрудком</a:t>
            </a:r>
            <a:r>
              <a:rPr lang="ru-RU" sz="2000" dirty="0"/>
              <a:t>"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1269159"/>
            <a:ext cx="1944216" cy="4893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– 77,2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dirty="0"/>
              <a:t>– 13,317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dirty="0"/>
              <a:t>– 3,8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dirty="0"/>
              <a:t> – 0,6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dirty="0"/>
              <a:t> – 0,6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dirty="0"/>
              <a:t> – 0,4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dirty="0"/>
              <a:t> – 0,031.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103645" cy="18002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5982"/>
            <a:ext cx="2103645" cy="199355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408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572000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гірничо-металургійного</a:t>
            </a:r>
            <a:r>
              <a:rPr lang="ru-RU" dirty="0"/>
              <a:t> комплексу, у </a:t>
            </a:r>
            <a:r>
              <a:rPr lang="ru-RU" dirty="0" err="1"/>
              <a:t>місті</a:t>
            </a:r>
            <a:r>
              <a:rPr lang="ru-RU" dirty="0"/>
              <a:t> за </a:t>
            </a:r>
            <a:r>
              <a:rPr lang="ru-RU" dirty="0" err="1"/>
              <a:t>оперативними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за ІІІ квартал 2013 року </a:t>
            </a:r>
            <a:r>
              <a:rPr lang="ru-RU" dirty="0" err="1"/>
              <a:t>утворено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70,7 млн. тонн </a:t>
            </a:r>
            <a:r>
              <a:rPr lang="ru-RU" dirty="0" err="1"/>
              <a:t>відходів</a:t>
            </a:r>
            <a:r>
              <a:rPr lang="ru-RU" dirty="0"/>
              <a:t>, з них </a:t>
            </a:r>
            <a:r>
              <a:rPr lang="ru-RU" dirty="0" err="1"/>
              <a:t>розміщено</a:t>
            </a:r>
            <a:r>
              <a:rPr lang="ru-RU" dirty="0"/>
              <a:t> в </a:t>
            </a:r>
            <a:r>
              <a:rPr lang="ru-RU" dirty="0" err="1"/>
              <a:t>навколишньому</a:t>
            </a:r>
            <a:r>
              <a:rPr lang="ru-RU" dirty="0"/>
              <a:t> природному </a:t>
            </a:r>
            <a:r>
              <a:rPr lang="ru-RU" dirty="0" err="1"/>
              <a:t>середовищі</a:t>
            </a:r>
            <a:r>
              <a:rPr lang="ru-RU" dirty="0"/>
              <a:t> 48,5 млн. тонн.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429000"/>
            <a:ext cx="45720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 </a:t>
            </a:r>
            <a:r>
              <a:rPr lang="ru-RU" dirty="0" err="1"/>
              <a:t>видобутку</a:t>
            </a:r>
            <a:r>
              <a:rPr lang="ru-RU" dirty="0"/>
              <a:t> і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залізної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 </a:t>
            </a:r>
            <a:r>
              <a:rPr lang="ru-RU" dirty="0" err="1"/>
              <a:t>гірничо-металургійного</a:t>
            </a:r>
            <a:r>
              <a:rPr lang="ru-RU" dirty="0"/>
              <a:t> комплексу для </a:t>
            </a:r>
            <a:r>
              <a:rPr lang="ru-RU" dirty="0" err="1"/>
              <a:t>нарощування</a:t>
            </a:r>
            <a:r>
              <a:rPr lang="ru-RU" dirty="0"/>
              <a:t> гребель </a:t>
            </a:r>
            <a:r>
              <a:rPr lang="ru-RU" dirty="0" err="1"/>
              <a:t>обвалування</a:t>
            </a:r>
            <a:r>
              <a:rPr lang="ru-RU" dirty="0"/>
              <a:t> </a:t>
            </a:r>
            <a:r>
              <a:rPr lang="ru-RU" dirty="0" err="1"/>
              <a:t>хвостосховищ</a:t>
            </a:r>
            <a:r>
              <a:rPr lang="ru-RU" dirty="0"/>
              <a:t>,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автомобільних</a:t>
            </a:r>
            <a:r>
              <a:rPr lang="ru-RU" dirty="0"/>
              <a:t> і </a:t>
            </a:r>
            <a:r>
              <a:rPr lang="ru-RU" dirty="0" err="1"/>
              <a:t>залізничних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 в </a:t>
            </a:r>
            <a:r>
              <a:rPr lang="ru-RU" dirty="0" err="1"/>
              <a:t>кар'єрах</a:t>
            </a:r>
            <a:r>
              <a:rPr lang="ru-RU" dirty="0"/>
              <a:t>, </a:t>
            </a:r>
            <a:r>
              <a:rPr lang="ru-RU" dirty="0" err="1"/>
              <a:t>виробництва</a:t>
            </a:r>
            <a:r>
              <a:rPr lang="ru-RU" dirty="0"/>
              <a:t> щебеню.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05924"/>
            <a:ext cx="3465741" cy="259930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3659925" cy="267418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5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188640"/>
            <a:ext cx="81734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Основними</a:t>
            </a:r>
            <a:r>
              <a:rPr lang="ru-RU" sz="2400" b="1" dirty="0"/>
              <a:t> </a:t>
            </a:r>
            <a:r>
              <a:rPr lang="ru-RU" sz="2400" b="1" dirty="0" err="1"/>
              <a:t>підприємствами-забруднювачами</a:t>
            </a:r>
            <a:r>
              <a:rPr lang="ru-RU" sz="2400" b="1" dirty="0"/>
              <a:t> у ІІІ </a:t>
            </a:r>
            <a:r>
              <a:rPr lang="ru-RU" sz="2400" b="1" dirty="0" err="1"/>
              <a:t>кварталі</a:t>
            </a:r>
            <a:r>
              <a:rPr lang="ru-RU" sz="2400" b="1" dirty="0"/>
              <a:t> 2013 року </a:t>
            </a:r>
            <a:r>
              <a:rPr lang="ru-RU" sz="2400" b="1" dirty="0" err="1"/>
              <a:t>розміщено</a:t>
            </a:r>
            <a:r>
              <a:rPr lang="ru-RU" sz="2400" b="1" dirty="0"/>
              <a:t> </a:t>
            </a:r>
            <a:r>
              <a:rPr lang="ru-RU" sz="2400" b="1" dirty="0" err="1"/>
              <a:t>відходів</a:t>
            </a:r>
            <a:r>
              <a:rPr lang="ru-RU" sz="2400" b="1" dirty="0"/>
              <a:t>, тис. тонн: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84784"/>
            <a:ext cx="7344816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1. ПАТ "</a:t>
            </a:r>
            <a:r>
              <a:rPr lang="ru-RU" sz="2400" dirty="0" err="1"/>
              <a:t>ПівнГЗК</a:t>
            </a:r>
            <a:r>
              <a:rPr lang="ru-RU" sz="2400" dirty="0"/>
              <a:t>" – 23500;</a:t>
            </a:r>
          </a:p>
          <a:p>
            <a:r>
              <a:rPr lang="ru-RU" sz="2400" dirty="0"/>
              <a:t>2. ПАТ "</a:t>
            </a:r>
            <a:r>
              <a:rPr lang="ru-RU" sz="2400" dirty="0" err="1"/>
              <a:t>ІнГЗК</a:t>
            </a:r>
            <a:r>
              <a:rPr lang="ru-RU" sz="2400" dirty="0"/>
              <a:t>" – 13363,802;</a:t>
            </a:r>
          </a:p>
          <a:p>
            <a:r>
              <a:rPr lang="ru-RU" sz="2400" dirty="0"/>
              <a:t>3. ВАТ "</a:t>
            </a:r>
            <a:r>
              <a:rPr lang="ru-RU" sz="2400" dirty="0" err="1"/>
              <a:t>ПівдГЗК</a:t>
            </a:r>
            <a:r>
              <a:rPr lang="ru-RU" sz="2400" dirty="0"/>
              <a:t>" – 5454,451;</a:t>
            </a:r>
          </a:p>
          <a:p>
            <a:r>
              <a:rPr lang="ru-RU" sz="2400" dirty="0"/>
              <a:t>4. ПАТ "</a:t>
            </a:r>
            <a:r>
              <a:rPr lang="ru-RU" sz="2400" dirty="0" err="1"/>
              <a:t>АрселорМіттал</a:t>
            </a:r>
            <a:r>
              <a:rPr lang="ru-RU" sz="2400" dirty="0"/>
              <a:t> </a:t>
            </a:r>
            <a:r>
              <a:rPr lang="ru-RU" sz="2400" dirty="0" err="1"/>
              <a:t>Кривий</a:t>
            </a:r>
            <a:r>
              <a:rPr lang="ru-RU" sz="2400" dirty="0"/>
              <a:t> </a:t>
            </a:r>
            <a:r>
              <a:rPr lang="ru-RU" sz="2400" dirty="0" err="1"/>
              <a:t>Ріг</a:t>
            </a:r>
            <a:r>
              <a:rPr lang="ru-RU" sz="2400" dirty="0"/>
              <a:t>" – 4013,2;</a:t>
            </a:r>
          </a:p>
          <a:p>
            <a:r>
              <a:rPr lang="ru-RU" sz="2400" dirty="0"/>
              <a:t>5. ПАТ "ЦГЗК" – 2138,100;</a:t>
            </a:r>
          </a:p>
          <a:p>
            <a:r>
              <a:rPr lang="ru-RU" sz="2400" dirty="0"/>
              <a:t>6. ПАТ "</a:t>
            </a:r>
            <a:r>
              <a:rPr lang="ru-RU" sz="2400" dirty="0" err="1"/>
              <a:t>Криворізький</a:t>
            </a:r>
            <a:r>
              <a:rPr lang="ru-RU" sz="2400" dirty="0"/>
              <a:t> </a:t>
            </a:r>
            <a:r>
              <a:rPr lang="ru-RU" sz="2400" dirty="0" err="1"/>
              <a:t>залізорудний</a:t>
            </a:r>
            <a:r>
              <a:rPr lang="ru-RU" sz="2400" dirty="0"/>
              <a:t> </a:t>
            </a:r>
            <a:r>
              <a:rPr lang="ru-RU" sz="2400" dirty="0" err="1"/>
              <a:t>комбінат</a:t>
            </a:r>
            <a:r>
              <a:rPr lang="ru-RU" sz="2400" dirty="0"/>
              <a:t>" – 43,721;</a:t>
            </a:r>
          </a:p>
          <a:p>
            <a:r>
              <a:rPr lang="ru-RU" sz="2400" dirty="0"/>
              <a:t>7. ПАТ "</a:t>
            </a:r>
            <a:r>
              <a:rPr lang="ru-RU" sz="2400" dirty="0" err="1"/>
              <a:t>ХайдельбергЦемент</a:t>
            </a:r>
            <a:r>
              <a:rPr lang="ru-RU" sz="2400" dirty="0"/>
              <a:t> </a:t>
            </a:r>
            <a:r>
              <a:rPr lang="ru-RU" sz="2400" dirty="0" err="1"/>
              <a:t>Україна</a:t>
            </a:r>
            <a:r>
              <a:rPr lang="ru-RU" sz="2400" dirty="0"/>
              <a:t>" – 0,032.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49977"/>
            <a:ext cx="2481064" cy="186079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85074"/>
            <a:ext cx="2519770" cy="177032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84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</TotalTime>
  <Words>495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Презентация PowerPoint</vt:lpstr>
      <vt:lpstr>Презентация PowerPoint</vt:lpstr>
      <vt:lpstr>Протягом останніх 100 років у результаті техногенної діяльності людини вміст вуглекислого газу в атмосфері невпинно зростає. Крім парникового ефекту в результаті переробки і використання горючих корисних копалин атмосфера забруднюється шкідливими речовинамиВ. Усі ці речовини спричинюють фотохімічних смог, кислотні дощі тощо. </vt:lpstr>
      <vt:lpstr> Фотохімічний смог утворюється в результаті реакцій, що відбуваються під впливом сонячного світла (фотохімічні реакції). При цьому, крім наявних у повітрі зарубників, додатково утворюється діоксид нітрогену та озон. Останній реагує з вуглеводнями, що виділяються в повітря від неповного згоряння пального. У результаті утворюються сполуки, безпечні для здоров’я людей і шкідливі для довкілля.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навколишнього середовища від забруднень під час переробки вуглеводневої сировини</dc:title>
  <dc:creator>Kristinka</dc:creator>
  <cp:lastModifiedBy>XTreme.ws</cp:lastModifiedBy>
  <cp:revision>20</cp:revision>
  <dcterms:created xsi:type="dcterms:W3CDTF">2011-11-01T18:09:18Z</dcterms:created>
  <dcterms:modified xsi:type="dcterms:W3CDTF">2013-12-23T18:55:05Z</dcterms:modified>
</cp:coreProperties>
</file>