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2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2AAD23-14A9-49C1-8FF9-4DCD5D926052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59E8F0-BB99-4509-B1ED-DF336AE0886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persona-l.pp.ua/assets/images/2013/03/ekon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6096000" cy="368617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445224"/>
            <a:ext cx="4024536" cy="1152128"/>
          </a:xfrm>
        </p:spPr>
        <p:txBody>
          <a:bodyPr/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 класу </a:t>
            </a:r>
          </a:p>
          <a:p>
            <a:r>
              <a:rPr lang="uk-UA" dirty="0" smtClean="0"/>
              <a:t>Радчук Руслана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Міграційні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у 2013 </a:t>
            </a:r>
            <a:r>
              <a:rPr lang="ru-RU" dirty="0" err="1" smtClean="0"/>
              <a:t>році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іноземців</a:t>
            </a:r>
            <a:r>
              <a:rPr lang="ru-RU" dirty="0" smtClean="0"/>
              <a:t> </a:t>
            </a:r>
            <a:r>
              <a:rPr lang="ru-RU" dirty="0" err="1" smtClean="0"/>
              <a:t>оселилася</a:t>
            </a:r>
            <a:r>
              <a:rPr lang="ru-RU" dirty="0" smtClean="0"/>
              <a:t> у </a:t>
            </a:r>
            <a:r>
              <a:rPr lang="ru-RU" dirty="0" err="1" smtClean="0"/>
              <a:t>Харківській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– 43.3 та м.Севастополь – 27.2, а </a:t>
            </a:r>
            <a:r>
              <a:rPr lang="ru-RU" dirty="0" err="1" smtClean="0"/>
              <a:t>найменша</a:t>
            </a:r>
            <a:r>
              <a:rPr lang="ru-RU" dirty="0" smtClean="0"/>
              <a:t> у </a:t>
            </a:r>
            <a:r>
              <a:rPr lang="ru-RU" dirty="0" err="1" smtClean="0"/>
              <a:t>Тернопільській</a:t>
            </a:r>
            <a:r>
              <a:rPr lang="ru-RU" dirty="0" smtClean="0"/>
              <a:t> та </a:t>
            </a:r>
            <a:r>
              <a:rPr lang="ru-RU" dirty="0" err="1" smtClean="0"/>
              <a:t>Закарпатській</a:t>
            </a:r>
            <a:r>
              <a:rPr lang="ru-RU" dirty="0" smtClean="0"/>
              <a:t> областях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1.9 та 1.8 на 10 тис.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. </a:t>
            </a:r>
            <a:r>
              <a:rPr lang="ru-RU" dirty="0" err="1" smtClean="0"/>
              <a:t>Абсолютний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 </a:t>
            </a:r>
            <a:r>
              <a:rPr lang="ru-RU" dirty="0" err="1" smtClean="0"/>
              <a:t>найвищий</a:t>
            </a:r>
            <a:r>
              <a:rPr lang="ru-RU" dirty="0" smtClean="0"/>
              <a:t> у </a:t>
            </a:r>
            <a:r>
              <a:rPr lang="ru-RU" dirty="0" err="1" smtClean="0"/>
              <a:t>тій</a:t>
            </a:r>
            <a:r>
              <a:rPr lang="ru-RU" dirty="0" smtClean="0"/>
              <a:t> же </a:t>
            </a:r>
            <a:r>
              <a:rPr lang="ru-RU" dirty="0" err="1" smtClean="0"/>
              <a:t>Харківській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- 4349 та </a:t>
            </a:r>
            <a:r>
              <a:rPr lang="ru-RU" dirty="0" err="1" smtClean="0"/>
              <a:t>м.Київ</a:t>
            </a:r>
            <a:r>
              <a:rPr lang="ru-RU" dirty="0" smtClean="0"/>
              <a:t> – 2083, а </a:t>
            </a:r>
            <a:r>
              <a:rPr lang="ru-RU" dirty="0" err="1" smtClean="0"/>
              <a:t>відносний</a:t>
            </a:r>
            <a:r>
              <a:rPr lang="ru-RU" dirty="0" smtClean="0"/>
              <a:t> у </a:t>
            </a:r>
            <a:r>
              <a:rPr lang="ru-RU" dirty="0" err="1" smtClean="0"/>
              <a:t>Харківській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– 38.3, АР </a:t>
            </a:r>
            <a:r>
              <a:rPr lang="ru-RU" dirty="0" err="1" smtClean="0"/>
              <a:t>Крим</a:t>
            </a:r>
            <a:r>
              <a:rPr lang="ru-RU" dirty="0" smtClean="0"/>
              <a:t> – 23.1 та м.Севастополь – 22.3 </a:t>
            </a:r>
            <a:r>
              <a:rPr lang="ru-RU" dirty="0" err="1" smtClean="0"/>
              <a:t>осіб</a:t>
            </a:r>
            <a:r>
              <a:rPr lang="ru-RU" dirty="0" smtClean="0"/>
              <a:t> на 10 тис. </a:t>
            </a:r>
            <a:r>
              <a:rPr lang="ru-RU" dirty="0" err="1" smtClean="0"/>
              <a:t>Єдиною</a:t>
            </a:r>
            <a:r>
              <a:rPr lang="ru-RU" dirty="0" smtClean="0"/>
              <a:t> </a:t>
            </a:r>
            <a:r>
              <a:rPr lang="ru-RU" dirty="0" err="1" smtClean="0"/>
              <a:t>областю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де </a:t>
            </a:r>
            <a:r>
              <a:rPr lang="ru-RU" dirty="0" err="1" smtClean="0"/>
              <a:t>зафіксовано</a:t>
            </a:r>
            <a:r>
              <a:rPr lang="ru-RU" dirty="0" smtClean="0"/>
              <a:t> </a:t>
            </a:r>
            <a:r>
              <a:rPr lang="ru-RU" dirty="0" err="1" smtClean="0"/>
              <a:t>негативне</a:t>
            </a:r>
            <a:r>
              <a:rPr lang="ru-RU" dirty="0" smtClean="0"/>
              <a:t> сальдо,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переважає</a:t>
            </a:r>
            <a:r>
              <a:rPr lang="ru-RU" dirty="0" smtClean="0"/>
              <a:t> число </a:t>
            </a:r>
            <a:r>
              <a:rPr lang="ru-RU" dirty="0" err="1" smtClean="0"/>
              <a:t>емігрантів</a:t>
            </a:r>
            <a:r>
              <a:rPr lang="ru-RU" dirty="0" smtClean="0"/>
              <a:t> над </a:t>
            </a:r>
            <a:r>
              <a:rPr lang="ru-RU" dirty="0" err="1" smtClean="0"/>
              <a:t>іммігрантами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Закарпатська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абсолютними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-188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відносними</a:t>
            </a:r>
            <a:r>
              <a:rPr lang="ru-RU" dirty="0" smtClean="0"/>
              <a:t> 2.3 на 10 тис. </a:t>
            </a:r>
            <a:r>
              <a:rPr lang="ru-RU" dirty="0" err="1" smtClean="0"/>
              <a:t>населення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http://soskin.info/image/3_4_2009/svitajlo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548680"/>
            <a:ext cx="8945779" cy="58326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міграційні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</a:t>
            </a:r>
            <a:r>
              <a:rPr lang="ru-RU" dirty="0" err="1" smtClean="0"/>
              <a:t>розрізі</a:t>
            </a:r>
            <a:r>
              <a:rPr lang="ru-RU" dirty="0" smtClean="0"/>
              <a:t> областей </a:t>
            </a:r>
            <a:r>
              <a:rPr lang="ru-RU" dirty="0" err="1" smtClean="0"/>
              <a:t>виражають</a:t>
            </a:r>
            <a:r>
              <a:rPr lang="ru-RU" dirty="0" smtClean="0"/>
              <a:t> попит </a:t>
            </a:r>
            <a:r>
              <a:rPr lang="ru-RU" dirty="0" err="1" smtClean="0"/>
              <a:t>іноземців</a:t>
            </a:r>
            <a:r>
              <a:rPr lang="ru-RU" dirty="0" smtClean="0"/>
              <a:t> на </a:t>
            </a:r>
            <a:r>
              <a:rPr lang="ru-RU" dirty="0" err="1" smtClean="0"/>
              <a:t>проживання</a:t>
            </a:r>
            <a:r>
              <a:rPr lang="ru-RU" dirty="0" smtClean="0"/>
              <a:t> в </a:t>
            </a:r>
            <a:r>
              <a:rPr lang="ru-RU" dirty="0" err="1" smtClean="0"/>
              <a:t>конкретній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та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мешканців</a:t>
            </a:r>
            <a:r>
              <a:rPr lang="ru-RU" dirty="0" smtClean="0"/>
              <a:t> </a:t>
            </a:r>
            <a:r>
              <a:rPr lang="ru-RU" dirty="0" err="1" smtClean="0"/>
              <a:t>покинути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популярністю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Харківська</a:t>
            </a:r>
            <a:r>
              <a:rPr lang="ru-RU" dirty="0" smtClean="0"/>
              <a:t> область, </a:t>
            </a:r>
            <a:r>
              <a:rPr lang="ru-RU" dirty="0" err="1" smtClean="0"/>
              <a:t>м.Київ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та Севастополь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іммігрантів</a:t>
            </a:r>
            <a:r>
              <a:rPr lang="ru-RU" dirty="0" smtClean="0"/>
              <a:t>. </a:t>
            </a:r>
            <a:r>
              <a:rPr lang="ru-RU" dirty="0" err="1" smtClean="0"/>
              <a:t>Найбільшими</a:t>
            </a:r>
            <a:r>
              <a:rPr lang="ru-RU" dirty="0" smtClean="0"/>
              <a:t> автохтонами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мешканці</a:t>
            </a:r>
            <a:r>
              <a:rPr lang="ru-RU" dirty="0" smtClean="0"/>
              <a:t> </a:t>
            </a:r>
            <a:r>
              <a:rPr lang="ru-RU" dirty="0" err="1" smtClean="0"/>
              <a:t>Рівненської</a:t>
            </a:r>
            <a:r>
              <a:rPr lang="ru-RU" dirty="0" smtClean="0"/>
              <a:t> та </a:t>
            </a:r>
            <a:r>
              <a:rPr lang="ru-RU" dirty="0" err="1" smtClean="0"/>
              <a:t>Хмельницької</a:t>
            </a:r>
            <a:r>
              <a:rPr lang="ru-RU" dirty="0" smtClean="0"/>
              <a:t> областей, а </a:t>
            </a:r>
            <a:r>
              <a:rPr lang="ru-RU" dirty="0" err="1" smtClean="0"/>
              <a:t>найменше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оселитися</a:t>
            </a:r>
            <a:r>
              <a:rPr lang="ru-RU" dirty="0" smtClean="0"/>
              <a:t> </a:t>
            </a:r>
            <a:r>
              <a:rPr lang="ru-RU" dirty="0" err="1" smtClean="0"/>
              <a:t>іноземці</a:t>
            </a:r>
            <a:r>
              <a:rPr lang="ru-RU" dirty="0" smtClean="0"/>
              <a:t> на </a:t>
            </a:r>
            <a:r>
              <a:rPr lang="ru-RU" dirty="0" err="1" smtClean="0"/>
              <a:t>Тернопільщині</a:t>
            </a:r>
            <a:r>
              <a:rPr lang="ru-RU" dirty="0" smtClean="0"/>
              <a:t> та </a:t>
            </a:r>
            <a:r>
              <a:rPr lang="ru-RU" dirty="0" err="1" smtClean="0"/>
              <a:t>Закарпатті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Напрямки </a:t>
            </a:r>
            <a:r>
              <a:rPr lang="ru-RU" b="1" i="1" dirty="0" err="1" smtClean="0"/>
              <a:t>внутрідержавних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міграційних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процесів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school.xvatit.com/images/5/5d/42c_Geography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696744" cy="464279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супроводжувався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в наш час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у </a:t>
            </a:r>
            <a:r>
              <a:rPr lang="ru-RU" dirty="0" err="1" smtClean="0"/>
              <a:t>демографії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механічний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міграції</a:t>
            </a:r>
            <a:r>
              <a:rPr lang="ru-RU" dirty="0" smtClean="0"/>
              <a:t>. У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умов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за </a:t>
            </a:r>
            <a:r>
              <a:rPr lang="ru-RU" dirty="0" err="1" smtClean="0"/>
              <a:t>різних</a:t>
            </a:r>
            <a:r>
              <a:rPr lang="ru-RU" dirty="0" smtClean="0"/>
              <a:t> причин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та </a:t>
            </a:r>
            <a:r>
              <a:rPr lang="ru-RU" dirty="0" err="1" smtClean="0"/>
              <a:t>зайнятість</a:t>
            </a:r>
            <a:r>
              <a:rPr lang="ru-RU" dirty="0" smtClean="0"/>
              <a:t>.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цілої</a:t>
            </a:r>
            <a:r>
              <a:rPr lang="ru-RU" dirty="0" smtClean="0"/>
              <a:t> низки </a:t>
            </a:r>
            <a:r>
              <a:rPr lang="ru-RU" dirty="0" err="1" smtClean="0"/>
              <a:t>якісних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міграцій</a:t>
            </a:r>
            <a:r>
              <a:rPr lang="ru-RU" dirty="0" smtClean="0"/>
              <a:t>, вони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за типом, причинами, формами </a:t>
            </a:r>
            <a:r>
              <a:rPr lang="ru-RU" dirty="0" err="1" smtClean="0"/>
              <a:t>стадіями</a:t>
            </a:r>
            <a:r>
              <a:rPr lang="ru-RU" dirty="0" smtClean="0"/>
              <a:t> та </a:t>
            </a:r>
            <a:r>
              <a:rPr lang="ru-RU" dirty="0" err="1" smtClean="0"/>
              <a:t>територією</a:t>
            </a:r>
            <a:r>
              <a:rPr lang="ru-RU" dirty="0" smtClean="0"/>
              <a:t>. В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публікації</a:t>
            </a:r>
            <a:r>
              <a:rPr lang="ru-RU" dirty="0" smtClean="0"/>
              <a:t> ми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та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 у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в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2013 року.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січня</a:t>
            </a:r>
            <a:r>
              <a:rPr lang="ru-RU" dirty="0" smtClean="0"/>
              <a:t> по </a:t>
            </a:r>
            <a:r>
              <a:rPr lang="ru-RU" dirty="0" err="1" smtClean="0"/>
              <a:t>травень</a:t>
            </a:r>
            <a:r>
              <a:rPr lang="ru-RU" dirty="0" smtClean="0"/>
              <a:t> 2013 року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 183 635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областями, а </a:t>
            </a:r>
            <a:r>
              <a:rPr lang="ru-RU" dirty="0" err="1" smtClean="0"/>
              <a:t>також</a:t>
            </a:r>
            <a:r>
              <a:rPr lang="ru-RU" dirty="0" smtClean="0"/>
              <a:t> 23 036 </a:t>
            </a:r>
            <a:r>
              <a:rPr lang="ru-RU" dirty="0" err="1" smtClean="0"/>
              <a:t>іноземців</a:t>
            </a:r>
            <a:r>
              <a:rPr lang="ru-RU" dirty="0" smtClean="0"/>
              <a:t> </a:t>
            </a:r>
            <a:r>
              <a:rPr lang="ru-RU" dirty="0" err="1" smtClean="0"/>
              <a:t>іммігрували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, а 5 637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емігрували</a:t>
            </a:r>
            <a:r>
              <a:rPr lang="ru-RU" dirty="0" smtClean="0"/>
              <a:t> за кордон, </a:t>
            </a:r>
            <a:r>
              <a:rPr lang="ru-RU" dirty="0" err="1" smtClean="0"/>
              <a:t>міграційне</a:t>
            </a:r>
            <a:r>
              <a:rPr lang="ru-RU" dirty="0" smtClean="0"/>
              <a:t> сальдо (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іммігрантами</a:t>
            </a:r>
            <a:r>
              <a:rPr lang="ru-RU" dirty="0" smtClean="0"/>
              <a:t> та </a:t>
            </a:r>
            <a:r>
              <a:rPr lang="ru-RU" dirty="0" err="1" smtClean="0"/>
              <a:t>емігрантами</a:t>
            </a:r>
            <a:r>
              <a:rPr lang="ru-RU" dirty="0" smtClean="0"/>
              <a:t>) становило 17 399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10 000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становить 3 особи, </a:t>
            </a:r>
            <a:r>
              <a:rPr lang="ru-RU" dirty="0" err="1" smtClean="0"/>
              <a:t>іммігрантів</a:t>
            </a:r>
            <a:r>
              <a:rPr lang="ru-RU" dirty="0" smtClean="0"/>
              <a:t> – 12.3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міграційне</a:t>
            </a:r>
            <a:r>
              <a:rPr lang="ru-RU" dirty="0" smtClean="0"/>
              <a:t> сальдо </a:t>
            </a:r>
            <a:r>
              <a:rPr lang="ru-RU" dirty="0" err="1" smtClean="0"/>
              <a:t>відповідно</a:t>
            </a:r>
            <a:r>
              <a:rPr lang="ru-RU" dirty="0" smtClean="0"/>
              <a:t> 9.2 </a:t>
            </a:r>
            <a:r>
              <a:rPr lang="ru-RU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на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та </a:t>
            </a:r>
            <a:r>
              <a:rPr lang="ru-RU" dirty="0" err="1" smtClean="0"/>
              <a:t>становлять</a:t>
            </a:r>
            <a:r>
              <a:rPr lang="ru-RU" dirty="0" smtClean="0"/>
              <a:t> 97.5 на 10 000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1%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змінили</a:t>
            </a:r>
            <a:r>
              <a:rPr lang="ru-RU" dirty="0" smtClean="0"/>
              <a:t>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у </a:t>
            </a:r>
            <a:r>
              <a:rPr lang="ru-RU" dirty="0" err="1" smtClean="0"/>
              <a:t>січні-травні</a:t>
            </a:r>
            <a:r>
              <a:rPr lang="ru-RU" dirty="0" smtClean="0"/>
              <a:t>. </a:t>
            </a:r>
            <a:r>
              <a:rPr lang="ru-RU" dirty="0" err="1" smtClean="0"/>
              <a:t>Наступні</a:t>
            </a:r>
            <a:r>
              <a:rPr lang="ru-RU" dirty="0" smtClean="0"/>
              <a:t> блоки </a:t>
            </a:r>
            <a:r>
              <a:rPr lang="ru-RU" dirty="0" err="1" smtClean="0"/>
              <a:t>тематичних</a:t>
            </a:r>
            <a:r>
              <a:rPr lang="ru-RU" dirty="0" smtClean="0"/>
              <a:t> карт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абсолютні</a:t>
            </a:r>
            <a:r>
              <a:rPr lang="ru-RU" dirty="0" smtClean="0"/>
              <a:t> та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 тис. </a:t>
            </a:r>
            <a:r>
              <a:rPr lang="ru-RU" dirty="0" err="1" smtClean="0"/>
              <a:t>осіб</a:t>
            </a:r>
            <a:r>
              <a:rPr lang="ru-RU" dirty="0" smtClean="0"/>
              <a:t>)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міграційних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областей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за перших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поточного року.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Число </a:t>
            </a:r>
            <a:r>
              <a:rPr lang="ru-RU" b="1" dirty="0" err="1" smtClean="0"/>
              <a:t>прибулих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 у межах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у </a:t>
            </a:r>
            <a:r>
              <a:rPr lang="ru-RU" b="1" dirty="0" err="1" smtClean="0"/>
              <a:t>січні-травні</a:t>
            </a:r>
            <a:r>
              <a:rPr lang="ru-RU" b="1" dirty="0" smtClean="0"/>
              <a:t> 2013 </a:t>
            </a:r>
            <a:r>
              <a:rPr lang="ru-RU" b="1" dirty="0" smtClean="0"/>
              <a:t>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justicon.ua/images/News/migration%202013%20just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8847316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Лідери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переселених</a:t>
            </a:r>
            <a:r>
              <a:rPr lang="ru-RU" dirty="0" smtClean="0"/>
              <a:t> до </a:t>
            </a:r>
            <a:r>
              <a:rPr lang="ru-RU" dirty="0" err="1" smtClean="0"/>
              <a:t>області</a:t>
            </a:r>
            <a:r>
              <a:rPr lang="ru-RU" dirty="0" smtClean="0"/>
              <a:t> стали </a:t>
            </a:r>
            <a:r>
              <a:rPr lang="ru-RU" dirty="0" err="1" smtClean="0"/>
              <a:t>Донецька</a:t>
            </a:r>
            <a:r>
              <a:rPr lang="ru-RU" dirty="0" smtClean="0"/>
              <a:t> – 13 684,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 – 12 567 та </a:t>
            </a:r>
            <a:r>
              <a:rPr lang="ru-RU" dirty="0" err="1" smtClean="0"/>
              <a:t>Київська</a:t>
            </a:r>
            <a:r>
              <a:rPr lang="ru-RU" dirty="0" smtClean="0"/>
              <a:t> – 12 087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10тис.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лідерство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– 169.6, та </a:t>
            </a:r>
            <a:r>
              <a:rPr lang="ru-RU" dirty="0" err="1" smtClean="0"/>
              <a:t>Житомирської</a:t>
            </a:r>
            <a:r>
              <a:rPr lang="ru-RU" dirty="0" smtClean="0"/>
              <a:t> – 123.4 та </a:t>
            </a:r>
            <a:r>
              <a:rPr lang="ru-RU" dirty="0" err="1" smtClean="0"/>
              <a:t>Вінницької</a:t>
            </a:r>
            <a:r>
              <a:rPr lang="ru-RU" dirty="0" smtClean="0"/>
              <a:t> – 125.7. </a:t>
            </a:r>
            <a:r>
              <a:rPr lang="ru-RU" dirty="0" err="1" smtClean="0"/>
              <a:t>Найменший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за </a:t>
            </a:r>
            <a:r>
              <a:rPr lang="ru-RU" dirty="0" err="1" smtClean="0"/>
              <a:t>абсолютним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до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зафіксований</a:t>
            </a:r>
            <a:r>
              <a:rPr lang="ru-RU" dirty="0" smtClean="0"/>
              <a:t> у м.Севастополь – 1610, </a:t>
            </a:r>
            <a:r>
              <a:rPr lang="ru-RU" dirty="0" err="1" smtClean="0"/>
              <a:t>Закарпатській</a:t>
            </a:r>
            <a:r>
              <a:rPr lang="ru-RU" dirty="0" smtClean="0"/>
              <a:t> – 2187 та </a:t>
            </a:r>
            <a:r>
              <a:rPr lang="ru-RU" dirty="0" err="1" smtClean="0"/>
              <a:t>Чернівецькій</a:t>
            </a:r>
            <a:r>
              <a:rPr lang="ru-RU" dirty="0" smtClean="0"/>
              <a:t> – 3461, а за </a:t>
            </a:r>
            <a:r>
              <a:rPr lang="ru-RU" dirty="0" err="1" smtClean="0"/>
              <a:t>відносними</a:t>
            </a:r>
            <a:r>
              <a:rPr lang="ru-RU" dirty="0" smtClean="0"/>
              <a:t> в </a:t>
            </a:r>
            <a:r>
              <a:rPr lang="ru-RU" dirty="0" err="1" smtClean="0"/>
              <a:t>Закарпатській</a:t>
            </a:r>
            <a:r>
              <a:rPr lang="ru-RU" dirty="0" smtClean="0"/>
              <a:t> та </a:t>
            </a:r>
            <a:r>
              <a:rPr lang="ru-RU" dirty="0" err="1" smtClean="0"/>
              <a:t>Донецькій</a:t>
            </a:r>
            <a:r>
              <a:rPr lang="ru-RU" dirty="0" smtClean="0"/>
              <a:t> – 42.1 та 75.7 </a:t>
            </a:r>
            <a:r>
              <a:rPr lang="ru-RU" dirty="0" err="1" smtClean="0"/>
              <a:t>осіб</a:t>
            </a:r>
            <a:r>
              <a:rPr lang="ru-RU" dirty="0" smtClean="0"/>
              <a:t> на 10 000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. До числа областей,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виїхало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належать </a:t>
            </a:r>
            <a:r>
              <a:rPr lang="ru-RU" dirty="0" err="1" smtClean="0"/>
              <a:t>Донецька</a:t>
            </a:r>
            <a:r>
              <a:rPr lang="ru-RU" dirty="0" smtClean="0"/>
              <a:t> – 14 706,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 – 12 771 та </a:t>
            </a:r>
            <a:r>
              <a:rPr lang="ru-RU" dirty="0" err="1" smtClean="0"/>
              <a:t>Харківська</a:t>
            </a:r>
            <a:r>
              <a:rPr lang="ru-RU" dirty="0" smtClean="0"/>
              <a:t> – 11 315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10 000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Кіровоградська</a:t>
            </a:r>
            <a:r>
              <a:rPr lang="ru-RU" dirty="0" smtClean="0"/>
              <a:t> – 128.4, </a:t>
            </a:r>
            <a:r>
              <a:rPr lang="ru-RU" dirty="0" err="1" smtClean="0"/>
              <a:t>Вінницька</a:t>
            </a:r>
            <a:r>
              <a:rPr lang="ru-RU" dirty="0" smtClean="0"/>
              <a:t> – 127.7 та </a:t>
            </a:r>
            <a:r>
              <a:rPr lang="ru-RU" dirty="0" err="1" smtClean="0"/>
              <a:t>Хмельницька</a:t>
            </a:r>
            <a:r>
              <a:rPr lang="ru-RU" dirty="0" smtClean="0"/>
              <a:t> – 123.5 </a:t>
            </a:r>
            <a:r>
              <a:rPr lang="ru-RU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абсолютними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міграційного</a:t>
            </a:r>
            <a:r>
              <a:rPr lang="ru-RU" dirty="0" smtClean="0"/>
              <a:t> сальдо </a:t>
            </a:r>
            <a:r>
              <a:rPr lang="ru-RU" dirty="0" err="1" smtClean="0"/>
              <a:t>лідерами</a:t>
            </a:r>
            <a:r>
              <a:rPr lang="ru-RU" dirty="0" smtClean="0"/>
              <a:t> </a:t>
            </a:r>
            <a:r>
              <a:rPr lang="ru-RU" dirty="0" err="1" smtClean="0"/>
              <a:t>виявилися</a:t>
            </a:r>
            <a:r>
              <a:rPr lang="ru-RU" dirty="0" smtClean="0"/>
              <a:t> </a:t>
            </a:r>
            <a:r>
              <a:rPr lang="ru-RU" dirty="0" err="1" smtClean="0"/>
              <a:t>Київська</a:t>
            </a:r>
            <a:r>
              <a:rPr lang="ru-RU" dirty="0" smtClean="0"/>
              <a:t> область – 3421, м.Севастополь – 671 та АР </a:t>
            </a:r>
            <a:r>
              <a:rPr lang="ru-RU" dirty="0" err="1" smtClean="0"/>
              <a:t>Крим</a:t>
            </a:r>
            <a:r>
              <a:rPr lang="ru-RU" dirty="0" smtClean="0"/>
              <a:t> – 649 </a:t>
            </a:r>
            <a:r>
              <a:rPr lang="ru-RU" dirty="0" err="1" smtClean="0"/>
              <a:t>осіб</a:t>
            </a:r>
            <a:r>
              <a:rPr lang="ru-RU" dirty="0" smtClean="0"/>
              <a:t> приросту, а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негативне</a:t>
            </a:r>
            <a:r>
              <a:rPr lang="ru-RU" dirty="0" smtClean="0"/>
              <a:t> сальдо(</a:t>
            </a:r>
            <a:r>
              <a:rPr lang="ru-RU" dirty="0" err="1" smtClean="0"/>
              <a:t>скорочення</a:t>
            </a:r>
            <a:r>
              <a:rPr lang="ru-RU" dirty="0" smtClean="0"/>
              <a:t>) </a:t>
            </a:r>
            <a:r>
              <a:rPr lang="ru-RU" dirty="0" err="1" smtClean="0"/>
              <a:t>зафіксовано</a:t>
            </a:r>
            <a:r>
              <a:rPr lang="ru-RU" dirty="0" smtClean="0"/>
              <a:t> у </a:t>
            </a:r>
            <a:r>
              <a:rPr lang="ru-RU" dirty="0" err="1" smtClean="0"/>
              <a:t>Донецькій</a:t>
            </a:r>
            <a:r>
              <a:rPr lang="ru-RU" dirty="0" smtClean="0"/>
              <a:t> та </a:t>
            </a:r>
            <a:r>
              <a:rPr lang="ru-RU" dirty="0" err="1" smtClean="0"/>
              <a:t>Харківській</a:t>
            </a:r>
            <a:r>
              <a:rPr lang="ru-RU" dirty="0" smtClean="0"/>
              <a:t> областях по 1 022 та 1 270 </a:t>
            </a:r>
            <a:r>
              <a:rPr lang="ru-RU" dirty="0" err="1" smtClean="0"/>
              <a:t>осіб</a:t>
            </a:r>
            <a:r>
              <a:rPr lang="ru-RU" dirty="0" smtClean="0"/>
              <a:t>. З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 тис.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міграційний</a:t>
            </a:r>
            <a:r>
              <a:rPr lang="ru-RU" dirty="0" smtClean="0"/>
              <a:t>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та м.Севастополь,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зафіксовані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областей, по 48 та 42.3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294584" cy="45720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та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міграцій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у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попитом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Київська</a:t>
            </a:r>
            <a:r>
              <a:rPr lang="ru-RU" dirty="0" smtClean="0"/>
              <a:t> область та м.Севастополь, а </a:t>
            </a:r>
            <a:r>
              <a:rPr lang="ru-RU" dirty="0" err="1" smtClean="0"/>
              <a:t>найменше</a:t>
            </a:r>
            <a:r>
              <a:rPr lang="ru-RU" dirty="0" smtClean="0"/>
              <a:t> </a:t>
            </a:r>
            <a:r>
              <a:rPr lang="ru-RU" dirty="0" err="1" smtClean="0"/>
              <a:t>Харківська</a:t>
            </a:r>
            <a:r>
              <a:rPr lang="ru-RU" dirty="0" smtClean="0"/>
              <a:t> та </a:t>
            </a:r>
            <a:r>
              <a:rPr lang="ru-RU" dirty="0" err="1" smtClean="0"/>
              <a:t>Херсонська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Наступний</a:t>
            </a:r>
            <a:r>
              <a:rPr lang="ru-RU" dirty="0" smtClean="0"/>
              <a:t> блок </a:t>
            </a:r>
            <a:r>
              <a:rPr lang="ru-RU" dirty="0" err="1" smtClean="0"/>
              <a:t>тематичних</a:t>
            </a:r>
            <a:r>
              <a:rPr lang="ru-RU" dirty="0" smtClean="0"/>
              <a:t> карт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абсолютні</a:t>
            </a:r>
            <a:r>
              <a:rPr lang="ru-RU" dirty="0" smtClean="0"/>
              <a:t> та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, </a:t>
            </a:r>
            <a:r>
              <a:rPr lang="ru-RU" dirty="0" err="1" smtClean="0"/>
              <a:t>емігрантів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покинули </a:t>
            </a:r>
            <a:r>
              <a:rPr lang="ru-RU" dirty="0" err="1" smtClean="0"/>
              <a:t>Україну</a:t>
            </a:r>
            <a:r>
              <a:rPr lang="ru-RU" dirty="0" smtClean="0"/>
              <a:t> та </a:t>
            </a:r>
            <a:r>
              <a:rPr lang="ru-RU" dirty="0" err="1" smtClean="0"/>
              <a:t>іммігрантів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обрали</a:t>
            </a:r>
            <a:r>
              <a:rPr lang="ru-RU" dirty="0" smtClean="0"/>
              <a:t> нашу державу для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в </a:t>
            </a:r>
            <a:r>
              <a:rPr lang="ru-RU" dirty="0" err="1" smtClean="0"/>
              <a:t>розрізі</a:t>
            </a:r>
            <a:r>
              <a:rPr lang="ru-RU" dirty="0" smtClean="0"/>
              <a:t> областей.</a:t>
            </a:r>
          </a:p>
          <a:p>
            <a:endParaRPr lang="ru-RU" dirty="0"/>
          </a:p>
        </p:txBody>
      </p:sp>
      <p:pic>
        <p:nvPicPr>
          <p:cNvPr id="33794" name="Picture 2" descr="http://t0.gstatic.com/images?q=tbn:ANd9GcRY0I2RaZUQ61Ca2XOQKNlrdr2-BfJUhNRL8Clp5zLfBiEH2Vf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44824"/>
            <a:ext cx="1786244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іноземців</a:t>
            </a:r>
            <a:r>
              <a:rPr lang="ru-RU" dirty="0" smtClean="0"/>
              <a:t> </a:t>
            </a:r>
            <a:r>
              <a:rPr lang="ru-RU" dirty="0" err="1" smtClean="0"/>
              <a:t>прибула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 та </a:t>
            </a:r>
            <a:r>
              <a:rPr lang="ru-RU" dirty="0" err="1" smtClean="0"/>
              <a:t>емігрувала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Харківської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4908 та 559,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м.Київ</a:t>
            </a:r>
            <a:r>
              <a:rPr lang="ru-RU" dirty="0" smtClean="0"/>
              <a:t> 3071 та 988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. </a:t>
            </a:r>
            <a:r>
              <a:rPr lang="ru-RU" dirty="0" err="1" smtClean="0"/>
              <a:t>Найменше</a:t>
            </a:r>
            <a:r>
              <a:rPr lang="ru-RU" dirty="0" smtClean="0"/>
              <a:t> </a:t>
            </a:r>
            <a:r>
              <a:rPr lang="ru-RU" dirty="0" err="1" smtClean="0"/>
              <a:t>абсолютне</a:t>
            </a:r>
            <a:r>
              <a:rPr lang="ru-RU" dirty="0" smtClean="0"/>
              <a:t> число </a:t>
            </a:r>
            <a:r>
              <a:rPr lang="ru-RU" dirty="0" err="1" smtClean="0"/>
              <a:t>емігрантів</a:t>
            </a:r>
            <a:r>
              <a:rPr lang="ru-RU" dirty="0" smtClean="0"/>
              <a:t> у </a:t>
            </a:r>
            <a:r>
              <a:rPr lang="ru-RU" dirty="0" err="1" smtClean="0"/>
              <a:t>зафіксовано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Рівненській</a:t>
            </a:r>
            <a:r>
              <a:rPr lang="ru-RU" dirty="0" smtClean="0"/>
              <a:t> – 35 та </a:t>
            </a:r>
            <a:r>
              <a:rPr lang="ru-RU" dirty="0" err="1" smtClean="0"/>
              <a:t>Хмельницькій</a:t>
            </a:r>
            <a:r>
              <a:rPr lang="ru-RU" dirty="0" smtClean="0"/>
              <a:t> – 54 областях, а </a:t>
            </a:r>
            <a:r>
              <a:rPr lang="ru-RU" dirty="0" err="1" smtClean="0"/>
              <a:t>іммігрантів</a:t>
            </a:r>
            <a:r>
              <a:rPr lang="ru-RU" dirty="0" smtClean="0"/>
              <a:t> у </a:t>
            </a:r>
            <a:r>
              <a:rPr lang="ru-RU" dirty="0" err="1" smtClean="0"/>
              <a:t>Тернопільській</a:t>
            </a:r>
            <a:r>
              <a:rPr lang="ru-RU" dirty="0" smtClean="0"/>
              <a:t> – 84 та </a:t>
            </a:r>
            <a:r>
              <a:rPr lang="ru-RU" dirty="0" err="1" smtClean="0"/>
              <a:t>Закарпатській</a:t>
            </a:r>
            <a:r>
              <a:rPr lang="ru-RU" dirty="0" smtClean="0"/>
              <a:t> – 93.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 </a:t>
            </a:r>
            <a:r>
              <a:rPr lang="ru-RU" dirty="0" err="1" smtClean="0"/>
              <a:t>тис.осіб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, </a:t>
            </a:r>
            <a:r>
              <a:rPr lang="ru-RU" dirty="0" err="1" smtClean="0"/>
              <a:t>лідерами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емігрантів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м.Київ</a:t>
            </a:r>
            <a:r>
              <a:rPr lang="ru-RU" dirty="0" smtClean="0"/>
              <a:t> та </a:t>
            </a:r>
            <a:r>
              <a:rPr lang="ru-RU" dirty="0" err="1" smtClean="0"/>
              <a:t>Харківська</a:t>
            </a:r>
            <a:r>
              <a:rPr lang="ru-RU" dirty="0" smtClean="0"/>
              <a:t> область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8.4 та 5, а </a:t>
            </a:r>
            <a:r>
              <a:rPr lang="ru-RU" dirty="0" err="1" smtClean="0"/>
              <a:t>найменше</a:t>
            </a:r>
            <a:r>
              <a:rPr lang="ru-RU" dirty="0" smtClean="0"/>
              <a:t> </a:t>
            </a:r>
            <a:r>
              <a:rPr lang="ru-RU" dirty="0" err="1" smtClean="0"/>
              <a:t>виїжджають</a:t>
            </a:r>
            <a:r>
              <a:rPr lang="ru-RU" dirty="0" smtClean="0"/>
              <a:t> за кордон </a:t>
            </a:r>
            <a:r>
              <a:rPr lang="ru-RU" dirty="0" err="1" smtClean="0"/>
              <a:t>мешканці</a:t>
            </a:r>
            <a:r>
              <a:rPr lang="ru-RU" dirty="0" smtClean="0"/>
              <a:t> </a:t>
            </a:r>
            <a:r>
              <a:rPr lang="ru-RU" dirty="0" err="1" smtClean="0"/>
              <a:t>Рівненської</a:t>
            </a:r>
            <a:r>
              <a:rPr lang="ru-RU" dirty="0" smtClean="0"/>
              <a:t> та </a:t>
            </a:r>
            <a:r>
              <a:rPr lang="ru-RU" dirty="0" err="1" smtClean="0"/>
              <a:t>Хмельницької</a:t>
            </a:r>
            <a:r>
              <a:rPr lang="ru-RU" dirty="0" smtClean="0"/>
              <a:t> областей, по 0.7 та 1.0.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790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Міграційні процеси в Україні у 2013 році</vt:lpstr>
      <vt:lpstr>Слайд 2</vt:lpstr>
      <vt:lpstr>Слайд 3</vt:lpstr>
      <vt:lpstr>Слайд 4</vt:lpstr>
      <vt:lpstr>Число прибулих осіб у межах України у січні-травні 2013 року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Напрямки внутрідержавних міграційних процесів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Міграційні процеси в Україні у 2013 році</dc:title>
  <dc:creator>User</dc:creator>
  <cp:lastModifiedBy>User</cp:lastModifiedBy>
  <cp:revision>2</cp:revision>
  <dcterms:created xsi:type="dcterms:W3CDTF">2014-05-19T13:05:51Z</dcterms:created>
  <dcterms:modified xsi:type="dcterms:W3CDTF">2014-05-19T13:18:47Z</dcterms:modified>
</cp:coreProperties>
</file>