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8" r:id="rId5"/>
    <p:sldId id="269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3399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CC3EE-FFC1-4B5A-AA4A-9E2974E22F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92278-9AA5-4CFF-960C-2436D0742D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6BE12-AFA3-43A8-B2CB-D80BEFB3F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4015E-3A15-45B6-ACA9-A83E3C4CD3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CC0B-3970-494E-A588-9DA23803AE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4003B-DEFD-4CF7-8754-B67CE97F77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F8100-6F46-4E9B-BE51-5D4E7C0DE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26F5-56C6-48A6-A6CB-A3CB605B0D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CBB16-67E7-47D0-B69C-5E5C8E78A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C1C7C-22F5-4867-BC84-9DE93FDE9C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F9D5A5-0503-4B01-8917-B9E8769E48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0142D3-52EF-48CF-8630-946113BA352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1%80%D0%B0%D0%BD%D1%86%D1%83%D0%B7%D1%8C%D0%BA%D0%B0_%D0%BC%D0%BE%D0%B2%D0%B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27088" y="549275"/>
            <a:ext cx="741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3600" b="1">
                <a:latin typeface="Adobe Garamond Pro" pitchFamily="18" charset="0"/>
              </a:rPr>
              <a:t>Бароко як культурна доба</a:t>
            </a:r>
            <a:endParaRPr lang="ru-RU" sz="3600" b="1">
              <a:latin typeface="Adobe Garamond Pro" pitchFamily="18" charset="0"/>
            </a:endParaRPr>
          </a:p>
        </p:txBody>
      </p:sp>
      <p:pic>
        <p:nvPicPr>
          <p:cNvPr id="2053" name="Picture 5" descr="clementinum_li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561263" cy="535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33418346_Anthonis_van_Dyck_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95575"/>
            <a:ext cx="1993900" cy="28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59323"/>
            <a:ext cx="2386800" cy="288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351px-Anthonis_van_Dyck_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188913"/>
            <a:ext cx="1872332" cy="319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33418131_SirAnthonyvanDyckLordJohnStuartandHisBrotherLordBernardStu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914"/>
            <a:ext cx="1939956" cy="319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33433456_Helena_fourment_rubens_16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17" y="3780834"/>
            <a:ext cx="2001838" cy="282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-382587"/>
            <a:ext cx="8305800" cy="1143000"/>
          </a:xfrm>
        </p:spPr>
        <p:txBody>
          <a:bodyPr/>
          <a:lstStyle/>
          <a:p>
            <a:r>
              <a:rPr lang="ru-RU" dirty="0" smtClean="0"/>
              <a:t>Мода </a:t>
            </a:r>
            <a:r>
              <a:rPr lang="ru-RU" dirty="0" err="1" smtClean="0"/>
              <a:t>бароко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7051" y="1069284"/>
            <a:ext cx="49233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dirty="0" smtClean="0"/>
              <a:t>Мода епохи бароко співпадає у Франції з  </a:t>
            </a:r>
          </a:p>
          <a:p>
            <a:r>
              <a:rPr lang="uk-UA" sz="1600" b="1" dirty="0" smtClean="0"/>
              <a:t>періодом правління Людовіка XIV у другій </a:t>
            </a:r>
          </a:p>
          <a:p>
            <a:r>
              <a:rPr lang="uk-UA" sz="1600" b="1" dirty="0" smtClean="0"/>
              <a:t>половині XVII століття. Це час абсолютизму.</a:t>
            </a:r>
          </a:p>
          <a:p>
            <a:r>
              <a:rPr lang="uk-UA" sz="1600" b="1" dirty="0" smtClean="0"/>
              <a:t> При дворі панував суворий етикет ,складний </a:t>
            </a:r>
          </a:p>
          <a:p>
            <a:r>
              <a:rPr lang="uk-UA" sz="1600" b="1" dirty="0" smtClean="0"/>
              <a:t>церемоніал. Костюм був підпорядкований </a:t>
            </a:r>
          </a:p>
          <a:p>
            <a:r>
              <a:rPr lang="uk-UA" sz="1600" b="1" dirty="0" smtClean="0"/>
              <a:t>етикету. Франція була законодавицею моди </a:t>
            </a:r>
          </a:p>
          <a:p>
            <a:r>
              <a:rPr lang="uk-UA" sz="1600" b="1" dirty="0" smtClean="0"/>
              <a:t>в Європі, тому в інших країнах швидко </a:t>
            </a:r>
          </a:p>
          <a:p>
            <a:r>
              <a:rPr lang="uk-UA" sz="1600" b="1" dirty="0" smtClean="0"/>
              <a:t>перейняли французьку моду.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Меблі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3483070" cy="47525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4590962" cy="4104456"/>
          </a:xfrm>
        </p:spPr>
      </p:pic>
    </p:spTree>
    <p:extLst>
      <p:ext uri="{BB962C8B-B14F-4D97-AF65-F5344CB8AC3E}">
        <p14:creationId xmlns:p14="http://schemas.microsoft.com/office/powerpoint/2010/main" val="4375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садів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268760"/>
            <a:ext cx="4224469" cy="316835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00" y="3573016"/>
            <a:ext cx="4681848" cy="3144641"/>
          </a:xfrm>
        </p:spPr>
      </p:pic>
    </p:spTree>
    <p:extLst>
      <p:ext uri="{BB962C8B-B14F-4D97-AF65-F5344CB8AC3E}">
        <p14:creationId xmlns:p14="http://schemas.microsoft.com/office/powerpoint/2010/main" val="33720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Малюнки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бароко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744"/>
            <a:ext cx="4320480" cy="313234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58335"/>
            <a:ext cx="4326632" cy="3045023"/>
          </a:xfrm>
        </p:spPr>
      </p:pic>
    </p:spTree>
    <p:extLst>
      <p:ext uri="{BB962C8B-B14F-4D97-AF65-F5344CB8AC3E}">
        <p14:creationId xmlns:p14="http://schemas.microsoft.com/office/powerpoint/2010/main" val="135507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0825" y="333375"/>
            <a:ext cx="7704138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400" b="1"/>
              <a:t>Нове у житті суспільства:</a:t>
            </a:r>
          </a:p>
          <a:p>
            <a:r>
              <a:rPr lang="uk-UA" sz="2400"/>
              <a:t>- виделки, серветки;</a:t>
            </a:r>
          </a:p>
          <a:p>
            <a:r>
              <a:rPr lang="uk-UA" sz="2400"/>
              <a:t>- дуелі;</a:t>
            </a:r>
          </a:p>
          <a:p>
            <a:r>
              <a:rPr lang="uk-UA" sz="2400"/>
              <a:t>- променад (прогулянки у парку), каруселі, гойдалки;</a:t>
            </a:r>
          </a:p>
          <a:p>
            <a:r>
              <a:rPr lang="uk-UA" sz="2400"/>
              <a:t>- картярські ігри;</a:t>
            </a:r>
          </a:p>
          <a:p>
            <a:r>
              <a:rPr lang="uk-UA" sz="2400"/>
              <a:t>- маскаради;</a:t>
            </a:r>
          </a:p>
          <a:p>
            <a:r>
              <a:rPr lang="uk-UA" sz="2400"/>
              <a:t>- феєрверки;</a:t>
            </a:r>
          </a:p>
          <a:p>
            <a:r>
              <a:rPr lang="uk-UA" sz="2400"/>
              <a:t>- уніформа в арміях.</a:t>
            </a:r>
            <a:r>
              <a:rPr lang="ru-RU" sz="2400"/>
              <a:t> </a:t>
            </a:r>
          </a:p>
        </p:txBody>
      </p:sp>
      <p:pic>
        <p:nvPicPr>
          <p:cNvPr id="10245" name="Picture 5" descr="Versailles-Venise-Vival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57550"/>
            <a:ext cx="5448300" cy="34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3534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/>
              <a:t>   </a:t>
            </a:r>
            <a:r>
              <a:rPr lang="uk-UA" sz="2400" b="1"/>
              <a:t>Бароко</a:t>
            </a:r>
            <a:r>
              <a:rPr lang="uk-UA" sz="2400"/>
              <a:t> – стиль і напрям в мистецтві XVII—XVIII століть, який найбільше виявив себе в архітектурі і образотворчому мистецтві. Культура бароко розвинулася передовсім у католицьких країнах.</a:t>
            </a:r>
            <a:r>
              <a:rPr lang="ru-RU" sz="2400"/>
              <a:t>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95288" y="5300663"/>
            <a:ext cx="84248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000"/>
              <a:t>   Походження терміну:</a:t>
            </a:r>
          </a:p>
          <a:p>
            <a:r>
              <a:rPr lang="uk-UA" sz="2000"/>
              <a:t>- від італ. </a:t>
            </a:r>
            <a:r>
              <a:rPr lang="en-US" sz="2000" i="1"/>
              <a:t>b</a:t>
            </a:r>
            <a:r>
              <a:rPr lang="uk-UA" sz="2000" i="1"/>
              <a:t>arocco</a:t>
            </a:r>
            <a:r>
              <a:rPr lang="uk-UA" sz="2000"/>
              <a:t> – химерний, вибагливий, дивний, чудернацький, схильний до надмірностей;</a:t>
            </a:r>
          </a:p>
          <a:p>
            <a:r>
              <a:rPr lang="uk-UA" sz="2000"/>
              <a:t>- від порт. </a:t>
            </a:r>
            <a:r>
              <a:rPr lang="uk-UA" sz="2000" i="1"/>
              <a:t>perola barroca</a:t>
            </a:r>
            <a:r>
              <a:rPr lang="uk-UA" sz="2000"/>
              <a:t> – перлина неправильної форми.</a:t>
            </a:r>
            <a:r>
              <a:rPr lang="ru-RU" sz="2000"/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68313" y="1916113"/>
            <a:ext cx="828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   Стиль бароко сформувався в кінці XVII ст. в Італії як наслідок кризи гуманізму.</a:t>
            </a:r>
            <a:r>
              <a:rPr lang="ru-RU" sz="2000"/>
              <a:t> </a:t>
            </a:r>
          </a:p>
        </p:txBody>
      </p:sp>
      <p:pic>
        <p:nvPicPr>
          <p:cNvPr id="3079" name="Picture 7" descr="image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36838"/>
            <a:ext cx="3330575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Европейское_барокк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90800"/>
            <a:ext cx="3240087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1188" y="404813"/>
            <a:ext cx="7848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sz="2400" b="1"/>
              <a:t>Світогляд і філософія бароко:</a:t>
            </a:r>
          </a:p>
          <a:p>
            <a:r>
              <a:rPr lang="uk-UA" sz="2000"/>
              <a:t>- «природний стан (state of nature) – анархія, війна всіх проти всіх» (Томас Гоббс);</a:t>
            </a:r>
          </a:p>
          <a:p>
            <a:r>
              <a:rPr lang="uk-UA" sz="2000"/>
              <a:t>- ідея «облагородження», впорядкування природи на началах розуму;</a:t>
            </a:r>
          </a:p>
          <a:p>
            <a:r>
              <a:rPr lang="uk-UA" sz="2000"/>
              <a:t>- ідея «сплячого Бога» – деїзм:Бог, створивши світ, не торкається справ Всесвіту.</a:t>
            </a:r>
            <a:r>
              <a:rPr lang="ru-RU" sz="2000"/>
              <a:t> </a:t>
            </a:r>
          </a:p>
        </p:txBody>
      </p:sp>
      <p:pic>
        <p:nvPicPr>
          <p:cNvPr id="4102" name="Picture 6" descr="569px-Thomas_Hobbes_(portrait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2492375"/>
            <a:ext cx="3917950" cy="413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2627313" y="6165850"/>
            <a:ext cx="2016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Томас Гоббс</a:t>
            </a:r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Жанри</a:t>
            </a:r>
            <a:r>
              <a:rPr lang="ru-RU" dirty="0" smtClean="0"/>
              <a:t> </a:t>
            </a:r>
            <a:r>
              <a:rPr lang="ru-RU" dirty="0" err="1" smtClean="0"/>
              <a:t>бароко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3200" dirty="0"/>
          </a:p>
          <a:p>
            <a:pPr>
              <a:lnSpc>
                <a:spcPct val="80000"/>
              </a:lnSpc>
            </a:pPr>
            <a:r>
              <a:rPr lang="ru-RU" sz="2800" dirty="0" err="1" smtClean="0">
                <a:solidFill>
                  <a:srgbClr val="800000"/>
                </a:solidFill>
              </a:rPr>
              <a:t>Романи</a:t>
            </a:r>
            <a:r>
              <a:rPr lang="ru-RU" sz="2800" dirty="0" smtClean="0">
                <a:solidFill>
                  <a:srgbClr val="800000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>
                <a:solidFill>
                  <a:srgbClr val="800000"/>
                </a:solidFill>
              </a:rPr>
              <a:t>Поеми</a:t>
            </a:r>
            <a:endParaRPr lang="ru-RU" sz="2800" dirty="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dirty="0" err="1">
                <a:solidFill>
                  <a:srgbClr val="800000"/>
                </a:solidFill>
              </a:rPr>
              <a:t>Трагедії</a:t>
            </a:r>
            <a:r>
              <a:rPr lang="ru-RU" sz="2800" dirty="0">
                <a:solidFill>
                  <a:srgbClr val="800000"/>
                </a:solidFill>
              </a:rPr>
              <a:t> </a:t>
            </a:r>
            <a:endParaRPr lang="ru-RU" sz="2800" dirty="0" smtClean="0">
              <a:solidFill>
                <a:srgbClr val="80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800000"/>
                </a:solidFill>
              </a:rPr>
              <a:t>Народно-</a:t>
            </a:r>
            <a:r>
              <a:rPr lang="ru-RU" sz="2800" dirty="0" err="1" smtClean="0">
                <a:solidFill>
                  <a:srgbClr val="800000"/>
                </a:solidFill>
              </a:rPr>
              <a:t>героїчна</a:t>
            </a:r>
            <a:r>
              <a:rPr lang="ru-RU" sz="2800" dirty="0" smtClean="0">
                <a:solidFill>
                  <a:srgbClr val="800000"/>
                </a:solidFill>
              </a:rPr>
              <a:t> </a:t>
            </a:r>
            <a:r>
              <a:rPr lang="ru-RU" sz="2800" dirty="0">
                <a:solidFill>
                  <a:srgbClr val="800000"/>
                </a:solidFill>
              </a:rPr>
              <a:t>драма</a:t>
            </a:r>
            <a:r>
              <a:rPr lang="ru-RU" sz="2800" dirty="0" smtClean="0">
                <a:solidFill>
                  <a:srgbClr val="800000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800" dirty="0" smtClean="0">
                <a:solidFill>
                  <a:srgbClr val="800000"/>
                </a:solidFill>
              </a:rPr>
              <a:t>Морально-</a:t>
            </a:r>
            <a:r>
              <a:rPr lang="ru-RU" sz="2800" dirty="0" err="1" smtClean="0">
                <a:solidFill>
                  <a:srgbClr val="800000"/>
                </a:solidFill>
              </a:rPr>
              <a:t>філософська</a:t>
            </a:r>
            <a:r>
              <a:rPr lang="ru-RU" sz="2800" dirty="0" smtClean="0">
                <a:solidFill>
                  <a:srgbClr val="800000"/>
                </a:solidFill>
              </a:rPr>
              <a:t> </a:t>
            </a:r>
            <a:r>
              <a:rPr lang="ru-RU" sz="2800" dirty="0">
                <a:solidFill>
                  <a:srgbClr val="800000"/>
                </a:solidFill>
              </a:rPr>
              <a:t>драма. </a:t>
            </a:r>
          </a:p>
          <a:p>
            <a:pPr>
              <a:lnSpc>
                <a:spcPct val="80000"/>
              </a:lnSpc>
            </a:pPr>
            <a:r>
              <a:rPr lang="ru-RU" sz="2800" dirty="0" err="1">
                <a:solidFill>
                  <a:srgbClr val="800000"/>
                </a:solidFill>
              </a:rPr>
              <a:t>Комедія</a:t>
            </a:r>
            <a:r>
              <a:rPr lang="ru-RU" sz="2800" dirty="0">
                <a:solidFill>
                  <a:srgbClr val="800000"/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1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116632"/>
            <a:ext cx="374441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3851920" y="659322"/>
            <a:ext cx="5292080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200" i="1" u="sng" dirty="0">
                <a:solidFill>
                  <a:srgbClr val="002060"/>
                </a:solidFill>
              </a:rPr>
              <a:t>Засновником бароко в </a:t>
            </a:r>
            <a:r>
              <a:rPr lang="uk-UA" sz="2200" i="1" u="sng" dirty="0" err="1">
                <a:solidFill>
                  <a:srgbClr val="002060"/>
                </a:solidFill>
              </a:rPr>
              <a:t>Італіі</a:t>
            </a:r>
            <a:r>
              <a:rPr lang="uk-UA" sz="2200" i="1" u="sng" dirty="0">
                <a:solidFill>
                  <a:srgbClr val="002060"/>
                </a:solidFill>
              </a:rPr>
              <a:t> вважають Мікеланджело </a:t>
            </a:r>
            <a:r>
              <a:rPr lang="uk-UA" sz="2200" i="1" u="sng" dirty="0" err="1">
                <a:solidFill>
                  <a:srgbClr val="002060"/>
                </a:solidFill>
              </a:rPr>
              <a:t>Буонаротті</a:t>
            </a:r>
            <a:r>
              <a:rPr lang="uk-UA" sz="2200" i="1" u="sng" dirty="0">
                <a:solidFill>
                  <a:srgbClr val="002060"/>
                </a:solidFill>
              </a:rPr>
              <a:t> (1475-1564). </a:t>
            </a:r>
            <a:r>
              <a:rPr lang="uk-UA" sz="2200" i="1" u="sng" dirty="0" smtClean="0">
                <a:solidFill>
                  <a:srgbClr val="002060"/>
                </a:solidFill>
              </a:rPr>
              <a:t/>
            </a:r>
            <a:br>
              <a:rPr lang="uk-UA" sz="2200" i="1" u="sng" dirty="0" smtClean="0">
                <a:solidFill>
                  <a:srgbClr val="002060"/>
                </a:solidFill>
              </a:rPr>
            </a:br>
            <a:r>
              <a:rPr lang="uk-UA" sz="2200" i="1" u="sng" dirty="0" smtClean="0">
                <a:solidFill>
                  <a:srgbClr val="002060"/>
                </a:solidFill>
              </a:rPr>
              <a:t/>
            </a:r>
            <a:br>
              <a:rPr lang="uk-UA" sz="2200" i="1" u="sng" dirty="0" smtClean="0">
                <a:solidFill>
                  <a:srgbClr val="002060"/>
                </a:solidFill>
              </a:rPr>
            </a:br>
            <a:r>
              <a:rPr lang="uk-UA" sz="1600" i="1" dirty="0" smtClean="0"/>
              <a:t>Саме </a:t>
            </a:r>
            <a:r>
              <a:rPr lang="uk-UA" sz="1600" i="1" dirty="0"/>
              <a:t>він підсилив архітектуру велетенським ордером, широко використовував карнизи, подвоєння пілястр та колон, </a:t>
            </a:r>
            <a:r>
              <a:rPr lang="uk-UA" sz="1600" i="1" dirty="0" smtClean="0"/>
              <a:t>тісняву </a:t>
            </a:r>
            <a:r>
              <a:rPr lang="uk-UA" sz="1600" i="1" dirty="0"/>
              <a:t>архітектурних елементів та надлюдський розмір. Скульптурні та архітектурні твори генія й досі справляють враження скорботи, напруги, нервовості, хоча зберігають чітку побудову, симетрію і потойбічну,майже неможливу красу.</a:t>
            </a:r>
            <a:endParaRPr lang="ru-RU" sz="1600" i="1" dirty="0"/>
          </a:p>
          <a:p>
            <a:pPr marL="0" indent="0">
              <a:buNone/>
            </a:pPr>
            <a:endParaRPr lang="ru-RU" sz="1800" i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5663560" y="6611779"/>
            <a:ext cx="34804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err="1"/>
              <a:t>Пілястра</a:t>
            </a:r>
            <a:r>
              <a:rPr lang="ru-RU" sz="1000" dirty="0"/>
              <a:t> (</a:t>
            </a:r>
            <a:r>
              <a:rPr lang="ru-RU" sz="1000" dirty="0">
                <a:hlinkClick r:id="rId3" tooltip="Французька мова"/>
              </a:rPr>
              <a:t>фр.</a:t>
            </a:r>
            <a:r>
              <a:rPr lang="ru-RU" sz="1000" dirty="0"/>
              <a:t> </a:t>
            </a:r>
            <a:r>
              <a:rPr lang="en-US" sz="1000" i="1" dirty="0" err="1"/>
              <a:t>pilastre</a:t>
            </a:r>
            <a:r>
              <a:rPr lang="en-US" sz="1000" dirty="0"/>
              <a:t>) — </a:t>
            </a:r>
            <a:r>
              <a:rPr lang="ru-RU" sz="1000" dirty="0" err="1"/>
              <a:t>плаский</a:t>
            </a:r>
            <a:r>
              <a:rPr lang="ru-RU" sz="1000" dirty="0"/>
              <a:t> </a:t>
            </a:r>
            <a:r>
              <a:rPr lang="ru-RU" sz="1000" dirty="0" err="1"/>
              <a:t>виступ</a:t>
            </a:r>
            <a:r>
              <a:rPr lang="ru-RU" sz="1000" dirty="0"/>
              <a:t> у </a:t>
            </a:r>
            <a:r>
              <a:rPr lang="ru-RU" sz="1000" dirty="0" err="1"/>
              <a:t>стіні</a:t>
            </a:r>
            <a:r>
              <a:rPr lang="ru-RU" sz="1000" dirty="0"/>
              <a:t> </a:t>
            </a:r>
            <a:r>
              <a:rPr lang="ru-RU" sz="1000" dirty="0" err="1"/>
              <a:t>будівлі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35492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27088" y="333375"/>
            <a:ext cx="4249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Розвиток науки</a:t>
            </a:r>
            <a:r>
              <a:rPr lang="ru-RU"/>
              <a:t> 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39750" y="1125538"/>
            <a:ext cx="23034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Рене Декарт</a:t>
            </a:r>
            <a:r>
              <a:rPr lang="ru-RU"/>
              <a:t>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724525" y="5805488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Ісаак Ньютон</a:t>
            </a:r>
            <a:r>
              <a:rPr lang="ru-RU"/>
              <a:t> </a:t>
            </a:r>
          </a:p>
        </p:txBody>
      </p:sp>
      <p:pic>
        <p:nvPicPr>
          <p:cNvPr id="5127" name="Picture 7" descr="490px-Frans_Hals_-_Portret_van_René_Descar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4138613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GodfreyKneller-IsaacNewton-16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260350"/>
            <a:ext cx="4038600" cy="554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Розвиток науки</a:t>
            </a:r>
            <a:r>
              <a:rPr lang="ru-RU" sz="2400" b="1"/>
              <a:t>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39750" y="981075"/>
            <a:ext cx="3671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Ґотфрід Вільгельм Лейбніц</a:t>
            </a:r>
            <a:r>
              <a:rPr lang="ru-RU"/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292725" y="5445125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Карл Лінней</a:t>
            </a:r>
            <a:r>
              <a:rPr lang="ru-RU" sz="2000"/>
              <a:t> </a:t>
            </a:r>
          </a:p>
        </p:txBody>
      </p:sp>
      <p:pic>
        <p:nvPicPr>
          <p:cNvPr id="6149" name="Picture 5" descr="Gottfried_Wilhelm_von_Leibn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84313"/>
            <a:ext cx="4070350" cy="515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496px-Carl_von_Linn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60350"/>
            <a:ext cx="4114800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27088" y="260350"/>
            <a:ext cx="403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400" b="1"/>
              <a:t>Розвиток науки</a:t>
            </a:r>
            <a:r>
              <a:rPr lang="ru-RU" sz="2400" b="1"/>
              <a:t> 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39750" y="1125538"/>
            <a:ext cx="2160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</a:t>
            </a:r>
            <a:r>
              <a:rPr lang="uk-UA" sz="2000"/>
              <a:t>Галілео Галілей</a:t>
            </a:r>
            <a:r>
              <a:rPr lang="ru-RU"/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5435600" y="5084763"/>
            <a:ext cx="2879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/>
              <a:t>Антоні ван Левенгук</a:t>
            </a:r>
            <a:r>
              <a:rPr lang="ru-RU"/>
              <a:t> </a:t>
            </a:r>
          </a:p>
        </p:txBody>
      </p:sp>
      <p:pic>
        <p:nvPicPr>
          <p:cNvPr id="7173" name="Picture 5" descr="Galile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4084638" cy="501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515px-Jan_Verkolje_-_Antonie_van_Leeuwenho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188913"/>
            <a:ext cx="40862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87450" y="188913"/>
            <a:ext cx="56737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b="1"/>
              <a:t>Людина доби бароко</a:t>
            </a:r>
            <a:r>
              <a:rPr lang="ru-RU"/>
              <a:t> </a:t>
            </a:r>
          </a:p>
        </p:txBody>
      </p:sp>
      <p:pic>
        <p:nvPicPr>
          <p:cNvPr id="8197" name="Picture 5" descr="33416937_ska30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7200900" cy="577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</TotalTime>
  <Words>289</Words>
  <Application>Microsoft Office PowerPoint</Application>
  <PresentationFormat>Экран (4:3)</PresentationFormat>
  <Paragraphs>51</Paragraphs>
  <Slides>14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Adobe Garamond Pro</vt:lpstr>
      <vt:lpstr>Поток</vt:lpstr>
      <vt:lpstr>Презентация PowerPoint</vt:lpstr>
      <vt:lpstr>Презентация PowerPoint</vt:lpstr>
      <vt:lpstr>Презентация PowerPoint</vt:lpstr>
      <vt:lpstr>Жанри бароко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Мода бароко</vt:lpstr>
      <vt:lpstr>Меблі доби бароко </vt:lpstr>
      <vt:lpstr>Плани садів бароко </vt:lpstr>
      <vt:lpstr>Малюнки доби бароко 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</cp:lastModifiedBy>
  <cp:revision>9</cp:revision>
  <dcterms:created xsi:type="dcterms:W3CDTF">2011-08-23T14:53:38Z</dcterms:created>
  <dcterms:modified xsi:type="dcterms:W3CDTF">2013-09-08T18:52:25Z</dcterms:modified>
</cp:coreProperties>
</file>