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73" r:id="rId2"/>
    <p:sldId id="266" r:id="rId3"/>
    <p:sldId id="267" r:id="rId4"/>
    <p:sldId id="262" r:id="rId5"/>
    <p:sldId id="263" r:id="rId6"/>
    <p:sldId id="265" r:id="rId7"/>
    <p:sldId id="261" r:id="rId8"/>
    <p:sldId id="268" r:id="rId9"/>
    <p:sldId id="269" r:id="rId10"/>
    <p:sldId id="270" r:id="rId11"/>
    <p:sldId id="271" r:id="rId12"/>
    <p:sldId id="272" r:id="rId13"/>
    <p:sldId id="264" r:id="rId14"/>
    <p:sldId id="259" r:id="rId15"/>
    <p:sldId id="260" r:id="rId16"/>
    <p:sldId id="256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E396-FDF4-4A15-BC7D-927E6133606E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048DA-21DE-42D8-8451-9EA2071BEB5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03C024-044E-4E99-87ED-F975B39CDA10}" type="datetimeFigureOut">
              <a:rPr lang="uk-UA" smtClean="0"/>
              <a:pPr/>
              <a:t>12.12.2013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31_&#1073;&#1077;&#1088;&#1077;&#1079;&#1085;&#1103;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4;&#1088;&#1076;&#1077;&#1085;_&#1055;&#1086;&#1095;&#1077;&#1089;&#1085;&#1086;&#1075;&#1086;_&#1083;&#1077;&#1075;&#1110;&#1086;&#1085;&#1091;" TargetMode="External"/><Relationship Id="rId5" Type="http://schemas.openxmlformats.org/officeDocument/2006/relationships/hyperlink" Target="&#1057;&#1086;&#1102;&#1079;_&#1079;&#1072;_&#1053;&#1072;&#1088;&#1086;&#1076;&#1085;&#1080;&#1081;_&#1056;&#1091;&#1093;_&#1057;&#1053;&#1056;" TargetMode="External"/><Relationship Id="rId4" Type="http://schemas.openxmlformats.org/officeDocument/2006/relationships/hyperlink" Target="200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96%D0%BA%D0%B0%D1%80" TargetMode="External"/><Relationship Id="rId13" Type="http://schemas.openxmlformats.org/officeDocument/2006/relationships/hyperlink" Target="http://uk.wikipedia.org/wiki/1957" TargetMode="External"/><Relationship Id="rId3" Type="http://schemas.openxmlformats.org/officeDocument/2006/relationships/hyperlink" Target="http://uk.wikipedia.org/wiki/%D0%A3%D0%B3%D0%BE%D1%80%D1%89%D0%B8%D0%BD%D0%B0" TargetMode="External"/><Relationship Id="rId7" Type="http://schemas.openxmlformats.org/officeDocument/2006/relationships/hyperlink" Target="http://uk.wikipedia.org/wiki/%D0%91%D1%83%D1%80%D0%B6%D1%83%D0%B0" TargetMode="External"/><Relationship Id="rId12" Type="http://schemas.openxmlformats.org/officeDocument/2006/relationships/hyperlink" Target="http://uk.wikipedia.org/wiki/1955" TargetMode="External"/><Relationship Id="rId17" Type="http://schemas.openxmlformats.org/officeDocument/2006/relationships/image" Target="../media/image11.jpeg"/><Relationship Id="rId2" Type="http://schemas.openxmlformats.org/officeDocument/2006/relationships/image" Target="../media/image10.jpeg"/><Relationship Id="rId16" Type="http://schemas.openxmlformats.org/officeDocument/2006/relationships/hyperlink" Target="http://uk.wikipedia.org/wiki/%D0%A3%D0%B3%D0%BE%D1%80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28" TargetMode="External"/><Relationship Id="rId11" Type="http://schemas.openxmlformats.org/officeDocument/2006/relationships/hyperlink" Target="http://uk.wikipedia.org/wiki/1952" TargetMode="External"/><Relationship Id="rId5" Type="http://schemas.openxmlformats.org/officeDocument/2006/relationships/hyperlink" Target="http://uk.wikipedia.org/wiki/%D0%91%D1%83%D0%B4%D0%B0%D0%BF%D0%B5%D1%88%D1%82" TargetMode="External"/><Relationship Id="rId15" Type="http://schemas.openxmlformats.org/officeDocument/2006/relationships/hyperlink" Target="http://uk.wikipedia.org/wiki/%D0%91%D1%96%D0%B7%D0%BD%D0%B5%D1%81" TargetMode="External"/><Relationship Id="rId10" Type="http://schemas.openxmlformats.org/officeDocument/2006/relationships/hyperlink" Target="http://uk.wikipedia.org/wiki/%D0%9A%D0%B0%D1%82%D0%BE%D0%BB%D0%B8%D1%86%D0%B8%D0%B7%D0%BC" TargetMode="External"/><Relationship Id="rId4" Type="http://schemas.openxmlformats.org/officeDocument/2006/relationships/hyperlink" Target="http://uk.wikipedia.org/wiki/%D0%A4%D1%80%D0%B0%D0%BD%D1%86%D1%83%D0%B7%D1%8C%D0%BA%D0%B0_%D0%BC%D0%BE%D0%B2%D0%B0" TargetMode="External"/><Relationship Id="rId9" Type="http://schemas.openxmlformats.org/officeDocument/2006/relationships/hyperlink" Target="http://uk.wikipedia.org/wiki/%D0%84%D0%B2%D1%80%D0%B5%D1%97" TargetMode="External"/><Relationship Id="rId14" Type="http://schemas.openxmlformats.org/officeDocument/2006/relationships/hyperlink" Target="http://uk.wikipedia.org/wiki/195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88" TargetMode="External"/><Relationship Id="rId13" Type="http://schemas.openxmlformats.org/officeDocument/2006/relationships/hyperlink" Target="http://uk.wikipedia.org/wiki/1997" TargetMode="External"/><Relationship Id="rId3" Type="http://schemas.openxmlformats.org/officeDocument/2006/relationships/hyperlink" Target="http://uk.wikipedia.org/wiki/1977" TargetMode="External"/><Relationship Id="rId7" Type="http://schemas.openxmlformats.org/officeDocument/2006/relationships/hyperlink" Target="http://uk.wikipedia.org/wiki/1983" TargetMode="External"/><Relationship Id="rId12" Type="http://schemas.openxmlformats.org/officeDocument/2006/relationships/hyperlink" Target="http://uk.wikipedia.org/w/index.php?title=%D0%95%D0%B4%D1%83%D0%B0%D1%80%D0%B4%D0%B0_%D0%91%D0%B0%D0%BB%D0%B0%D0%B4%D1%8E%D1%80%D0%B0&amp;action=edit&amp;redlink=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5%D1%80" TargetMode="External"/><Relationship Id="rId11" Type="http://schemas.openxmlformats.org/officeDocument/2006/relationships/hyperlink" Target="http://uk.wikipedia.org/wiki/1995" TargetMode="External"/><Relationship Id="rId5" Type="http://schemas.openxmlformats.org/officeDocument/2006/relationships/hyperlink" Target="http://uk.wikipedia.org/wiki/%D0%A8%D0%B0%D1%80%D0%BB%D1%8C_%D0%B4%D0%B5_%D0%93%D0%BE%D0%BB%D0%BB%D1%8C" TargetMode="External"/><Relationship Id="rId15" Type="http://schemas.openxmlformats.org/officeDocument/2006/relationships/image" Target="../media/image26.jpeg"/><Relationship Id="rId10" Type="http://schemas.openxmlformats.org/officeDocument/2006/relationships/hyperlink" Target="http://uk.wikipedia.org/wiki/%D0%96%D0%B0%D0%BA_%D0%A8%D0%B8%D1%80%D0%B0%D0%BA" TargetMode="External"/><Relationship Id="rId4" Type="http://schemas.openxmlformats.org/officeDocument/2006/relationships/hyperlink" Target="http://uk.wikipedia.org/wiki/%D0%9F%D0%B0%D1%80%D0%B8%D0%B6" TargetMode="External"/><Relationship Id="rId9" Type="http://schemas.openxmlformats.org/officeDocument/2006/relationships/hyperlink" Target="http://uk.wikipedia.org/w/index.php?title=%D0%9D%D0%B0%D1%86%D1%96%D0%BE%D0%BD%D0%B0%D0%BB%D1%8C%D0%BD%D0%B0_%D0%90%D1%81%D0%B0%D0%BC%D0%B1%D0%BB%D0%B5%D1%8F&amp;action=edit&amp;redlink=1" TargetMode="External"/><Relationship Id="rId14" Type="http://schemas.openxmlformats.org/officeDocument/2006/relationships/hyperlink" Target="http://uk.wikipedia.org/wiki/%D0%84%D0%B2%D1%80%D0%BE%D0%BF%D0%B5%D0%B9%D1%81%D1%8C%D0%BA%D0%B8%D0%B9_%D0%BF%D0%B0%D1%80%D0%BB%D0%B0%D0%BC%D0%B5%D0%BD%D1%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5%D0%B9%D1%82%D0%B8%D0%BD%D0%B3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uk.wikipedia.org/wiki/%D0%9F%D1%80%D0%B0%D0%B2%D0%BE%D0%B7%D0%B0%D1%85%D0%B8%D1%81%D0%BD%D0%B8%D0%BA" TargetMode="External"/><Relationship Id="rId4" Type="http://schemas.openxmlformats.org/officeDocument/2006/relationships/hyperlink" Target="http://uk.wikipedia.org/wiki/%D0%90%D0%B2%D1%82%D0%BE%D1%80%D0%B8%D1%82%D0%B0%D1%80%D0%B8%D0%B7%D0%B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ost-ves.info/wp-content/uploads/2012/05/sarcoz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92896"/>
            <a:ext cx="521497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91072" y="0"/>
            <a:ext cx="83529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Презентація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тему:</a:t>
            </a: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Ніколя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Саркозі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французький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державний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політичний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діяч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786742" cy="92867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i="1" dirty="0" err="1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Міністр</a:t>
            </a:r>
            <a:r>
              <a:rPr lang="ru-RU" i="1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Фінансів</a:t>
            </a:r>
            <a:endParaRPr lang="ru-RU" i="1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395536" y="908720"/>
            <a:ext cx="5857916" cy="5785314"/>
          </a:xfrm>
          <a:prstGeom prst="bevel">
            <a:avLst>
              <a:gd name="adj" fmla="val 9816"/>
            </a:avLst>
          </a:prstGeom>
          <a:ln/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rgbClr val="0070C0"/>
                </a:solidFill>
              </a:rPr>
              <a:t>Зі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змінами</a:t>
            </a:r>
            <a:r>
              <a:rPr lang="ru-RU" sz="1600" b="1" i="1" dirty="0" smtClean="0">
                <a:solidFill>
                  <a:srgbClr val="0070C0"/>
                </a:solidFill>
              </a:rPr>
              <a:t> у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кабінеті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міністрів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hlinkClick r:id="rId3" action="ppaction://hlinkfile"/>
              </a:rPr>
              <a:t>31березня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hlinkClick r:id="rId4" action="ppaction://hlinkfile"/>
              </a:rPr>
              <a:t>2004</a:t>
            </a:r>
            <a:r>
              <a:rPr lang="ru-RU" sz="1600" b="1" i="1" dirty="0" smtClean="0">
                <a:solidFill>
                  <a:srgbClr val="0070C0"/>
                </a:solidFill>
              </a:rPr>
              <a:t> року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його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було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призначено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Міністром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Фінансів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країни</a:t>
            </a:r>
            <a:r>
              <a:rPr lang="ru-RU" sz="1600" b="1" i="1" dirty="0" smtClean="0">
                <a:solidFill>
                  <a:srgbClr val="0070C0"/>
                </a:solidFill>
              </a:rPr>
              <a:t>. На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цій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посаді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він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ініціював</a:t>
            </a:r>
            <a:r>
              <a:rPr lang="ru-RU" sz="1600" b="1" i="1" dirty="0" smtClean="0">
                <a:solidFill>
                  <a:srgbClr val="0070C0"/>
                </a:solidFill>
              </a:rPr>
              <a:t> низку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нововведень</a:t>
            </a:r>
            <a:r>
              <a:rPr lang="ru-RU" sz="1600" b="1" i="1" dirty="0" smtClean="0">
                <a:solidFill>
                  <a:srgbClr val="0070C0"/>
                </a:solidFill>
              </a:rPr>
              <a:t> —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зменшилася</a:t>
            </a:r>
            <a:r>
              <a:rPr lang="ru-RU" sz="1600" b="1" i="1" dirty="0" smtClean="0">
                <a:solidFill>
                  <a:srgbClr val="0070C0"/>
                </a:solidFill>
              </a:rPr>
              <a:t> доля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держави</a:t>
            </a:r>
            <a:r>
              <a:rPr lang="ru-RU" sz="1600" b="1" i="1" dirty="0" smtClean="0">
                <a:solidFill>
                  <a:srgbClr val="0070C0"/>
                </a:solidFill>
              </a:rPr>
              <a:t> в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приватних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підприємствах</a:t>
            </a:r>
            <a:r>
              <a:rPr lang="ru-RU" sz="1600" b="1" i="1" dirty="0" smtClean="0">
                <a:solidFill>
                  <a:srgbClr val="0070C0"/>
                </a:solidFill>
              </a:rPr>
              <a:t>,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відбулося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невелике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зменшення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цін</a:t>
            </a:r>
            <a:r>
              <a:rPr lang="ru-RU" sz="1600" b="1" i="1" dirty="0" smtClean="0">
                <a:solidFill>
                  <a:srgbClr val="0070C0"/>
                </a:solidFill>
              </a:rPr>
              <a:t> на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побутові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товари</a:t>
            </a:r>
            <a:r>
              <a:rPr lang="ru-RU" sz="1600" b="1" i="1" dirty="0" smtClean="0">
                <a:solidFill>
                  <a:srgbClr val="0070C0"/>
                </a:solidFill>
              </a:rPr>
              <a:t>. В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інших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випадках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він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також</a:t>
            </a:r>
            <a:r>
              <a:rPr lang="ru-RU" sz="1600" b="1" i="1" dirty="0" smtClean="0">
                <a:solidFill>
                  <a:srgbClr val="0070C0"/>
                </a:solidFill>
              </a:rPr>
              <a:t> прагматично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підтримував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націоналізацію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деяких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підприємств</a:t>
            </a:r>
            <a:r>
              <a:rPr lang="ru-RU" sz="1600" b="1" i="1" dirty="0" smtClean="0">
                <a:solidFill>
                  <a:srgbClr val="0070C0"/>
                </a:solidFill>
              </a:rPr>
              <a:t>. В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цьому</a:t>
            </a:r>
            <a:r>
              <a:rPr lang="ru-RU" sz="1600" b="1" i="1" dirty="0" smtClean="0">
                <a:solidFill>
                  <a:srgbClr val="0070C0"/>
                </a:solidFill>
              </a:rPr>
              <a:t> ж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році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він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висунув</a:t>
            </a:r>
            <a:r>
              <a:rPr lang="ru-RU" sz="1600" b="1" i="1" dirty="0" smtClean="0">
                <a:solidFill>
                  <a:srgbClr val="0070C0"/>
                </a:solidFill>
              </a:rPr>
              <a:t> свою кандидатуру на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лідера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партії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hlinkClick r:id="rId5" action="ppaction://hlinkfile"/>
              </a:rPr>
              <a:t>Союз за </a:t>
            </a:r>
            <a:r>
              <a:rPr lang="ru-RU" sz="1600" b="1" i="1" dirty="0" err="1" smtClean="0">
                <a:solidFill>
                  <a:srgbClr val="0070C0"/>
                </a:solidFill>
                <a:hlinkClick r:id="rId5" action="ppaction://hlinkfile"/>
              </a:rPr>
              <a:t>Народний</a:t>
            </a:r>
            <a:r>
              <a:rPr lang="ru-RU" sz="1600" b="1" i="1" dirty="0" smtClean="0">
                <a:solidFill>
                  <a:srgbClr val="0070C0"/>
                </a:solidFill>
                <a:hlinkClick r:id="rId5" action="ppaction://hlinkfile"/>
              </a:rPr>
              <a:t> Рух СНР</a:t>
            </a:r>
            <a:r>
              <a:rPr lang="ru-RU" sz="1600" b="1" i="1" dirty="0" smtClean="0">
                <a:solidFill>
                  <a:srgbClr val="0070C0"/>
                </a:solidFill>
              </a:rPr>
              <a:t>,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отримав</a:t>
            </a:r>
            <a:r>
              <a:rPr lang="ru-RU" sz="1600" b="1" i="1" dirty="0" smtClean="0">
                <a:solidFill>
                  <a:srgbClr val="0070C0"/>
                </a:solidFill>
              </a:rPr>
              <a:t> перемогу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з</a:t>
            </a:r>
            <a:r>
              <a:rPr lang="ru-RU" sz="1600" b="1" i="1" dirty="0" smtClean="0">
                <a:solidFill>
                  <a:srgbClr val="0070C0"/>
                </a:solidFill>
              </a:rPr>
              <a:t> 85 %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голосів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і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пішов</a:t>
            </a:r>
            <a:r>
              <a:rPr lang="ru-RU" sz="1600" b="1" i="1" dirty="0" smtClean="0">
                <a:solidFill>
                  <a:srgbClr val="0070C0"/>
                </a:solidFill>
              </a:rPr>
              <a:t> у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відставку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з</a:t>
            </a:r>
            <a:r>
              <a:rPr lang="ru-RU" sz="1600" b="1" i="1" dirty="0" smtClean="0">
                <a:solidFill>
                  <a:srgbClr val="0070C0"/>
                </a:solidFill>
              </a:rPr>
              <a:t> посади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міністра</a:t>
            </a:r>
            <a:r>
              <a:rPr lang="ru-RU" sz="1600" b="1" i="1" dirty="0" smtClean="0">
                <a:solidFill>
                  <a:srgbClr val="0070C0"/>
                </a:solidFill>
              </a:rPr>
              <a:t>. В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наступному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році</a:t>
            </a:r>
            <a:r>
              <a:rPr lang="ru-RU" sz="1600" b="1" i="1" dirty="0" smtClean="0">
                <a:solidFill>
                  <a:srgbClr val="0070C0"/>
                </a:solidFill>
              </a:rPr>
              <a:t> за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його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досягнення</a:t>
            </a:r>
            <a:r>
              <a:rPr lang="ru-RU" sz="1600" b="1" i="1" dirty="0" smtClean="0">
                <a:solidFill>
                  <a:srgbClr val="0070C0"/>
                </a:solidFill>
              </a:rPr>
              <a:t> на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державній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роботі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він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був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нагороджений</a:t>
            </a:r>
            <a:r>
              <a:rPr lang="ru-RU" sz="1600" b="1" i="1" dirty="0" smtClean="0">
                <a:solidFill>
                  <a:srgbClr val="0070C0"/>
                </a:solidFill>
              </a:rPr>
              <a:t> Жаком Шираком </a:t>
            </a:r>
            <a:r>
              <a:rPr lang="ru-RU" sz="1600" b="1" i="1" dirty="0" smtClean="0">
                <a:solidFill>
                  <a:srgbClr val="0070C0"/>
                </a:solidFill>
                <a:hlinkClick r:id="rId6" action="ppaction://hlinkfile"/>
              </a:rPr>
              <a:t>Орденом </a:t>
            </a:r>
            <a:r>
              <a:rPr lang="ru-RU" dirty="0" err="1" smtClean="0">
                <a:hlinkClick r:id="rId6" action="ppaction://hlinkfile"/>
              </a:rPr>
              <a:t>Почесного</a:t>
            </a:r>
            <a:r>
              <a:rPr lang="ru-RU" dirty="0" smtClean="0">
                <a:hlinkClick r:id="rId6" action="ppaction://hlinkfile"/>
              </a:rPr>
              <a:t> </a:t>
            </a:r>
            <a:r>
              <a:rPr lang="ru-RU" dirty="0" err="1" smtClean="0">
                <a:hlinkClick r:id="rId6" action="ppaction://hlinkfile"/>
              </a:rPr>
              <a:t>Легіону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upload.wikimedia.org/wikipedia/commons/4/4a/Offizierskreu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500174"/>
            <a:ext cx="2391084" cy="336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660232" y="5013176"/>
            <a:ext cx="21431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Орден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err="1" smtClean="0">
                <a:solidFill>
                  <a:srgbClr val="0070C0"/>
                </a:solidFill>
              </a:rPr>
              <a:t>Почесного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Легіона</a:t>
            </a:r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Президентські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вибори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2007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5581284" cy="59293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2300" i="1" dirty="0" err="1" smtClean="0"/>
              <a:t>Ніколя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Саркозі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довгий</a:t>
            </a:r>
            <a:r>
              <a:rPr lang="ru-RU" sz="2300" i="1" dirty="0" smtClean="0"/>
              <a:t> час </a:t>
            </a:r>
            <a:r>
              <a:rPr lang="ru-RU" sz="2300" i="1" dirty="0" err="1" smtClean="0"/>
              <a:t>залишався</a:t>
            </a:r>
            <a:r>
              <a:rPr lang="ru-RU" sz="2300" i="1" dirty="0" smtClean="0"/>
              <a:t> одним </a:t>
            </a:r>
            <a:r>
              <a:rPr lang="ru-RU" sz="2300" i="1" dirty="0" err="1" smtClean="0"/>
              <a:t>з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провідних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політиків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Франції</a:t>
            </a:r>
            <a:r>
              <a:rPr lang="ru-RU" sz="2300" i="1" dirty="0" smtClean="0"/>
              <a:t>. За час </a:t>
            </a:r>
            <a:r>
              <a:rPr lang="ru-RU" sz="2300" i="1" dirty="0" err="1" smtClean="0"/>
              <a:t>його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головування</a:t>
            </a:r>
            <a:r>
              <a:rPr lang="ru-RU" sz="2300" i="1" dirty="0" smtClean="0"/>
              <a:t> в </a:t>
            </a:r>
            <a:r>
              <a:rPr lang="ru-RU" sz="2300" i="1" dirty="0" err="1" smtClean="0"/>
              <a:t>партії</a:t>
            </a:r>
            <a:r>
              <a:rPr lang="ru-RU" sz="2300" i="1" dirty="0" smtClean="0"/>
              <a:t> «Союз за </a:t>
            </a:r>
            <a:r>
              <a:rPr lang="ru-RU" sz="2300" i="1" dirty="0" err="1" smtClean="0"/>
              <a:t>Народний</a:t>
            </a:r>
            <a:r>
              <a:rPr lang="ru-RU" sz="2300" i="1" dirty="0" smtClean="0"/>
              <a:t> Рух» СНР </a:t>
            </a:r>
            <a:r>
              <a:rPr lang="ru-RU" sz="2300" i="1" dirty="0" err="1" smtClean="0"/>
              <a:t>кількість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членів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значно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збільшилася</a:t>
            </a:r>
            <a:r>
              <a:rPr lang="ru-RU" sz="2300" i="1" dirty="0" smtClean="0"/>
              <a:t>. В </a:t>
            </a:r>
            <a:r>
              <a:rPr lang="ru-RU" sz="2300" i="1" dirty="0" err="1" smtClean="0"/>
              <a:t>пресі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він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також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висловлювався</a:t>
            </a:r>
            <a:r>
              <a:rPr lang="ru-RU" sz="2300" i="1" dirty="0" smtClean="0"/>
              <a:t> за </a:t>
            </a:r>
            <a:r>
              <a:rPr lang="ru-RU" sz="2300" i="1" dirty="0" err="1" smtClean="0"/>
              <a:t>впровадження</a:t>
            </a:r>
            <a:r>
              <a:rPr lang="ru-RU" sz="2300" i="1" dirty="0" smtClean="0"/>
              <a:t> реформ в </a:t>
            </a:r>
            <a:r>
              <a:rPr lang="ru-RU" sz="2300" i="1" dirty="0" err="1" smtClean="0"/>
              <a:t>різних</a:t>
            </a:r>
            <a:r>
              <a:rPr lang="ru-RU" sz="2300" i="1" dirty="0" smtClean="0"/>
              <a:t> сферах </a:t>
            </a:r>
            <a:r>
              <a:rPr lang="ru-RU" sz="2300" i="1" dirty="0" err="1" smtClean="0"/>
              <a:t>життя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країни</a:t>
            </a:r>
            <a:r>
              <a:rPr lang="ru-RU" sz="2300" i="1" dirty="0" smtClean="0"/>
              <a:t>. </a:t>
            </a:r>
            <a:r>
              <a:rPr lang="ru-RU" sz="2300" i="1" dirty="0" err="1" smtClean="0"/>
              <a:t>Він</a:t>
            </a:r>
            <a:r>
              <a:rPr lang="ru-RU" sz="2300" i="1" dirty="0" smtClean="0"/>
              <a:t>, </a:t>
            </a:r>
            <a:r>
              <a:rPr lang="ru-RU" sz="2300" i="1" dirty="0" err="1" smtClean="0"/>
              <a:t>зокрема</a:t>
            </a:r>
            <a:r>
              <a:rPr lang="ru-RU" sz="2300" i="1" dirty="0" smtClean="0"/>
              <a:t>, </a:t>
            </a:r>
            <a:r>
              <a:rPr lang="ru-RU" sz="2300" i="1" dirty="0" err="1" smtClean="0"/>
              <a:t>пропонував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більш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спрощену</a:t>
            </a:r>
            <a:r>
              <a:rPr lang="ru-RU" sz="2300" i="1" dirty="0" smtClean="0"/>
              <a:t> систему </a:t>
            </a:r>
            <a:r>
              <a:rPr lang="ru-RU" sz="2300" i="1" dirty="0" err="1" smtClean="0"/>
              <a:t>оподаткування</a:t>
            </a:r>
            <a:r>
              <a:rPr lang="ru-RU" sz="2300" i="1" dirty="0" smtClean="0"/>
              <a:t>, </a:t>
            </a:r>
            <a:r>
              <a:rPr lang="ru-RU" sz="2300" i="1" dirty="0" err="1" smtClean="0"/>
              <a:t>запровадження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системи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зменшення</a:t>
            </a:r>
            <a:r>
              <a:rPr lang="ru-RU" sz="2300" i="1" dirty="0" smtClean="0"/>
              <a:t> </a:t>
            </a:r>
            <a:r>
              <a:rPr lang="ru-RU" sz="2300" i="1" dirty="0" err="1" smtClean="0"/>
              <a:t>безробіття</a:t>
            </a:r>
            <a:r>
              <a:rPr lang="ru-RU" sz="2300" i="1" dirty="0" smtClean="0"/>
              <a:t> </a:t>
            </a:r>
            <a:r>
              <a:rPr lang="ru-RU" sz="2300" i="1" dirty="0" smtClean="0"/>
              <a:t>та </a:t>
            </a:r>
            <a:r>
              <a:rPr lang="ru-RU" sz="2300" i="1" dirty="0" err="1" smtClean="0"/>
              <a:t>посилення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вимог</a:t>
            </a:r>
            <a:r>
              <a:rPr lang="ru-RU" sz="2300" i="1" dirty="0" smtClean="0"/>
              <a:t> на </a:t>
            </a:r>
            <a:r>
              <a:rPr lang="ru-RU" sz="2300" i="1" dirty="0" err="1" smtClean="0"/>
              <a:t>отримання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допомоги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від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держави</a:t>
            </a:r>
            <a:r>
              <a:rPr lang="ru-RU" sz="2300" i="1" dirty="0" smtClean="0"/>
              <a:t>.</a:t>
            </a:r>
          </a:p>
          <a:p>
            <a:r>
              <a:rPr lang="ru-RU" sz="2300" i="1" dirty="0" smtClean="0"/>
              <a:t>14 </a:t>
            </a:r>
            <a:r>
              <a:rPr lang="ru-RU" sz="2300" i="1" dirty="0" err="1" smtClean="0"/>
              <a:t>січня</a:t>
            </a:r>
            <a:r>
              <a:rPr lang="ru-RU" sz="2300" i="1" dirty="0" smtClean="0"/>
              <a:t> 2007 р. </a:t>
            </a:r>
            <a:r>
              <a:rPr lang="ru-RU" sz="2300" i="1" dirty="0" err="1" smtClean="0"/>
              <a:t>партія</a:t>
            </a:r>
            <a:r>
              <a:rPr lang="ru-RU" sz="2300" i="1" dirty="0" smtClean="0"/>
              <a:t> СНР </a:t>
            </a:r>
            <a:r>
              <a:rPr lang="ru-RU" sz="2300" i="1" dirty="0" err="1" smtClean="0"/>
              <a:t>висунула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Саркозі</a:t>
            </a:r>
            <a:r>
              <a:rPr lang="ru-RU" sz="2300" i="1" dirty="0" smtClean="0"/>
              <a:t> на посаду президента у </a:t>
            </a:r>
            <a:r>
              <a:rPr lang="ru-RU" sz="2300" i="1" dirty="0" err="1" smtClean="0"/>
              <a:t>виборах</a:t>
            </a:r>
            <a:r>
              <a:rPr lang="ru-RU" sz="2300" i="1" dirty="0" smtClean="0"/>
              <a:t> 2007 року. В лютому 2007 р. </a:t>
            </a:r>
            <a:r>
              <a:rPr lang="ru-RU" sz="2300" i="1" dirty="0" err="1" smtClean="0"/>
              <a:t>відбулися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перші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телевізійні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дебати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між</a:t>
            </a:r>
            <a:r>
              <a:rPr lang="ru-RU" sz="2300" i="1" dirty="0" smtClean="0"/>
              <a:t> претендентами на посаду президента. Жак Ширак </a:t>
            </a:r>
            <a:r>
              <a:rPr lang="ru-RU" sz="2300" i="1" dirty="0" err="1" smtClean="0"/>
              <a:t>висловив</a:t>
            </a:r>
            <a:r>
              <a:rPr lang="ru-RU" sz="2300" i="1" dirty="0" smtClean="0"/>
              <a:t> свою </a:t>
            </a:r>
            <a:r>
              <a:rPr lang="ru-RU" sz="2300" i="1" dirty="0" err="1" smtClean="0"/>
              <a:t>підтримку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кандидатури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Саркозі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і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вже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з</a:t>
            </a:r>
            <a:r>
              <a:rPr lang="ru-RU" sz="2300" i="1" dirty="0" smtClean="0"/>
              <a:t> початку </a:t>
            </a:r>
            <a:r>
              <a:rPr lang="ru-RU" sz="2300" i="1" dirty="0" err="1" smtClean="0"/>
              <a:t>перегонів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він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був</a:t>
            </a:r>
            <a:r>
              <a:rPr lang="ru-RU" sz="2300" i="1" dirty="0" smtClean="0"/>
              <a:t> фаворитом </a:t>
            </a:r>
            <a:r>
              <a:rPr lang="ru-RU" sz="2300" i="1" dirty="0" err="1" smtClean="0"/>
              <a:t>серед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інших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кандидатів</a:t>
            </a:r>
            <a:r>
              <a:rPr lang="ru-RU" sz="2300" i="1" dirty="0" smtClean="0"/>
              <a:t>. В </a:t>
            </a:r>
            <a:r>
              <a:rPr lang="ru-RU" sz="2300" i="1" dirty="0" err="1" smtClean="0"/>
              <a:t>першому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турі</a:t>
            </a:r>
            <a:r>
              <a:rPr lang="ru-RU" sz="2300" i="1" dirty="0" smtClean="0"/>
              <a:t> 22 </a:t>
            </a:r>
            <a:r>
              <a:rPr lang="ru-RU" sz="2300" i="1" dirty="0" err="1" smtClean="0"/>
              <a:t>квітня</a:t>
            </a:r>
            <a:r>
              <a:rPr lang="ru-RU" sz="2300" i="1" dirty="0" smtClean="0"/>
              <a:t> </a:t>
            </a:r>
            <a:r>
              <a:rPr lang="ru-RU" sz="2300" i="1" dirty="0" smtClean="0"/>
              <a:t>2007</a:t>
            </a:r>
            <a:r>
              <a:rPr lang="ru-RU" sz="2300" i="1" dirty="0" smtClean="0"/>
              <a:t> р. </a:t>
            </a:r>
            <a:r>
              <a:rPr lang="ru-RU" sz="2300" i="1" dirty="0" err="1" smtClean="0"/>
              <a:t>він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отримав</a:t>
            </a:r>
            <a:r>
              <a:rPr lang="ru-RU" sz="2300" i="1" dirty="0" smtClean="0"/>
              <a:t> 31,18 % </a:t>
            </a:r>
            <a:r>
              <a:rPr lang="ru-RU" sz="2300" i="1" dirty="0" err="1" smtClean="0"/>
              <a:t>голосів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і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вийшов</a:t>
            </a:r>
            <a:r>
              <a:rPr lang="ru-RU" sz="2300" i="1" dirty="0" smtClean="0"/>
              <a:t> у </a:t>
            </a:r>
            <a:r>
              <a:rPr lang="ru-RU" sz="2300" i="1" dirty="0" err="1" smtClean="0"/>
              <a:t>другій</a:t>
            </a:r>
            <a:r>
              <a:rPr lang="ru-RU" sz="2300" i="1" dirty="0" smtClean="0"/>
              <a:t> тур </a:t>
            </a:r>
            <a:r>
              <a:rPr lang="ru-RU" sz="2300" i="1" dirty="0" err="1" smtClean="0"/>
              <a:t>з</a:t>
            </a:r>
            <a:r>
              <a:rPr lang="ru-RU" sz="2300" i="1" dirty="0" smtClean="0"/>
              <a:t> кандидатом </a:t>
            </a:r>
            <a:r>
              <a:rPr lang="ru-RU" sz="2300" i="1" dirty="0" err="1" smtClean="0"/>
              <a:t>від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Соціалістичної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партії</a:t>
            </a:r>
            <a:r>
              <a:rPr lang="ru-RU" sz="2300" i="1" dirty="0" smtClean="0"/>
              <a:t> </a:t>
            </a:r>
            <a:r>
              <a:rPr lang="ru-RU" sz="2300" i="1" dirty="0" err="1" smtClean="0"/>
              <a:t>Сеголен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Руаяль</a:t>
            </a:r>
            <a:r>
              <a:rPr lang="ru-RU" sz="2300" i="1" dirty="0" smtClean="0"/>
              <a:t>. В другому </a:t>
            </a:r>
            <a:r>
              <a:rPr lang="ru-RU" sz="2300" i="1" dirty="0" err="1" smtClean="0"/>
              <a:t>турі</a:t>
            </a:r>
            <a:r>
              <a:rPr lang="ru-RU" sz="2300" i="1" dirty="0" smtClean="0"/>
              <a:t> 6 </a:t>
            </a:r>
            <a:r>
              <a:rPr lang="ru-RU" sz="2300" i="1" dirty="0" err="1" smtClean="0"/>
              <a:t>травня</a:t>
            </a:r>
            <a:r>
              <a:rPr lang="ru-RU" sz="2300" i="1" dirty="0" smtClean="0"/>
              <a:t> 2007 р. </a:t>
            </a:r>
            <a:r>
              <a:rPr lang="ru-RU" sz="2300" i="1" dirty="0" err="1" smtClean="0"/>
              <a:t>він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отримав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впевнену</a:t>
            </a:r>
            <a:r>
              <a:rPr lang="ru-RU" sz="2300" i="1" dirty="0" smtClean="0"/>
              <a:t> перемогу над </a:t>
            </a:r>
            <a:r>
              <a:rPr lang="ru-RU" sz="2300" i="1" dirty="0" err="1" smtClean="0"/>
              <a:t>Руаяль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з</a:t>
            </a:r>
            <a:r>
              <a:rPr lang="ru-RU" sz="2300" i="1" dirty="0" smtClean="0"/>
              <a:t> 53,5 % </a:t>
            </a:r>
            <a:r>
              <a:rPr lang="ru-RU" sz="2300" i="1" dirty="0" err="1" smtClean="0"/>
              <a:t>голосів</a:t>
            </a:r>
            <a:r>
              <a:rPr lang="ru-RU" sz="2300" i="1" dirty="0" smtClean="0"/>
              <a:t>. Зразу </a:t>
            </a:r>
            <a:r>
              <a:rPr lang="ru-RU" sz="2300" i="1" dirty="0" err="1" smtClean="0"/>
              <a:t>після</a:t>
            </a:r>
            <a:r>
              <a:rPr lang="ru-RU" sz="2300" i="1" dirty="0" smtClean="0"/>
              <a:t> перемоги </a:t>
            </a:r>
            <a:r>
              <a:rPr lang="ru-RU" sz="2300" i="1" dirty="0" err="1" smtClean="0"/>
              <a:t>він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підтвердив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свій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намір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впровадити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реформи</a:t>
            </a:r>
            <a:r>
              <a:rPr lang="ru-RU" sz="2300" i="1" dirty="0" smtClean="0"/>
              <a:t> та закликав до </a:t>
            </a:r>
            <a:r>
              <a:rPr lang="ru-RU" sz="2300" i="1" dirty="0" err="1" smtClean="0"/>
              <a:t>національної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єдності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усіх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мешканців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Франції</a:t>
            </a:r>
            <a:r>
              <a:rPr lang="ru-RU" sz="2300" i="1" dirty="0" smtClean="0"/>
              <a:t>. Попри </a:t>
            </a:r>
            <a:r>
              <a:rPr lang="ru-RU" sz="2300" i="1" dirty="0" err="1" smtClean="0"/>
              <a:t>це</a:t>
            </a:r>
            <a:r>
              <a:rPr lang="ru-RU" sz="2300" i="1" dirty="0" smtClean="0"/>
              <a:t>, в </a:t>
            </a:r>
            <a:r>
              <a:rPr lang="ru-RU" sz="2300" i="1" dirty="0" err="1" smtClean="0"/>
              <a:t>ніч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після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оголошення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результатів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виборів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декількох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містах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країни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відбулися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сутички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його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опонентів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з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поліцією</a:t>
            </a:r>
            <a:r>
              <a:rPr lang="ru-RU" sz="2300" i="1" dirty="0" smtClean="0"/>
              <a:t> та </a:t>
            </a:r>
            <a:r>
              <a:rPr lang="ru-RU" sz="2300" i="1" dirty="0" err="1" smtClean="0"/>
              <a:t>акти</a:t>
            </a:r>
            <a:r>
              <a:rPr lang="ru-RU" sz="2300" i="1" dirty="0" smtClean="0"/>
              <a:t> </a:t>
            </a:r>
            <a:r>
              <a:rPr lang="ru-RU" sz="2300" i="1" dirty="0" err="1" smtClean="0"/>
              <a:t>вандалізму</a:t>
            </a:r>
            <a:r>
              <a:rPr lang="ru-RU" sz="2300" i="1" dirty="0" smtClean="0"/>
              <a:t>.</a:t>
            </a:r>
          </a:p>
          <a:p>
            <a:endParaRPr lang="ru-RU" dirty="0"/>
          </a:p>
        </p:txBody>
      </p:sp>
      <p:pic>
        <p:nvPicPr>
          <p:cNvPr id="2055" name="Picture 7" descr="http://image.newsru.ua/pict/id/314331_20120423084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143140" cy="22452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24766" cy="1417638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Пенсійна реформа </a:t>
            </a:r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Саркозі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0" y="1340768"/>
            <a:ext cx="8820472" cy="5160066"/>
          </a:xfrm>
          <a:prstGeom prst="ribb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Раніше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Н.Саркозі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підвищив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пенсійний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вік</a:t>
            </a:r>
            <a:r>
              <a:rPr lang="ru-RU" sz="1400" b="1" dirty="0" smtClean="0">
                <a:solidFill>
                  <a:schemeClr val="bg1"/>
                </a:solidFill>
              </a:rPr>
              <a:t> на два роки - до 62 </a:t>
            </a:r>
            <a:r>
              <a:rPr lang="ru-RU" sz="1400" b="1" dirty="0" err="1" smtClean="0">
                <a:solidFill>
                  <a:schemeClr val="bg1"/>
                </a:solidFill>
              </a:rPr>
              <a:t>років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що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викликало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широке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обурення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серед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громадян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спровокувало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масові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акції</a:t>
            </a:r>
            <a:r>
              <a:rPr lang="ru-RU" sz="1400" b="1" dirty="0" smtClean="0">
                <a:solidFill>
                  <a:schemeClr val="bg1"/>
                </a:solidFill>
              </a:rPr>
              <a:t> протесту. </a:t>
            </a:r>
            <a:r>
              <a:rPr lang="ru-RU" sz="1400" b="1" dirty="0" err="1" smtClean="0">
                <a:solidFill>
                  <a:schemeClr val="bg1"/>
                </a:solidFill>
              </a:rPr>
              <a:t>Тепер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соціалісти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домоглися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часткового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скасування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реформи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передає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France 24 .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Відповідно</a:t>
            </a:r>
            <a:r>
              <a:rPr lang="ru-RU" sz="1400" b="1" dirty="0" smtClean="0">
                <a:solidFill>
                  <a:schemeClr val="bg1"/>
                </a:solidFill>
              </a:rPr>
              <a:t> до поправок , </a:t>
            </a:r>
            <a:r>
              <a:rPr lang="ru-RU" sz="1400" b="1" dirty="0" err="1" smtClean="0">
                <a:solidFill>
                  <a:schemeClr val="bg1"/>
                </a:solidFill>
              </a:rPr>
              <a:t>якщо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громадянин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Франції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починає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трудову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кар'єру</a:t>
            </a:r>
            <a:r>
              <a:rPr lang="ru-RU" sz="1400" b="1" dirty="0" smtClean="0">
                <a:solidFill>
                  <a:schemeClr val="bg1"/>
                </a:solidFill>
              </a:rPr>
              <a:t> в 18 </a:t>
            </a:r>
            <a:r>
              <a:rPr lang="ru-RU" sz="1400" b="1" dirty="0" err="1" smtClean="0">
                <a:solidFill>
                  <a:schemeClr val="bg1"/>
                </a:solidFill>
              </a:rPr>
              <a:t>або</a:t>
            </a:r>
            <a:r>
              <a:rPr lang="ru-RU" sz="1400" b="1" dirty="0" smtClean="0">
                <a:solidFill>
                  <a:schemeClr val="bg1"/>
                </a:solidFill>
              </a:rPr>
              <a:t> 19 </a:t>
            </a:r>
            <a:r>
              <a:rPr lang="ru-RU" sz="1400" b="1" dirty="0" err="1" smtClean="0">
                <a:solidFill>
                  <a:schemeClr val="bg1"/>
                </a:solidFill>
              </a:rPr>
              <a:t>років</a:t>
            </a:r>
            <a:r>
              <a:rPr lang="ru-RU" sz="1400" b="1" dirty="0" smtClean="0">
                <a:solidFill>
                  <a:schemeClr val="bg1"/>
                </a:solidFill>
              </a:rPr>
              <a:t> , а </a:t>
            </a:r>
            <a:r>
              <a:rPr lang="ru-RU" sz="1400" b="1" dirty="0" err="1" smtClean="0">
                <a:solidFill>
                  <a:schemeClr val="bg1"/>
                </a:solidFill>
              </a:rPr>
              <a:t>також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бере</a:t>
            </a:r>
            <a:r>
              <a:rPr lang="ru-RU" sz="1400" b="1" dirty="0" smtClean="0">
                <a:solidFill>
                  <a:schemeClr val="bg1"/>
                </a:solidFill>
              </a:rPr>
              <a:t> участь в </a:t>
            </a:r>
            <a:r>
              <a:rPr lang="ru-RU" sz="1400" b="1" dirty="0" err="1" smtClean="0">
                <a:solidFill>
                  <a:schemeClr val="bg1"/>
                </a:solidFill>
              </a:rPr>
              <a:t>системі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пенсійних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накопичень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принаймні</a:t>
            </a:r>
            <a:r>
              <a:rPr lang="ru-RU" sz="1400" b="1" dirty="0" smtClean="0">
                <a:solidFill>
                  <a:schemeClr val="bg1"/>
                </a:solidFill>
              </a:rPr>
              <a:t> 41 </a:t>
            </a:r>
            <a:r>
              <a:rPr lang="ru-RU" sz="1400" b="1" dirty="0" err="1" smtClean="0">
                <a:solidFill>
                  <a:schemeClr val="bg1"/>
                </a:solidFill>
              </a:rPr>
              <a:t>рік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він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може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вийти</a:t>
            </a:r>
            <a:r>
              <a:rPr lang="ru-RU" sz="1400" b="1" dirty="0" smtClean="0">
                <a:solidFill>
                  <a:schemeClr val="bg1"/>
                </a:solidFill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</a:rPr>
              <a:t>пенсію</a:t>
            </a:r>
            <a:r>
              <a:rPr lang="ru-RU" sz="1400" b="1" dirty="0" smtClean="0">
                <a:solidFill>
                  <a:schemeClr val="bg1"/>
                </a:solidFill>
              </a:rPr>
              <a:t> в 60 </a:t>
            </a:r>
            <a:r>
              <a:rPr lang="ru-RU" sz="1400" b="1" dirty="0" err="1" smtClean="0">
                <a:solidFill>
                  <a:schemeClr val="bg1"/>
                </a:solidFill>
              </a:rPr>
              <a:t>років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Даною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можливістю</a:t>
            </a:r>
            <a:r>
              <a:rPr lang="ru-RU" sz="1400" b="1" dirty="0" smtClean="0">
                <a:solidFill>
                  <a:schemeClr val="bg1"/>
                </a:solidFill>
              </a:rPr>
              <a:t> в 2012р. </a:t>
            </a:r>
            <a:r>
              <a:rPr lang="ru-RU" sz="1400" b="1" dirty="0" err="1" smtClean="0">
                <a:solidFill>
                  <a:schemeClr val="bg1"/>
                </a:solidFill>
              </a:rPr>
              <a:t>зможуть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скористатися</a:t>
            </a:r>
            <a:r>
              <a:rPr lang="ru-RU" sz="1400" b="1" dirty="0" smtClean="0">
                <a:solidFill>
                  <a:schemeClr val="bg1"/>
                </a:solidFill>
              </a:rPr>
              <a:t> 28 тис. </a:t>
            </a:r>
            <a:r>
              <a:rPr lang="ru-RU" sz="1400" b="1" dirty="0" err="1" smtClean="0">
                <a:solidFill>
                  <a:schemeClr val="bg1"/>
                </a:solidFill>
              </a:rPr>
              <a:t>французів</a:t>
            </a:r>
            <a:r>
              <a:rPr lang="ru-RU" sz="1400" b="1" dirty="0" smtClean="0">
                <a:solidFill>
                  <a:schemeClr val="bg1"/>
                </a:solidFill>
              </a:rPr>
              <a:t> , а в </a:t>
            </a:r>
            <a:r>
              <a:rPr lang="ru-RU" sz="1400" b="1" dirty="0" err="1" smtClean="0">
                <a:solidFill>
                  <a:schemeClr val="bg1"/>
                </a:solidFill>
              </a:rPr>
              <a:t>майбутньому</a:t>
            </a:r>
            <a:r>
              <a:rPr lang="ru-RU" sz="1400" b="1" dirty="0" smtClean="0">
                <a:solidFill>
                  <a:schemeClr val="bg1"/>
                </a:solidFill>
              </a:rPr>
              <a:t> - по 100 тис. </a:t>
            </a:r>
            <a:r>
              <a:rPr lang="ru-RU" sz="1400" b="1" dirty="0" err="1" smtClean="0">
                <a:solidFill>
                  <a:schemeClr val="bg1"/>
                </a:solidFill>
              </a:rPr>
              <a:t>громадян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щорічно</a:t>
            </a:r>
            <a:r>
              <a:rPr lang="ru-RU" sz="1400" b="1" dirty="0" smtClean="0">
                <a:solidFill>
                  <a:schemeClr val="bg1"/>
                </a:solidFill>
              </a:rPr>
              <a:t>. Реформа </a:t>
            </a:r>
            <a:r>
              <a:rPr lang="ru-RU" sz="1400" b="1" dirty="0" err="1" smtClean="0">
                <a:solidFill>
                  <a:schemeClr val="bg1"/>
                </a:solidFill>
              </a:rPr>
              <a:t>обійдеться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республіканської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скарбниці</a:t>
            </a:r>
            <a:r>
              <a:rPr lang="ru-RU" sz="1400" b="1" dirty="0" smtClean="0">
                <a:solidFill>
                  <a:schemeClr val="bg1"/>
                </a:solidFill>
              </a:rPr>
              <a:t> в 3 </a:t>
            </a:r>
            <a:r>
              <a:rPr lang="ru-RU" sz="1400" b="1" dirty="0" err="1" smtClean="0">
                <a:solidFill>
                  <a:schemeClr val="bg1"/>
                </a:solidFill>
              </a:rPr>
              <a:t>млрд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євро</a:t>
            </a:r>
            <a:r>
              <a:rPr lang="ru-RU" sz="1400" b="1" dirty="0" smtClean="0">
                <a:solidFill>
                  <a:schemeClr val="bg1"/>
                </a:solidFill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</a:rPr>
              <a:t>найближчі</a:t>
            </a:r>
            <a:r>
              <a:rPr lang="ru-RU" sz="1400" b="1" dirty="0" smtClean="0">
                <a:solidFill>
                  <a:schemeClr val="bg1"/>
                </a:solidFill>
              </a:rPr>
              <a:t> 5 </a:t>
            </a:r>
            <a:r>
              <a:rPr lang="ru-RU" sz="1400" b="1" dirty="0" err="1" smtClean="0">
                <a:solidFill>
                  <a:schemeClr val="bg1"/>
                </a:solidFill>
              </a:rPr>
              <a:t>років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</a:rPr>
              <a:t>Щоб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компенсувати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витрати</a:t>
            </a:r>
            <a:r>
              <a:rPr lang="ru-RU" sz="1400" b="1" dirty="0" smtClean="0">
                <a:solidFill>
                  <a:schemeClr val="bg1"/>
                </a:solidFill>
              </a:rPr>
              <a:t> , уряд </a:t>
            </a:r>
            <a:r>
              <a:rPr lang="ru-RU" sz="1400" b="1" dirty="0" err="1" smtClean="0">
                <a:solidFill>
                  <a:schemeClr val="bg1"/>
                </a:solidFill>
              </a:rPr>
              <a:t>соціаліста</a:t>
            </a:r>
            <a:r>
              <a:rPr lang="ru-RU" sz="1400" b="1" dirty="0" smtClean="0">
                <a:solidFill>
                  <a:schemeClr val="bg1"/>
                </a:solidFill>
              </a:rPr>
              <a:t> Жан -Марка </a:t>
            </a:r>
            <a:r>
              <a:rPr lang="ru-RU" sz="1400" b="1" dirty="0" err="1" smtClean="0">
                <a:solidFill>
                  <a:schemeClr val="bg1"/>
                </a:solidFill>
              </a:rPr>
              <a:t>Еро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планує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підвищити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розмір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пенсійних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відрахувань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роботодавців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службовців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1872" y="0"/>
            <a:ext cx="7588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Відносини З Росією Н. </a:t>
            </a:r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Саркозі</a:t>
            </a:r>
            <a:endParaRPr lang="uk-U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48680"/>
            <a:ext cx="903649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dirty="0" smtClean="0"/>
              <a:t>22 травня 2007 </a:t>
            </a:r>
            <a:r>
              <a:rPr lang="uk-UA" sz="1600" dirty="0" err="1" smtClean="0"/>
              <a:t>Саркозі</a:t>
            </a:r>
            <a:r>
              <a:rPr lang="uk-UA" sz="1600" dirty="0" smtClean="0"/>
              <a:t> мав першу телефонну бесіду з Путіним. Традиції </a:t>
            </a:r>
            <a:r>
              <a:rPr lang="uk-UA" sz="1600" dirty="0" smtClean="0"/>
              <a:t>розмова  була орієнтована </a:t>
            </a:r>
            <a:r>
              <a:rPr lang="uk-UA" sz="1600" dirty="0" smtClean="0"/>
              <a:t>на «особливі» партнерські відносини з Росією. </a:t>
            </a:r>
            <a:r>
              <a:rPr lang="uk-UA" sz="1600" dirty="0" smtClean="0"/>
              <a:t>Під </a:t>
            </a:r>
            <a:r>
              <a:rPr lang="uk-UA" sz="1600" dirty="0" smtClean="0"/>
              <a:t>час передвиборної кампанії </a:t>
            </a:r>
            <a:r>
              <a:rPr lang="uk-UA" sz="1600" dirty="0" err="1" smtClean="0"/>
              <a:t>Саркозі</a:t>
            </a:r>
            <a:r>
              <a:rPr lang="uk-UA" sz="1600" dirty="0" smtClean="0"/>
              <a:t> в лютому 2007 року говорив про необхідність « еволюції Росії» в області прав людини , згадавши 200 тисяч загиблих і 400 тисяч біженців в результаті чеченського конфлікту. Розмова з Путіним супроводжувався розгорнутим коментарем Єлисейського палацу , в якому президент </a:t>
            </a:r>
            <a:r>
              <a:rPr lang="uk-UA" sz="1600" dirty="0" err="1" smtClean="0"/>
              <a:t>Саркозі</a:t>
            </a:r>
            <a:r>
              <a:rPr lang="uk-UA" sz="1600" dirty="0" smtClean="0"/>
              <a:t> відгукнувся про Росію і її </a:t>
            </a:r>
            <a:r>
              <a:rPr lang="uk-UA" sz="1600" dirty="0" err="1" smtClean="0"/>
              <a:t>владах</a:t>
            </a:r>
            <a:r>
              <a:rPr lang="uk-UA" sz="1600" dirty="0" smtClean="0"/>
              <a:t> більш доброзичливо . Ніколя </a:t>
            </a:r>
            <a:r>
              <a:rPr lang="uk-UA" sz="1600" dirty="0" err="1" smtClean="0"/>
              <a:t>Саркозі</a:t>
            </a:r>
            <a:r>
              <a:rPr lang="uk-UA" sz="1600" dirty="0" smtClean="0"/>
              <a:t> заявив , що « надає важливість привілейованим відносинам між двома країнами» , що Росія « велика держава </a:t>
            </a:r>
            <a:r>
              <a:rPr lang="uk-UA" sz="1600" dirty="0" smtClean="0"/>
              <a:t>»</a:t>
            </a:r>
            <a:r>
              <a:rPr lang="en-GB" sz="1600" dirty="0" smtClean="0"/>
              <a:t>, </a:t>
            </a:r>
            <a:r>
              <a:rPr lang="uk-UA" sz="1600" dirty="0" smtClean="0"/>
              <a:t>а Путін - « людина, з якою можна говорити» , що забезпечив « стабільність Росії». </a:t>
            </a:r>
            <a:r>
              <a:rPr lang="uk-UA" sz="1600" dirty="0" smtClean="0"/>
              <a:t>Разом </a:t>
            </a:r>
            <a:r>
              <a:rPr lang="uk-UA" sz="1600" dirty="0" smtClean="0"/>
              <a:t>з тим Кремль підкреслив необхідність підтримувати високий рівень інтенсивності </a:t>
            </a:r>
            <a:r>
              <a:rPr lang="uk-UA" sz="1600" dirty="0" err="1" smtClean="0"/>
              <a:t>франко-</a:t>
            </a:r>
            <a:r>
              <a:rPr lang="uk-UA" sz="1600" dirty="0" smtClean="0"/>
              <a:t> російської співпраці та діалогу.</a:t>
            </a:r>
            <a:endParaRPr lang="uk-UA" sz="1600" dirty="0"/>
          </a:p>
        </p:txBody>
      </p:sp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93247">
            <a:off x="5754481" y="3616716"/>
            <a:ext cx="3168005" cy="2304256"/>
          </a:xfrm>
          <a:prstGeom prst="rect">
            <a:avLst/>
          </a:prstGeom>
        </p:spPr>
      </p:pic>
      <p:pic>
        <p:nvPicPr>
          <p:cNvPr id="9" name="Рисунок 8" descr="загруженное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501008"/>
            <a:ext cx="2701280" cy="3142835"/>
          </a:xfrm>
          <a:prstGeom prst="rect">
            <a:avLst/>
          </a:prstGeom>
        </p:spPr>
      </p:pic>
      <p:pic>
        <p:nvPicPr>
          <p:cNvPr id="10" name="Рисунок 9" descr="RUSSIA_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11889">
            <a:off x="342786" y="3553255"/>
            <a:ext cx="327660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980728"/>
            <a:ext cx="7998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Ставлення </a:t>
            </a:r>
            <a:r>
              <a:rPr lang="uk-UA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Саркозі</a:t>
            </a:r>
            <a:r>
              <a:rPr lang="uk-UA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до </a:t>
            </a:r>
          </a:p>
          <a:p>
            <a:pPr algn="ctr"/>
            <a:r>
              <a:rPr lang="uk-UA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Незалежності Косово</a:t>
            </a:r>
            <a:endParaRPr lang="uk-UA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2068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endParaRPr lang="en-GB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196752"/>
            <a:ext cx="30963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k-UA" i="1" dirty="0" err="1" smtClean="0">
                <a:solidFill>
                  <a:schemeClr val="bg1"/>
                </a:solidFill>
              </a:rPr>
              <a:t>Саркозі</a:t>
            </a:r>
            <a:r>
              <a:rPr lang="uk-UA" i="1" dirty="0" smtClean="0">
                <a:solidFill>
                  <a:schemeClr val="bg1"/>
                </a:solidFill>
              </a:rPr>
              <a:t> брав участь у червні 2007 року у саміті Великої вісімки в Німеччині, де виступав за незалежність Косово.</a:t>
            </a:r>
          </a:p>
          <a:p>
            <a:pPr lvl="1" algn="ctr"/>
            <a:endParaRPr lang="uk-UA" i="1" dirty="0" smtClean="0">
              <a:solidFill>
                <a:schemeClr val="bg1"/>
              </a:solidFill>
            </a:endParaRPr>
          </a:p>
          <a:p>
            <a:pPr lvl="1" algn="ctr"/>
            <a:r>
              <a:rPr lang="uk-UA" i="1" dirty="0" smtClean="0">
                <a:solidFill>
                  <a:schemeClr val="bg1"/>
                </a:solidFill>
              </a:rPr>
              <a:t>Франція визнала Косово 18 лютого 2008, на наступний день після проголошення незалежності. При цьому Париж має намір налагоджувати добрі відносини і з Косово, і з Сербією і бачить для обох країн європейську перспективу.</a:t>
            </a:r>
            <a:endParaRPr lang="uk-UA" i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загруженное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91755">
            <a:off x="186113" y="1747347"/>
            <a:ext cx="3069869" cy="174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загруженное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0326">
            <a:off x="6557641" y="3961824"/>
            <a:ext cx="2147137" cy="2205167"/>
          </a:xfrm>
          <a:prstGeom prst="rect">
            <a:avLst/>
          </a:prstGeom>
        </p:spPr>
      </p:pic>
      <p:pic>
        <p:nvPicPr>
          <p:cNvPr id="12" name="Рисунок 11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96072">
            <a:off x="458590" y="4304082"/>
            <a:ext cx="2829744" cy="2119577"/>
          </a:xfrm>
          <a:prstGeom prst="rect">
            <a:avLst/>
          </a:prstGeom>
        </p:spPr>
      </p:pic>
      <p:pic>
        <p:nvPicPr>
          <p:cNvPr id="13" name="Рисунок 12" descr="220px-Nicolas_Sarkozy_-_Sarkozy_meeting_in_Toulouse_for_the_2007_French_presidential_election_0299_2007-04-12_cropped_furth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62624">
            <a:off x="6879512" y="1421781"/>
            <a:ext cx="1633208" cy="2175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0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Нагороди </a:t>
            </a:r>
            <a:r>
              <a:rPr lang="uk-UA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Саркозі</a:t>
            </a:r>
            <a:endParaRPr lang="uk-UA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0" y="548680"/>
            <a:ext cx="4320480" cy="6309320"/>
          </a:xfrm>
          <a:prstGeom prst="verticalScroll">
            <a:avLst>
              <a:gd name="adj" fmla="val 3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err="1" smtClean="0"/>
              <a:t>Саркозі</a:t>
            </a:r>
            <a:r>
              <a:rPr lang="uk-UA" sz="1400" b="1" i="1" dirty="0" smtClean="0"/>
              <a:t> удостоївся найвищої нагороди іспанської корони</a:t>
            </a:r>
          </a:p>
          <a:p>
            <a:endParaRPr lang="uk-UA" sz="1400" dirty="0" smtClean="0"/>
          </a:p>
          <a:p>
            <a:r>
              <a:rPr lang="uk-UA" sz="1400" dirty="0" smtClean="0"/>
              <a:t>МАДРИД , 16 січня. Король Іспанії Хуан Карлос Перший вручив президенту Франції Ніколя </a:t>
            </a:r>
            <a:r>
              <a:rPr lang="uk-UA" sz="1400" dirty="0" err="1" smtClean="0"/>
              <a:t>Саркозі</a:t>
            </a:r>
            <a:r>
              <a:rPr lang="uk-UA" sz="1400" dirty="0" smtClean="0"/>
              <a:t> вищу винагороду іспанської корони - орден Золотого руна . Такої високої нагороди лідер Франції удостоєний за особистий внесок у боротьбу з баскським терористичним угрупуванням </a:t>
            </a:r>
            <a:r>
              <a:rPr lang="en-GB" sz="1400" dirty="0" smtClean="0"/>
              <a:t>ETA .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" </a:t>
            </a:r>
            <a:r>
              <a:rPr lang="uk-UA" sz="1400" dirty="0" smtClean="0"/>
              <a:t>Мені приносить особливе задоволення вручити Вам високу нагороду за особистий внесок у боротьбу з тероризмом" , - заявив монарх.</a:t>
            </a:r>
          </a:p>
          <a:p>
            <a:endParaRPr lang="uk-UA" sz="1400" dirty="0" smtClean="0"/>
          </a:p>
          <a:p>
            <a:r>
              <a:rPr lang="uk-UA" sz="1400" dirty="0" smtClean="0"/>
              <a:t>Саме правоохоронні органи Франції завдали в останні роки по угрупованню </a:t>
            </a:r>
            <a:r>
              <a:rPr lang="en-GB" sz="1400" dirty="0" smtClean="0"/>
              <a:t>ETA </a:t>
            </a:r>
            <a:r>
              <a:rPr lang="uk-UA" sz="1400" dirty="0" smtClean="0"/>
              <a:t>нищівного удару . Десятки терористів виявилися у французьких в'язницях , були виявлені їх конспіративні квартири , таємні склади зброї і вибухівки.</a:t>
            </a:r>
          </a:p>
          <a:p>
            <a:endParaRPr lang="uk-UA" sz="1400" dirty="0" smtClean="0"/>
          </a:p>
          <a:p>
            <a:r>
              <a:rPr lang="uk-UA" sz="1400" dirty="0" smtClean="0"/>
              <a:t>Останні арешти проведені буквально днями - в Парижі знешкоджено три збройних бойовика , захоплені вибухові речовини і фальшиві документи.</a:t>
            </a:r>
            <a:endParaRPr lang="uk-UA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8610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764704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Кавалер Великого </a:t>
            </a:r>
            <a:r>
              <a:rPr lang="ru-RU" dirty="0" err="1" smtClean="0"/>
              <a:t>хреста</a:t>
            </a:r>
            <a:r>
              <a:rPr lang="ru-RU" dirty="0" smtClean="0"/>
              <a:t> ордена </a:t>
            </a:r>
            <a:r>
              <a:rPr lang="ru-RU" dirty="0" err="1" smtClean="0"/>
              <a:t>Почесного</a:t>
            </a:r>
            <a:r>
              <a:rPr lang="ru-RU" dirty="0" smtClean="0"/>
              <a:t> </a:t>
            </a:r>
            <a:r>
              <a:rPr lang="ru-RU" dirty="0" err="1" smtClean="0"/>
              <a:t>легіону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1700808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Кавалер Великого </a:t>
            </a:r>
            <a:r>
              <a:rPr lang="ru-RU" dirty="0" err="1" smtClean="0"/>
              <a:t>хреста</a:t>
            </a:r>
            <a:r>
              <a:rPr lang="ru-RU" dirty="0" smtClean="0"/>
              <a:t> ордена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заслуг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373216"/>
            <a:ext cx="417633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Командор ордена Леопольда (</a:t>
            </a:r>
            <a:r>
              <a:rPr lang="ru-RU" dirty="0" err="1" smtClean="0"/>
              <a:t>Бельгія</a:t>
            </a:r>
            <a:r>
              <a:rPr lang="ru-RU" dirty="0" smtClean="0"/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6093296"/>
            <a:ext cx="4572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Кавалер ордена «Стара </a:t>
            </a:r>
            <a:r>
              <a:rPr lang="ru-RU" dirty="0" err="1" smtClean="0"/>
              <a:t>Планіна</a:t>
            </a:r>
            <a:r>
              <a:rPr lang="ru-RU" dirty="0" smtClean="0"/>
              <a:t>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стрічкою</a:t>
            </a:r>
            <a:r>
              <a:rPr lang="ru-RU" dirty="0" smtClean="0"/>
              <a:t> (</a:t>
            </a:r>
            <a:r>
              <a:rPr lang="ru-RU" dirty="0" err="1" smtClean="0"/>
              <a:t>Болгарія</a:t>
            </a:r>
            <a:r>
              <a:rPr lang="ru-RU" dirty="0" smtClean="0"/>
              <a:t>, 2007)</a:t>
            </a:r>
            <a:endParaRPr lang="uk-UA" dirty="0"/>
          </a:p>
        </p:txBody>
      </p:sp>
      <p:pic>
        <p:nvPicPr>
          <p:cNvPr id="13" name="Рисунок 12" descr="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564904"/>
            <a:ext cx="2098923" cy="2698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551723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Підготували </a:t>
            </a:r>
          </a:p>
          <a:p>
            <a:pPr algn="ctr"/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Учениці </a:t>
            </a:r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11 </a:t>
            </a:r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класу</a:t>
            </a:r>
          </a:p>
          <a:p>
            <a:pPr algn="ctr"/>
            <a:r>
              <a:rPr lang="uk-UA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Дорощук</a:t>
            </a:r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Соломія і </a:t>
            </a:r>
            <a:r>
              <a:rPr lang="uk-UA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Хоміцька</a:t>
            </a:r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Аліна.</a:t>
            </a:r>
            <a:endParaRPr lang="uk-UA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2852936"/>
            <a:ext cx="28066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perspectiveHeroicExtremeLeftFacing"/>
              <a:lightRig rig="glow" dir="t">
                <a:rot lat="0" lon="0" rev="3600000"/>
              </a:lightRig>
            </a:scene3d>
            <a:sp3d extrusionH="57150" prstMaterial="softEdge">
              <a:bevelT w="29210" h="16510" prst="convex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GB" sz="115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FIN!</a:t>
            </a:r>
            <a:endParaRPr lang="ru-RU" sz="115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4555949" cy="303177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Великий Хрест ордена Почесного легіон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" cy="142875"/>
          </a:xfrm>
          <a:prstGeom prst="rect">
            <a:avLst/>
          </a:prstGeom>
          <a:noFill/>
        </p:spPr>
      </p:pic>
      <p:pic>
        <p:nvPicPr>
          <p:cNvPr id="7175" name="Picture 7" descr="Кавалер ордена Почесного легіон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4350" cy="142875"/>
          </a:xfrm>
          <a:prstGeom prst="rect">
            <a:avLst/>
          </a:prstGeom>
          <a:noFill/>
        </p:spPr>
      </p:pic>
      <p:pic>
        <p:nvPicPr>
          <p:cNvPr id="7176" name="Picture 8" descr="Кавалер Великого Хресту За заслу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1500" cy="161925"/>
          </a:xfrm>
          <a:prstGeom prst="rect">
            <a:avLst/>
          </a:prstGeom>
          <a:noFill/>
        </p:spPr>
      </p:pic>
      <p:sp>
        <p:nvSpPr>
          <p:cNvPr id="24" name="Горизонтальный свиток 23"/>
          <p:cNvSpPr/>
          <p:nvPr/>
        </p:nvSpPr>
        <p:spPr>
          <a:xfrm>
            <a:off x="899592" y="764704"/>
            <a:ext cx="7920880" cy="6310484"/>
          </a:xfrm>
          <a:prstGeom prst="horizontalScroll">
            <a:avLst>
              <a:gd name="adj" fmla="val 6719"/>
            </a:avLst>
          </a:prstGeom>
          <a:blipFill>
            <a:blip r:embed="rId6" cstate="print"/>
            <a:stretch>
              <a:fillRect/>
            </a:stretch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491880" y="1844824"/>
          <a:ext cx="4929222" cy="457380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64611"/>
                <a:gridCol w="2464611"/>
              </a:tblGrid>
              <a:tr h="365760">
                <a:tc gridSpan="2"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23-й </a:t>
                      </a:r>
                      <a:r>
                        <a:rPr lang="ru-RU" u="none" strike="noStrike" dirty="0"/>
                        <a:t>президент</a:t>
                      </a:r>
                      <a:r>
                        <a:rPr lang="ru-RU" dirty="0"/>
                        <a:t> </a:t>
                      </a:r>
                      <a:r>
                        <a:rPr lang="ru-RU" u="none" strike="noStrike" dirty="0" err="1"/>
                        <a:t>Франції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59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Час на </a:t>
                      </a:r>
                      <a:r>
                        <a:rPr lang="ru-RU" dirty="0" err="1"/>
                        <a:t>посаді</a:t>
                      </a:r>
                      <a:r>
                        <a:rPr lang="ru-RU" dirty="0"/>
                        <a:t>: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59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u="none" strike="noStrike" dirty="0"/>
                        <a:t>16 </a:t>
                      </a:r>
                      <a:r>
                        <a:rPr lang="ru-RU" u="none" strike="noStrike" dirty="0" err="1"/>
                        <a:t>травня</a:t>
                      </a:r>
                      <a:r>
                        <a:rPr lang="ru-RU" dirty="0"/>
                        <a:t> </a:t>
                      </a:r>
                      <a:r>
                        <a:rPr lang="ru-RU" u="none" strike="noStrike" dirty="0"/>
                        <a:t>2007</a:t>
                      </a:r>
                      <a:r>
                        <a:rPr lang="ru-RU" dirty="0"/>
                        <a:t> — </a:t>
                      </a:r>
                      <a:r>
                        <a:rPr lang="ru-RU" u="none" strike="noStrike" dirty="0"/>
                        <a:t>15 </a:t>
                      </a:r>
                      <a:r>
                        <a:rPr lang="ru-RU" u="none" strike="noStrike" dirty="0" err="1"/>
                        <a:t>травня</a:t>
                      </a:r>
                      <a:r>
                        <a:rPr lang="ru-RU" dirty="0"/>
                        <a:t> </a:t>
                      </a:r>
                      <a:r>
                        <a:rPr lang="ru-RU" u="none" strike="noStrike" dirty="0"/>
                        <a:t>2012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594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/>
                        <a:t>Попередник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/>
                        <a:t>Жак Ширак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594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/>
                        <a:t>Наступник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/>
                        <a:t>Франсуа </a:t>
                      </a:r>
                      <a:r>
                        <a:rPr lang="ru-RU" u="none" strike="noStrike" dirty="0" err="1"/>
                        <a:t>Олланд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594">
                <a:tc gridSpan="2">
                  <a:txBody>
                    <a:bodyPr/>
                    <a:lstStyle/>
                    <a:p>
                      <a:pPr fontAlgn="t"/>
                      <a:r>
                        <a:rPr lang="ru-RU" dirty="0" err="1"/>
                        <a:t>Міністр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внутрішніх</a:t>
                      </a:r>
                      <a:r>
                        <a:rPr lang="ru-RU" dirty="0"/>
                        <a:t> справ </a:t>
                      </a:r>
                      <a:r>
                        <a:rPr lang="ru-RU" dirty="0" err="1"/>
                        <a:t>Франції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59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Час на </a:t>
                      </a:r>
                      <a:r>
                        <a:rPr lang="ru-RU" dirty="0" err="1"/>
                        <a:t>посаді</a:t>
                      </a:r>
                      <a:r>
                        <a:rPr lang="ru-RU" dirty="0"/>
                        <a:t>: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59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u="none" strike="noStrike" dirty="0"/>
                        <a:t>31 </a:t>
                      </a:r>
                      <a:r>
                        <a:rPr lang="ru-RU" u="none" strike="noStrike" dirty="0" err="1"/>
                        <a:t>травня</a:t>
                      </a:r>
                      <a:r>
                        <a:rPr lang="ru-RU" dirty="0"/>
                        <a:t> </a:t>
                      </a:r>
                      <a:r>
                        <a:rPr lang="ru-RU" u="none" strike="noStrike" dirty="0"/>
                        <a:t>2005</a:t>
                      </a:r>
                      <a:r>
                        <a:rPr lang="ru-RU" dirty="0"/>
                        <a:t> — </a:t>
                      </a:r>
                      <a:r>
                        <a:rPr lang="ru-RU" u="none" strike="noStrike" dirty="0"/>
                        <a:t>26 </a:t>
                      </a:r>
                      <a:r>
                        <a:rPr lang="ru-RU" u="none" strike="noStrike" dirty="0" err="1"/>
                        <a:t>березня</a:t>
                      </a:r>
                      <a:r>
                        <a:rPr lang="ru-RU" dirty="0"/>
                        <a:t> </a:t>
                      </a:r>
                      <a:r>
                        <a:rPr lang="ru-RU" u="none" strike="noStrike" dirty="0"/>
                        <a:t>2007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290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Попередник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/>
                        <a:t>Домінік</a:t>
                      </a:r>
                      <a:r>
                        <a:rPr lang="ru-RU" u="none" strike="noStrike" dirty="0"/>
                        <a:t> де </a:t>
                      </a:r>
                      <a:r>
                        <a:rPr lang="ru-RU" u="none" strike="noStrike" dirty="0" err="1"/>
                        <a:t>Вільпен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594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/>
                        <a:t>Наступник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Франсуа </a:t>
                      </a:r>
                      <a:r>
                        <a:rPr lang="ru-RU" dirty="0" err="1"/>
                        <a:t>Баруа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81" name="Picture 13" descr="http://upload.wikimedia.org/wikipedia/commons/thumb/b/bc/Grand_Royal_Coat_of_Arms_of_France_%26_Navarre.svg/200px-Grand_Royal_Coat_of_Arms_of_France_%26_Navarr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708920"/>
            <a:ext cx="2000264" cy="26432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9522" y="0"/>
            <a:ext cx="88844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Обрання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призидентом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Ніколя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Саркозі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1340768"/>
            <a:ext cx="5534926" cy="4770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err="1" smtClean="0">
                <a:solidFill>
                  <a:srgbClr val="7030A0"/>
                </a:solidFill>
              </a:rPr>
              <a:t>Ніколя</a:t>
            </a:r>
            <a:r>
              <a:rPr lang="ru-RU" sz="1600" i="1" dirty="0" smtClean="0">
                <a:solidFill>
                  <a:srgbClr val="7030A0"/>
                </a:solidFill>
              </a:rPr>
              <a:t> походить </a:t>
            </a:r>
            <a:r>
              <a:rPr lang="ru-RU" sz="1600" i="1" dirty="0" err="1" smtClean="0">
                <a:solidFill>
                  <a:srgbClr val="7030A0"/>
                </a:solidFill>
              </a:rPr>
              <a:t>з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родини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ru-RU" sz="1600" i="1" dirty="0" err="1" smtClean="0">
                <a:solidFill>
                  <a:srgbClr val="7030A0"/>
                </a:solidFill>
                <a:hlinkClick r:id="rId3" tooltip="Угорщина"/>
              </a:rPr>
              <a:t>угорського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емігранта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smtClean="0">
                <a:solidFill>
                  <a:srgbClr val="7030A0"/>
                </a:solidFill>
              </a:rPr>
              <a:t>Поля </a:t>
            </a:r>
            <a:r>
              <a:rPr lang="ru-RU" sz="1600" i="1" dirty="0" err="1" smtClean="0">
                <a:solidFill>
                  <a:srgbClr val="7030A0"/>
                </a:solidFill>
              </a:rPr>
              <a:t>Саркозі</a:t>
            </a:r>
            <a:r>
              <a:rPr lang="ru-RU" sz="1600" i="1" dirty="0" smtClean="0">
                <a:solidFill>
                  <a:srgbClr val="7030A0"/>
                </a:solidFill>
              </a:rPr>
              <a:t> де </a:t>
            </a:r>
            <a:r>
              <a:rPr lang="ru-RU" sz="1600" i="1" dirty="0" err="1" smtClean="0">
                <a:solidFill>
                  <a:srgbClr val="7030A0"/>
                </a:solidFill>
              </a:rPr>
              <a:t>Надь-Боча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smtClean="0">
                <a:solidFill>
                  <a:srgbClr val="7030A0"/>
                </a:solidFill>
              </a:rPr>
              <a:t>та </a:t>
            </a:r>
            <a:r>
              <a:rPr lang="ru-RU" sz="1600" i="1" dirty="0" err="1" smtClean="0">
                <a:solidFill>
                  <a:srgbClr val="7030A0"/>
                </a:solidFill>
              </a:rPr>
              <a:t>французької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матері</a:t>
            </a:r>
            <a:r>
              <a:rPr lang="ru-RU" sz="1600" i="1" dirty="0" smtClean="0">
                <a:solidFill>
                  <a:srgbClr val="7030A0"/>
                </a:solidFill>
              </a:rPr>
              <a:t> Андре </a:t>
            </a:r>
            <a:r>
              <a:rPr lang="ru-RU" sz="1600" i="1" dirty="0" err="1" smtClean="0">
                <a:solidFill>
                  <a:srgbClr val="7030A0"/>
                </a:solidFill>
              </a:rPr>
              <a:t>Малла</a:t>
            </a:r>
            <a:r>
              <a:rPr lang="ru-RU" sz="1600" i="1" dirty="0" smtClean="0">
                <a:solidFill>
                  <a:srgbClr val="7030A0"/>
                </a:solidFill>
              </a:rPr>
              <a:t> (</a:t>
            </a:r>
            <a:r>
              <a:rPr lang="ru-RU" sz="1600" i="1" dirty="0" smtClean="0">
                <a:solidFill>
                  <a:srgbClr val="7030A0"/>
                </a:solidFill>
                <a:hlinkClick r:id="rId4" tooltip="Французька мова"/>
              </a:rPr>
              <a:t>фр.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en-US" sz="1600" i="1" dirty="0" err="1" smtClean="0">
                <a:solidFill>
                  <a:srgbClr val="7030A0"/>
                </a:solidFill>
              </a:rPr>
              <a:t>Andrée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Mallah</a:t>
            </a:r>
            <a:r>
              <a:rPr lang="en-US" sz="1600" i="1" dirty="0" smtClean="0">
                <a:solidFill>
                  <a:srgbClr val="7030A0"/>
                </a:solidFill>
              </a:rPr>
              <a:t>). </a:t>
            </a:r>
            <a:r>
              <a:rPr lang="ru-RU" sz="1600" i="1" dirty="0" err="1" smtClean="0">
                <a:solidFill>
                  <a:srgbClr val="7030A0"/>
                </a:solidFill>
              </a:rPr>
              <a:t>Його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батько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народився</a:t>
            </a:r>
            <a:r>
              <a:rPr lang="ru-RU" sz="1600" i="1" dirty="0" smtClean="0">
                <a:solidFill>
                  <a:srgbClr val="7030A0"/>
                </a:solidFill>
              </a:rPr>
              <a:t> в </a:t>
            </a:r>
            <a:r>
              <a:rPr lang="ru-RU" sz="1600" i="1" dirty="0" err="1" smtClean="0">
                <a:solidFill>
                  <a:srgbClr val="7030A0"/>
                </a:solidFill>
                <a:hlinkClick r:id="rId5" tooltip="Будапешт"/>
              </a:rPr>
              <a:t>Будапешті</a:t>
            </a:r>
            <a:r>
              <a:rPr lang="ru-RU" sz="1600" i="1" dirty="0" smtClean="0">
                <a:solidFill>
                  <a:srgbClr val="7030A0"/>
                </a:solidFill>
              </a:rPr>
              <a:t> у </a:t>
            </a:r>
            <a:r>
              <a:rPr lang="ru-RU" sz="1600" i="1" dirty="0" smtClean="0">
                <a:solidFill>
                  <a:srgbClr val="7030A0"/>
                </a:solidFill>
                <a:hlinkClick r:id="rId6" tooltip="1928"/>
              </a:rPr>
              <a:t>1928</a:t>
            </a:r>
            <a:r>
              <a:rPr lang="ru-RU" sz="1600" i="1" dirty="0" smtClean="0">
                <a:solidFill>
                  <a:srgbClr val="7030A0"/>
                </a:solidFill>
              </a:rPr>
              <a:t> р. </a:t>
            </a:r>
            <a:r>
              <a:rPr lang="ru-RU" sz="1600" i="1" dirty="0" err="1" smtClean="0">
                <a:solidFill>
                  <a:srgbClr val="7030A0"/>
                </a:solidFill>
              </a:rPr>
              <a:t>і</a:t>
            </a:r>
            <a:r>
              <a:rPr lang="ru-RU" sz="1600" i="1" dirty="0" smtClean="0">
                <a:solidFill>
                  <a:srgbClr val="7030A0"/>
                </a:solidFill>
              </a:rPr>
              <a:t> походив </a:t>
            </a:r>
            <a:r>
              <a:rPr lang="ru-RU" sz="1600" i="1" dirty="0" err="1" smtClean="0">
                <a:solidFill>
                  <a:srgbClr val="7030A0"/>
                </a:solidFill>
              </a:rPr>
              <a:t>з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родини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дрібних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угорських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аристократів</a:t>
            </a:r>
            <a:r>
              <a:rPr lang="ru-RU" sz="1600" i="1" dirty="0" smtClean="0">
                <a:solidFill>
                  <a:srgbClr val="7030A0"/>
                </a:solidFill>
              </a:rPr>
              <a:t>. </a:t>
            </a:r>
            <a:r>
              <a:rPr lang="ru-RU" sz="1600" i="1" dirty="0" err="1" smtClean="0">
                <a:solidFill>
                  <a:srgbClr val="7030A0"/>
                </a:solidFill>
              </a:rPr>
              <a:t>Мати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Ніколя</a:t>
            </a:r>
            <a:r>
              <a:rPr lang="ru-RU" sz="1600" i="1" dirty="0" smtClean="0">
                <a:solidFill>
                  <a:srgbClr val="7030A0"/>
                </a:solidFill>
              </a:rPr>
              <a:t> походила </a:t>
            </a:r>
            <a:r>
              <a:rPr lang="ru-RU" sz="1600" i="1" dirty="0" err="1" smtClean="0">
                <a:solidFill>
                  <a:srgbClr val="7030A0"/>
                </a:solidFill>
              </a:rPr>
              <a:t>з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родини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дрібних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ru-RU" sz="1600" i="1" dirty="0" smtClean="0">
                <a:solidFill>
                  <a:srgbClr val="7030A0"/>
                </a:solidFill>
                <a:hlinkClick r:id="rId7" tooltip="Буржуа"/>
              </a:rPr>
              <a:t>буржуа</a:t>
            </a:r>
            <a:r>
              <a:rPr lang="ru-RU" sz="1600" i="1" dirty="0" smtClean="0">
                <a:solidFill>
                  <a:srgbClr val="7030A0"/>
                </a:solidFill>
              </a:rPr>
              <a:t> — </a:t>
            </a:r>
            <a:r>
              <a:rPr lang="ru-RU" sz="1600" i="1" dirty="0" err="1" smtClean="0">
                <a:solidFill>
                  <a:srgbClr val="7030A0"/>
                </a:solidFill>
              </a:rPr>
              <a:t>її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батько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був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багатим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ru-RU" sz="1600" i="1" dirty="0" err="1" smtClean="0">
                <a:solidFill>
                  <a:srgbClr val="7030A0"/>
                </a:solidFill>
                <a:hlinkClick r:id="rId8" tooltip="Лікар"/>
              </a:rPr>
              <a:t>лікарем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ru-RU" sz="1600" i="1" dirty="0" err="1" smtClean="0">
                <a:solidFill>
                  <a:srgbClr val="7030A0"/>
                </a:solidFill>
              </a:rPr>
              <a:t>з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сефардійської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ru-RU" sz="1600" i="1" dirty="0" err="1" smtClean="0">
                <a:solidFill>
                  <a:srgbClr val="7030A0"/>
                </a:solidFill>
                <a:hlinkClick r:id="rId9" tooltip="Євреї"/>
              </a:rPr>
              <a:t>єврейської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ru-RU" sz="1600" i="1" dirty="0" err="1" smtClean="0">
                <a:solidFill>
                  <a:srgbClr val="7030A0"/>
                </a:solidFill>
              </a:rPr>
              <a:t>родини</a:t>
            </a:r>
            <a:r>
              <a:rPr lang="ru-RU" sz="1600" i="1" dirty="0" smtClean="0">
                <a:solidFill>
                  <a:srgbClr val="7030A0"/>
                </a:solidFill>
              </a:rPr>
              <a:t>, яка </a:t>
            </a:r>
            <a:r>
              <a:rPr lang="ru-RU" sz="1600" i="1" dirty="0" err="1" smtClean="0">
                <a:solidFill>
                  <a:srgbClr val="7030A0"/>
                </a:solidFill>
              </a:rPr>
              <a:t>майже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повністю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асимілювалася</a:t>
            </a:r>
            <a:r>
              <a:rPr lang="ru-RU" sz="1600" i="1" dirty="0" smtClean="0">
                <a:solidFill>
                  <a:srgbClr val="7030A0"/>
                </a:solidFill>
              </a:rPr>
              <a:t> у </a:t>
            </a:r>
            <a:r>
              <a:rPr lang="ru-RU" sz="1600" i="1" dirty="0" err="1" smtClean="0">
                <a:solidFill>
                  <a:srgbClr val="7030A0"/>
                </a:solidFill>
              </a:rPr>
              <a:t>французьке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суспільство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і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прийняла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ru-RU" sz="1600" i="1" dirty="0" err="1" smtClean="0">
                <a:solidFill>
                  <a:srgbClr val="7030A0"/>
                </a:solidFill>
                <a:hlinkClick r:id="rId10" tooltip="Католицизм"/>
              </a:rPr>
              <a:t>католицьку</a:t>
            </a:r>
            <a:r>
              <a:rPr lang="ru-RU" sz="1600" i="1" dirty="0" smtClean="0">
                <a:solidFill>
                  <a:srgbClr val="7030A0"/>
                </a:solidFill>
                <a:hlinkClick r:id="rId10" tooltip="Католицизм"/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  <a:hlinkClick r:id="rId10" tooltip="Католицизм"/>
              </a:rPr>
              <a:t>віру</a:t>
            </a:r>
            <a:r>
              <a:rPr lang="ru-RU" sz="1600" i="1" dirty="0" smtClean="0">
                <a:solidFill>
                  <a:srgbClr val="7030A0"/>
                </a:solidFill>
              </a:rPr>
              <a:t>. Поль </a:t>
            </a:r>
            <a:r>
              <a:rPr lang="ru-RU" sz="1600" i="1" dirty="0" err="1" smtClean="0">
                <a:solidFill>
                  <a:srgbClr val="7030A0"/>
                </a:solidFill>
              </a:rPr>
              <a:t>і</a:t>
            </a:r>
            <a:r>
              <a:rPr lang="ru-RU" sz="1600" i="1" dirty="0" smtClean="0">
                <a:solidFill>
                  <a:srgbClr val="7030A0"/>
                </a:solidFill>
              </a:rPr>
              <a:t> Андре </a:t>
            </a:r>
            <a:r>
              <a:rPr lang="ru-RU" sz="1600" i="1" dirty="0" err="1" smtClean="0">
                <a:solidFill>
                  <a:srgbClr val="7030A0"/>
                </a:solidFill>
              </a:rPr>
              <a:t>одружилися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і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мали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трьох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дітей</a:t>
            </a:r>
            <a:r>
              <a:rPr lang="ru-RU" sz="1600" i="1" dirty="0" smtClean="0">
                <a:solidFill>
                  <a:srgbClr val="7030A0"/>
                </a:solidFill>
              </a:rPr>
              <a:t>: </a:t>
            </a:r>
            <a:r>
              <a:rPr lang="ru-RU" sz="1600" i="1" dirty="0" err="1" smtClean="0">
                <a:solidFill>
                  <a:srgbClr val="7030A0"/>
                </a:solidFill>
              </a:rPr>
              <a:t>Ґійом</a:t>
            </a:r>
            <a:r>
              <a:rPr lang="ru-RU" sz="1600" i="1" dirty="0" smtClean="0">
                <a:solidFill>
                  <a:srgbClr val="7030A0"/>
                </a:solidFill>
              </a:rPr>
              <a:t> (</a:t>
            </a:r>
            <a:r>
              <a:rPr lang="ru-RU" sz="1600" i="1" dirty="0" smtClean="0">
                <a:solidFill>
                  <a:srgbClr val="7030A0"/>
                </a:solidFill>
                <a:hlinkClick r:id="rId11" tooltip="1952"/>
              </a:rPr>
              <a:t>1952</a:t>
            </a:r>
            <a:r>
              <a:rPr lang="ru-RU" sz="1600" i="1" dirty="0" smtClean="0">
                <a:solidFill>
                  <a:srgbClr val="7030A0"/>
                </a:solidFill>
              </a:rPr>
              <a:t>), </a:t>
            </a:r>
            <a:r>
              <a:rPr lang="ru-RU" sz="1600" i="1" dirty="0" err="1" smtClean="0">
                <a:solidFill>
                  <a:srgbClr val="7030A0"/>
                </a:solidFill>
              </a:rPr>
              <a:t>Ніколя</a:t>
            </a:r>
            <a:r>
              <a:rPr lang="ru-RU" sz="1600" i="1" dirty="0" smtClean="0">
                <a:solidFill>
                  <a:srgbClr val="7030A0"/>
                </a:solidFill>
              </a:rPr>
              <a:t> (</a:t>
            </a:r>
            <a:r>
              <a:rPr lang="ru-RU" sz="1600" i="1" dirty="0" smtClean="0">
                <a:solidFill>
                  <a:srgbClr val="7030A0"/>
                </a:solidFill>
                <a:hlinkClick r:id="rId12" tooltip="1955"/>
              </a:rPr>
              <a:t>1955</a:t>
            </a:r>
            <a:r>
              <a:rPr lang="ru-RU" sz="1600" i="1" dirty="0" smtClean="0">
                <a:solidFill>
                  <a:srgbClr val="7030A0"/>
                </a:solidFill>
              </a:rPr>
              <a:t>) та Франсуа (</a:t>
            </a:r>
            <a:r>
              <a:rPr lang="ru-RU" sz="1600" i="1" dirty="0" smtClean="0">
                <a:solidFill>
                  <a:srgbClr val="7030A0"/>
                </a:solidFill>
                <a:hlinkClick r:id="rId13" tooltip="1957"/>
              </a:rPr>
              <a:t>1957</a:t>
            </a:r>
            <a:r>
              <a:rPr lang="ru-RU" sz="1600" i="1" dirty="0" smtClean="0">
                <a:solidFill>
                  <a:srgbClr val="7030A0"/>
                </a:solidFill>
              </a:rPr>
              <a:t>). У </a:t>
            </a:r>
            <a:r>
              <a:rPr lang="ru-RU" sz="1600" i="1" dirty="0" smtClean="0">
                <a:solidFill>
                  <a:srgbClr val="7030A0"/>
                </a:solidFill>
                <a:hlinkClick r:id="rId14" tooltip="1959"/>
              </a:rPr>
              <a:t>1959</a:t>
            </a:r>
            <a:r>
              <a:rPr lang="ru-RU" sz="1600" i="1" dirty="0" smtClean="0">
                <a:solidFill>
                  <a:srgbClr val="7030A0"/>
                </a:solidFill>
              </a:rPr>
              <a:t> р. </a:t>
            </a:r>
            <a:r>
              <a:rPr lang="ru-RU" sz="1600" i="1" dirty="0" err="1" smtClean="0">
                <a:solidFill>
                  <a:srgbClr val="7030A0"/>
                </a:solidFill>
              </a:rPr>
              <a:t>батько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Ніколя</a:t>
            </a:r>
            <a:r>
              <a:rPr lang="ru-RU" sz="1600" i="1" dirty="0" smtClean="0">
                <a:solidFill>
                  <a:srgbClr val="7030A0"/>
                </a:solidFill>
              </a:rPr>
              <a:t> покинув </a:t>
            </a:r>
            <a:r>
              <a:rPr lang="ru-RU" sz="1600" i="1" dirty="0" err="1" smtClean="0">
                <a:solidFill>
                  <a:srgbClr val="7030A0"/>
                </a:solidFill>
              </a:rPr>
              <a:t>сім'ю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і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пізніше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ще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двічі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одружувався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і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мав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ще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двох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дітей</a:t>
            </a:r>
            <a:r>
              <a:rPr lang="ru-RU" sz="1600" i="1" dirty="0" smtClean="0">
                <a:solidFill>
                  <a:srgbClr val="7030A0"/>
                </a:solidFill>
              </a:rPr>
              <a:t> у </a:t>
            </a:r>
            <a:r>
              <a:rPr lang="ru-RU" sz="1600" i="1" dirty="0" err="1" smtClean="0">
                <a:solidFill>
                  <a:srgbClr val="7030A0"/>
                </a:solidFill>
              </a:rPr>
              <a:t>інших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шлюбах</a:t>
            </a:r>
            <a:r>
              <a:rPr lang="ru-RU" sz="1600" i="1" dirty="0" smtClean="0">
                <a:solidFill>
                  <a:srgbClr val="7030A0"/>
                </a:solidFill>
              </a:rPr>
              <a:t>. </a:t>
            </a:r>
            <a:r>
              <a:rPr lang="ru-RU" sz="1600" i="1" dirty="0" err="1" smtClean="0">
                <a:solidFill>
                  <a:srgbClr val="7030A0"/>
                </a:solidFill>
              </a:rPr>
              <a:t>Хоча</a:t>
            </a:r>
            <a:r>
              <a:rPr lang="ru-RU" sz="1600" i="1" dirty="0" smtClean="0">
                <a:solidFill>
                  <a:srgbClr val="7030A0"/>
                </a:solidFill>
              </a:rPr>
              <a:t> Поль </a:t>
            </a:r>
            <a:r>
              <a:rPr lang="ru-RU" sz="1600" i="1" dirty="0" err="1" smtClean="0">
                <a:solidFill>
                  <a:srgbClr val="7030A0"/>
                </a:solidFill>
              </a:rPr>
              <a:t>Саркозі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мав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добрий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ru-RU" sz="1600" i="1" dirty="0" err="1" smtClean="0">
                <a:solidFill>
                  <a:srgbClr val="7030A0"/>
                </a:solidFill>
                <a:hlinkClick r:id="rId15" tooltip="Бізнес"/>
              </a:rPr>
              <a:t>бізнес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ru-RU" sz="1600" i="1" dirty="0" err="1" smtClean="0">
                <a:solidFill>
                  <a:srgbClr val="7030A0"/>
                </a:solidFill>
              </a:rPr>
              <a:t>і</a:t>
            </a:r>
            <a:r>
              <a:rPr lang="ru-RU" sz="1600" i="1" dirty="0" smtClean="0">
                <a:solidFill>
                  <a:srgbClr val="7030A0"/>
                </a:solidFill>
              </a:rPr>
              <a:t> жив </a:t>
            </a:r>
            <a:r>
              <a:rPr lang="ru-RU" sz="1600" i="1" dirty="0" err="1" smtClean="0">
                <a:solidFill>
                  <a:srgbClr val="7030A0"/>
                </a:solidFill>
              </a:rPr>
              <a:t>заможно</a:t>
            </a:r>
            <a:r>
              <a:rPr lang="ru-RU" sz="1600" i="1" dirty="0" smtClean="0">
                <a:solidFill>
                  <a:srgbClr val="7030A0"/>
                </a:solidFill>
              </a:rPr>
              <a:t>, </a:t>
            </a:r>
            <a:r>
              <a:rPr lang="ru-RU" sz="1600" i="1" dirty="0" err="1" smtClean="0">
                <a:solidFill>
                  <a:srgbClr val="7030A0"/>
                </a:solidFill>
              </a:rPr>
              <a:t>він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відмовлявся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допомагати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матері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Ніколя</a:t>
            </a:r>
            <a:r>
              <a:rPr lang="ru-RU" sz="1600" i="1" dirty="0" smtClean="0">
                <a:solidFill>
                  <a:srgbClr val="7030A0"/>
                </a:solidFill>
              </a:rPr>
              <a:t> та </a:t>
            </a:r>
            <a:r>
              <a:rPr lang="ru-RU" sz="1600" i="1" dirty="0" err="1" smtClean="0">
                <a:solidFill>
                  <a:srgbClr val="7030A0"/>
                </a:solidFill>
              </a:rPr>
              <a:t>його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дітям</a:t>
            </a:r>
            <a:r>
              <a:rPr lang="ru-RU" sz="1600" i="1" dirty="0" smtClean="0">
                <a:solidFill>
                  <a:srgbClr val="7030A0"/>
                </a:solidFill>
              </a:rPr>
              <a:t>. </a:t>
            </a:r>
            <a:r>
              <a:rPr lang="ru-RU" sz="1600" i="1" dirty="0" err="1" smtClean="0">
                <a:solidFill>
                  <a:srgbClr val="7030A0"/>
                </a:solidFill>
              </a:rPr>
              <a:t>Дід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Ніколя</a:t>
            </a:r>
            <a:r>
              <a:rPr lang="ru-RU" sz="1600" i="1" dirty="0" smtClean="0">
                <a:solidFill>
                  <a:srgbClr val="7030A0"/>
                </a:solidFill>
              </a:rPr>
              <a:t> та </a:t>
            </a:r>
            <a:r>
              <a:rPr lang="ru-RU" sz="1600" i="1" dirty="0" err="1" smtClean="0">
                <a:solidFill>
                  <a:srgbClr val="7030A0"/>
                </a:solidFill>
              </a:rPr>
              <a:t>батько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матері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допомагав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сім'ї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матеріально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та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мав</a:t>
            </a:r>
            <a:r>
              <a:rPr lang="ru-RU" sz="1600" i="1" dirty="0" smtClean="0">
                <a:solidFill>
                  <a:srgbClr val="7030A0"/>
                </a:solidFill>
              </a:rPr>
              <a:t> великий </a:t>
            </a:r>
            <a:r>
              <a:rPr lang="ru-RU" sz="1600" i="1" dirty="0" err="1" smtClean="0">
                <a:solidFill>
                  <a:srgbClr val="7030A0"/>
                </a:solidFill>
              </a:rPr>
              <a:t>вплив</a:t>
            </a:r>
            <a:r>
              <a:rPr lang="ru-RU" sz="1600" i="1" dirty="0" smtClean="0">
                <a:solidFill>
                  <a:srgbClr val="7030A0"/>
                </a:solidFill>
              </a:rPr>
              <a:t> на малого </a:t>
            </a:r>
            <a:r>
              <a:rPr lang="ru-RU" sz="1600" i="1" dirty="0" err="1" smtClean="0">
                <a:solidFill>
                  <a:srgbClr val="7030A0"/>
                </a:solidFill>
              </a:rPr>
              <a:t>Ніколя</a:t>
            </a:r>
            <a:r>
              <a:rPr lang="ru-RU" sz="1600" i="1" dirty="0" smtClean="0">
                <a:solidFill>
                  <a:srgbClr val="7030A0"/>
                </a:solidFill>
              </a:rPr>
              <a:t>. Тому </a:t>
            </a:r>
            <a:r>
              <a:rPr lang="ru-RU" sz="1600" i="1" dirty="0" err="1" smtClean="0">
                <a:solidFill>
                  <a:srgbClr val="7030A0"/>
                </a:solidFill>
              </a:rPr>
              <a:t>що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батько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залишив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сім'ю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дуже</a:t>
            </a:r>
            <a:r>
              <a:rPr lang="ru-RU" sz="1600" i="1" dirty="0" smtClean="0">
                <a:solidFill>
                  <a:srgbClr val="7030A0"/>
                </a:solidFill>
              </a:rPr>
              <a:t> рано, </a:t>
            </a:r>
            <a:r>
              <a:rPr lang="ru-RU" sz="1600" i="1" dirty="0" err="1" smtClean="0">
                <a:solidFill>
                  <a:srgbClr val="7030A0"/>
                </a:solidFill>
              </a:rPr>
              <a:t>Ніколя</a:t>
            </a:r>
            <a:r>
              <a:rPr lang="ru-RU" sz="1600" i="1" dirty="0" smtClean="0">
                <a:solidFill>
                  <a:srgbClr val="7030A0"/>
                </a:solidFill>
              </a:rPr>
              <a:t> не </a:t>
            </a:r>
            <a:r>
              <a:rPr lang="ru-RU" sz="1600" i="1" dirty="0" err="1" smtClean="0">
                <a:solidFill>
                  <a:srgbClr val="7030A0"/>
                </a:solidFill>
              </a:rPr>
              <a:t>вивчив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ru-RU" sz="1600" i="1" dirty="0" err="1" smtClean="0">
                <a:solidFill>
                  <a:srgbClr val="7030A0"/>
                </a:solidFill>
                <a:hlinkClick r:id="rId16" tooltip="Угорська мова"/>
              </a:rPr>
              <a:t>угорської</a:t>
            </a:r>
            <a:r>
              <a:rPr lang="ru-RU" sz="1600" i="1" dirty="0" smtClean="0">
                <a:solidFill>
                  <a:srgbClr val="7030A0"/>
                </a:solidFill>
                <a:hlinkClick r:id="rId16" tooltip="Угорська мова"/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  <a:hlinkClick r:id="rId16" tooltip="Угорська мова"/>
              </a:rPr>
              <a:t>мови</a:t>
            </a:r>
            <a:r>
              <a:rPr lang="ru-RU" sz="1600" i="1" dirty="0" smtClean="0">
                <a:solidFill>
                  <a:srgbClr val="7030A0"/>
                </a:solidFill>
              </a:rPr>
              <a:t> </a:t>
            </a:r>
            <a:r>
              <a:rPr lang="ru-RU" sz="1600" i="1" dirty="0" err="1" smtClean="0">
                <a:solidFill>
                  <a:srgbClr val="7030A0"/>
                </a:solidFill>
              </a:rPr>
              <a:t>і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навіть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не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мав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контактів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з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</a:rPr>
              <a:t>угорською</a:t>
            </a:r>
            <a:r>
              <a:rPr lang="ru-RU" sz="1600" i="1" dirty="0" smtClean="0">
                <a:solidFill>
                  <a:srgbClr val="7030A0"/>
                </a:solidFill>
              </a:rPr>
              <a:t> культурою.</a:t>
            </a:r>
          </a:p>
        </p:txBody>
      </p:sp>
      <p:pic>
        <p:nvPicPr>
          <p:cNvPr id="6146" name="Picture 2" descr="http://img.tyzhden.ua/Content/PhotoAlbum/2013/june/14/vac/molodist/825.jpeg"/>
          <p:cNvPicPr>
            <a:picLocks noChangeAspect="1" noChangeArrowheads="1"/>
          </p:cNvPicPr>
          <p:nvPr/>
        </p:nvPicPr>
        <p:blipFill>
          <a:blip r:embed="rId17" cstate="print">
            <a:lum contrast="20000"/>
          </a:blip>
          <a:srcRect/>
          <a:stretch>
            <a:fillRect/>
          </a:stretch>
        </p:blipFill>
        <p:spPr bwMode="auto">
          <a:xfrm>
            <a:off x="142844" y="1428736"/>
            <a:ext cx="3143272" cy="5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63688" y="332656"/>
            <a:ext cx="564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Життєвий шлях</a:t>
            </a:r>
            <a:endParaRPr lang="uk-UA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0"/>
            <a:ext cx="928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Дитинство майбутнього 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призидента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6309320"/>
            <a:ext cx="417646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Ніколя </a:t>
            </a:r>
            <a:r>
              <a:rPr lang="uk-UA" dirty="0" err="1" smtClean="0"/>
              <a:t>Саркозі</a:t>
            </a:r>
            <a:r>
              <a:rPr lang="uk-UA" dirty="0" smtClean="0"/>
              <a:t>  в  дитинстві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692696"/>
            <a:ext cx="3888432" cy="57554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 smtClean="0"/>
              <a:t>Ніколя </a:t>
            </a:r>
            <a:r>
              <a:rPr lang="uk-UA" sz="1600" dirty="0" err="1" smtClean="0"/>
              <a:t>Саркозі</a:t>
            </a:r>
            <a:r>
              <a:rPr lang="uk-UA" sz="1600" dirty="0" smtClean="0"/>
              <a:t> провів перші роки свого життя в 17 -му окрузі Парижа. Пізніше сім'я перебралася в сусіднє містечко </a:t>
            </a:r>
            <a:r>
              <a:rPr lang="uk-UA" sz="1600" dirty="0" err="1" smtClean="0"/>
              <a:t>Нейі</a:t>
            </a:r>
            <a:r>
              <a:rPr lang="uk-UA" sz="1600" dirty="0" smtClean="0"/>
              <a:t> </a:t>
            </a:r>
            <a:r>
              <a:rPr lang="uk-UA" sz="1600" dirty="0" err="1" smtClean="0"/>
              <a:t>-сюр</a:t>
            </a:r>
            <a:r>
              <a:rPr lang="uk-UA" sz="1600" dirty="0" smtClean="0"/>
              <a:t> </a:t>
            </a:r>
            <a:r>
              <a:rPr lang="uk-UA" sz="1600" dirty="0" err="1" smtClean="0"/>
              <a:t>-Сен</a:t>
            </a:r>
            <a:r>
              <a:rPr lang="uk-UA" sz="1600" dirty="0" smtClean="0"/>
              <a:t> - благополучну комуну захід 17-го округу за межами Парижа. Батько практично не брав участь у вихованні дітей і не допомагав сім'ї , хоча був заможною людиною . Вплив на </a:t>
            </a:r>
            <a:r>
              <a:rPr lang="uk-UA" sz="1600" dirty="0" err="1" smtClean="0"/>
              <a:t>Саркозі</a:t>
            </a:r>
            <a:r>
              <a:rPr lang="uk-UA" sz="1600" dirty="0" smtClean="0"/>
              <a:t> надавав дідусь , по релігії католик , а по політичним поглядам - </a:t>
            </a:r>
            <a:r>
              <a:rPr lang="uk-UA" sz="1600" dirty="0" err="1" smtClean="0"/>
              <a:t>голліст</a:t>
            </a:r>
            <a:r>
              <a:rPr lang="uk-UA" sz="1600" dirty="0" smtClean="0"/>
              <a:t> .. Дитиною </a:t>
            </a:r>
            <a:r>
              <a:rPr lang="uk-UA" sz="1600" dirty="0" err="1" smtClean="0"/>
              <a:t>Саркозі</a:t>
            </a:r>
            <a:r>
              <a:rPr lang="uk-UA" sz="1600" dirty="0" smtClean="0"/>
              <a:t> , за його власними словами , не відчував себе повноцінним французом і страждав від свого порівняно низького матеріального становища , а крім того не був достатньо сильним , щоб постояти за себе. Пізніше він неодноразово заявляв , що саме приниження дитинства і відсутність батька зробили його таким , яким він є зараз. Його амбіції і прагнення у владу виглядають як компенсація за другорозрядний статус в юності. </a:t>
            </a:r>
            <a:endParaRPr lang="uk-UA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Стверджується , що батько одного разу нібито сказав йому , що той ніколи не зможе стати президентом Франції.</a:t>
            </a:r>
            <a:endParaRPr lang="uk-UA" dirty="0"/>
          </a:p>
        </p:txBody>
      </p:sp>
      <p:pic>
        <p:nvPicPr>
          <p:cNvPr id="13" name="Рисунок 12" descr="0_44b33_417966f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628800"/>
            <a:ext cx="2232248" cy="3136648"/>
          </a:xfrm>
          <a:prstGeom prst="rect">
            <a:avLst/>
          </a:prstGeom>
        </p:spPr>
      </p:pic>
      <p:pic>
        <p:nvPicPr>
          <p:cNvPr id="16" name="Рисунок 15" descr="8cdba5ca99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636912"/>
            <a:ext cx="2222471" cy="3226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24544" y="0"/>
            <a:ext cx="986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Ніколя 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Саркозі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 рекламі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671691"/>
            <a:ext cx="4392488" cy="600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uk-UA" sz="1600" b="1" dirty="0" smtClean="0"/>
              <a:t>Президент Франції Ніколя </a:t>
            </a:r>
            <a:r>
              <a:rPr lang="uk-UA" sz="1600" b="1" dirty="0" err="1" smtClean="0"/>
              <a:t>Саркозі</a:t>
            </a:r>
            <a:r>
              <a:rPr lang="uk-UA" sz="1600" b="1" dirty="0" smtClean="0"/>
              <a:t> в дитинстві підробляв </a:t>
            </a:r>
            <a:r>
              <a:rPr lang="uk-UA" sz="1600" b="1" dirty="0" err="1" smtClean="0"/>
              <a:t>фотомоделлю</a:t>
            </a:r>
            <a:r>
              <a:rPr lang="uk-UA" sz="1600" b="1" dirty="0" smtClean="0"/>
              <a:t> і рекламував пральний порошок , щоб допомогти своїй родині , що випробовувала значні фінансові труднощі.</a:t>
            </a:r>
          </a:p>
          <a:p>
            <a:endParaRPr lang="uk-UA" sz="1600" b="1" dirty="0" smtClean="0"/>
          </a:p>
          <a:p>
            <a:r>
              <a:rPr lang="uk-UA" sz="1600" b="1" dirty="0" smtClean="0"/>
              <a:t>На знімках 1967 року, що виявлених журналістами , 12 </a:t>
            </a:r>
            <a:r>
              <a:rPr lang="uk-UA" sz="1600" b="1" dirty="0" err="1" smtClean="0"/>
              <a:t>-річний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Саркозі</a:t>
            </a:r>
            <a:r>
              <a:rPr lang="uk-UA" sz="1600" b="1" dirty="0" smtClean="0"/>
              <a:t> з штучно освітленим волоссям тримає модель літака , яку компанія - виробник вкладала в пакети з порошком в якості подарунка для дітей.</a:t>
            </a:r>
          </a:p>
          <a:p>
            <a:endParaRPr lang="uk-UA" sz="1600" b="1" dirty="0" smtClean="0"/>
          </a:p>
          <a:p>
            <a:r>
              <a:rPr lang="uk-UA" sz="1600" b="1" dirty="0" smtClean="0"/>
              <a:t>Майбутнього главу держави навів в рекламу батько - Пал </a:t>
            </a:r>
            <a:r>
              <a:rPr lang="uk-UA" sz="1600" b="1" dirty="0" err="1" smtClean="0"/>
              <a:t>Саркозі</a:t>
            </a:r>
            <a:r>
              <a:rPr lang="uk-UA" sz="1600" b="1" dirty="0" smtClean="0"/>
              <a:t> , який пішов у цьому ж році з сім'ї і займав в компанії посаду </a:t>
            </a:r>
            <a:r>
              <a:rPr lang="uk-UA" sz="1600" b="1" dirty="0" err="1" smtClean="0"/>
              <a:t>копірайтера</a:t>
            </a:r>
            <a:r>
              <a:rPr lang="uk-UA" sz="1600" b="1" dirty="0" smtClean="0"/>
              <a:t> .</a:t>
            </a:r>
          </a:p>
          <a:p>
            <a:endParaRPr lang="uk-UA" sz="1600" b="1" dirty="0" smtClean="0"/>
          </a:p>
          <a:p>
            <a:r>
              <a:rPr lang="uk-UA" sz="1600" b="1" dirty="0" smtClean="0"/>
              <a:t>За даними видання </a:t>
            </a:r>
            <a:r>
              <a:rPr lang="en-GB" sz="1600" b="1" dirty="0" smtClean="0"/>
              <a:t>Daily Mail , </a:t>
            </a:r>
            <a:r>
              <a:rPr lang="uk-UA" sz="1600" b="1" dirty="0" smtClean="0"/>
              <a:t>за один день зйомок маленькому Ніколя платили суму , еквівалентну нинішнім 30 фунтам стерлінгів.</a:t>
            </a:r>
          </a:p>
          <a:p>
            <a:endParaRPr lang="uk-UA" sz="1600" b="1" dirty="0" smtClean="0"/>
          </a:p>
        </p:txBody>
      </p:sp>
      <p:pic>
        <p:nvPicPr>
          <p:cNvPr id="12" name="Рисунок 11" descr="sa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13285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396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Освіта  </a:t>
            </a:r>
            <a:r>
              <a:rPr lang="uk-U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призидента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Франції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6672"/>
            <a:ext cx="3347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Освіту здобув у приватній католицькій школі . За відгуками , вчився досить посередньо. У 1973 отримав диплом бакалавра. У 1978 закінчив Інститут політичних наук в Парижі з державного права і політичних наук , а також курс приватного права ( без диплома). Став адвокатом, що спеціалізується у французькому комерційному праві , а точніше - в праві в області нерухомості.</a:t>
            </a:r>
          </a:p>
          <a:p>
            <a:r>
              <a:rPr lang="uk-UA" dirty="0" smtClean="0"/>
              <a:t>Через 5 років він успішно закінчив навчання і став адвокатом , спеціалізувався на праві в області нерухомості. До того часу став членом муніципальної ради паризького передмістя </a:t>
            </a:r>
            <a:r>
              <a:rPr lang="uk-UA" dirty="0" err="1" smtClean="0"/>
              <a:t>Нейі</a:t>
            </a:r>
            <a:r>
              <a:rPr lang="uk-UA" dirty="0" smtClean="0"/>
              <a:t> </a:t>
            </a:r>
            <a:r>
              <a:rPr lang="uk-UA" dirty="0" err="1" smtClean="0"/>
              <a:t>-сюр</a:t>
            </a:r>
            <a:r>
              <a:rPr lang="uk-UA" dirty="0" smtClean="0"/>
              <a:t> </a:t>
            </a:r>
            <a:r>
              <a:rPr lang="uk-UA" dirty="0" err="1" smtClean="0"/>
              <a:t>-Сен</a:t>
            </a:r>
            <a:r>
              <a:rPr lang="uk-UA" dirty="0" smtClean="0"/>
              <a:t> .</a:t>
            </a:r>
            <a:endParaRPr lang="uk-UA" dirty="0"/>
          </a:p>
        </p:txBody>
      </p:sp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620688"/>
            <a:ext cx="338437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LEC16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941168"/>
            <a:ext cx="3528392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f109d771-87c2-4678-be04-c27c57f974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492896"/>
            <a:ext cx="3600400" cy="2304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355976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Католицька школа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5940152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Ніколя </a:t>
            </a:r>
            <a:r>
              <a:rPr lang="uk-UA" dirty="0" err="1" smtClean="0"/>
              <a:t>Саркозі</a:t>
            </a:r>
            <a:r>
              <a:rPr lang="uk-UA" dirty="0" smtClean="0"/>
              <a:t>  студент 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4139952" y="6488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Інститут політичних наук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15816" y="0"/>
            <a:ext cx="8489068" cy="58477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сім</a:t>
            </a:r>
            <a:r>
              <a:rPr lang="en-GB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Н. </a:t>
            </a:r>
            <a:r>
              <a:rPr lang="uk-U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Саркозі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52736"/>
            <a:ext cx="3995936" cy="550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23 вересня 1982 одружився на </a:t>
            </a:r>
            <a:r>
              <a:rPr lang="uk-UA" sz="1600" dirty="0" err="1" smtClean="0">
                <a:solidFill>
                  <a:schemeClr val="bg1"/>
                </a:solidFill>
              </a:rPr>
              <a:t>корсіканкою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Марі-</a:t>
            </a:r>
            <a:r>
              <a:rPr lang="uk-UA" sz="1600" dirty="0" smtClean="0">
                <a:solidFill>
                  <a:schemeClr val="bg1"/>
                </a:solidFill>
              </a:rPr>
              <a:t> Домінік </a:t>
            </a:r>
            <a:r>
              <a:rPr lang="uk-UA" sz="1600" dirty="0" err="1" smtClean="0">
                <a:solidFill>
                  <a:schemeClr val="bg1"/>
                </a:solidFill>
              </a:rPr>
              <a:t>Кюльолі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smtClean="0">
                <a:solidFill>
                  <a:schemeClr val="bg1"/>
                </a:solidFill>
              </a:rPr>
              <a:t>.У </a:t>
            </a:r>
            <a:r>
              <a:rPr lang="uk-UA" sz="1600" dirty="0" smtClean="0">
                <a:solidFill>
                  <a:schemeClr val="bg1"/>
                </a:solidFill>
              </a:rPr>
              <a:t>них народилося двоє синів - П'єр і Жан .</a:t>
            </a:r>
          </a:p>
          <a:p>
            <a:endParaRPr lang="uk-UA" sz="1600" dirty="0" smtClean="0">
              <a:solidFill>
                <a:schemeClr val="bg1"/>
              </a:solidFill>
            </a:endParaRPr>
          </a:p>
          <a:p>
            <a:r>
              <a:rPr lang="uk-UA" sz="1600" i="1" dirty="0" smtClean="0">
                <a:solidFill>
                  <a:schemeClr val="bg1"/>
                </a:solidFill>
              </a:rPr>
              <a:t>У 1984 , будучи мером </a:t>
            </a:r>
            <a:r>
              <a:rPr lang="uk-UA" sz="1600" i="1" dirty="0" err="1" smtClean="0">
                <a:solidFill>
                  <a:schemeClr val="bg1"/>
                </a:solidFill>
              </a:rPr>
              <a:t>Нейі</a:t>
            </a:r>
            <a:r>
              <a:rPr lang="uk-UA" sz="1600" i="1" dirty="0" smtClean="0">
                <a:solidFill>
                  <a:schemeClr val="bg1"/>
                </a:solidFill>
              </a:rPr>
              <a:t> </a:t>
            </a:r>
            <a:r>
              <a:rPr lang="uk-UA" sz="1600" i="1" dirty="0" err="1" smtClean="0">
                <a:solidFill>
                  <a:schemeClr val="bg1"/>
                </a:solidFill>
              </a:rPr>
              <a:t>-сюр</a:t>
            </a:r>
            <a:r>
              <a:rPr lang="uk-UA" sz="1600" i="1" dirty="0" smtClean="0">
                <a:solidFill>
                  <a:schemeClr val="bg1"/>
                </a:solidFill>
              </a:rPr>
              <a:t> </a:t>
            </a:r>
            <a:r>
              <a:rPr lang="uk-UA" sz="1600" i="1" dirty="0" err="1" smtClean="0">
                <a:solidFill>
                  <a:schemeClr val="bg1"/>
                </a:solidFill>
              </a:rPr>
              <a:t>-Сен</a:t>
            </a:r>
            <a:r>
              <a:rPr lang="uk-UA" sz="1600" i="1" dirty="0" smtClean="0">
                <a:solidFill>
                  <a:schemeClr val="bg1"/>
                </a:solidFill>
              </a:rPr>
              <a:t> , познайомився з </a:t>
            </a:r>
            <a:r>
              <a:rPr lang="uk-UA" sz="1600" i="1" dirty="0" err="1" smtClean="0">
                <a:solidFill>
                  <a:schemeClr val="bg1"/>
                </a:solidFill>
              </a:rPr>
              <a:t>Сесілією</a:t>
            </a:r>
            <a:r>
              <a:rPr lang="uk-UA" sz="1600" i="1" dirty="0" smtClean="0">
                <a:solidFill>
                  <a:schemeClr val="bg1"/>
                </a:solidFill>
              </a:rPr>
              <a:t> Мартен , уродженої </a:t>
            </a:r>
            <a:r>
              <a:rPr lang="uk-UA" sz="1600" i="1" dirty="0" err="1" smtClean="0">
                <a:solidFill>
                  <a:schemeClr val="bg1"/>
                </a:solidFill>
              </a:rPr>
              <a:t>Сиганер</a:t>
            </a:r>
            <a:r>
              <a:rPr lang="uk-UA" sz="1600" i="1" dirty="0" smtClean="0">
                <a:solidFill>
                  <a:schemeClr val="bg1"/>
                </a:solidFill>
              </a:rPr>
              <a:t> - </a:t>
            </a:r>
            <a:r>
              <a:rPr lang="uk-UA" sz="1600" i="1" dirty="0" err="1" smtClean="0">
                <a:solidFill>
                  <a:schemeClr val="bg1"/>
                </a:solidFill>
              </a:rPr>
              <a:t>Альбенис</a:t>
            </a:r>
            <a:r>
              <a:rPr lang="uk-UA" sz="1600" i="1" dirty="0" smtClean="0">
                <a:solidFill>
                  <a:schemeClr val="bg1"/>
                </a:solidFill>
              </a:rPr>
              <a:t> </a:t>
            </a:r>
            <a:r>
              <a:rPr lang="uk-UA" sz="1600" i="1" dirty="0" smtClean="0">
                <a:solidFill>
                  <a:schemeClr val="bg1"/>
                </a:solidFill>
              </a:rPr>
              <a:t> У </a:t>
            </a:r>
            <a:r>
              <a:rPr lang="uk-UA" sz="1600" i="1" dirty="0" smtClean="0">
                <a:solidFill>
                  <a:schemeClr val="bg1"/>
                </a:solidFill>
              </a:rPr>
              <a:t>Ніколя і </a:t>
            </a:r>
            <a:r>
              <a:rPr lang="uk-UA" sz="1600" i="1" dirty="0" err="1" smtClean="0">
                <a:solidFill>
                  <a:schemeClr val="bg1"/>
                </a:solidFill>
              </a:rPr>
              <a:t>Сесілії</a:t>
            </a:r>
            <a:r>
              <a:rPr lang="uk-UA" sz="1600" i="1" dirty="0" smtClean="0">
                <a:solidFill>
                  <a:schemeClr val="bg1"/>
                </a:solidFill>
              </a:rPr>
              <a:t> зав'язався роман , що завершився важким розлученням </a:t>
            </a:r>
            <a:r>
              <a:rPr lang="uk-UA" sz="1600" i="1" dirty="0" err="1" smtClean="0">
                <a:solidFill>
                  <a:schemeClr val="bg1"/>
                </a:solidFill>
              </a:rPr>
              <a:t>Саркозі</a:t>
            </a:r>
            <a:r>
              <a:rPr lang="uk-UA" sz="1600" i="1" dirty="0" smtClean="0">
                <a:solidFill>
                  <a:schemeClr val="bg1"/>
                </a:solidFill>
              </a:rPr>
              <a:t> з першою дружиною. У 1996 вони одружилися , в 1997 у них народився син Луї . У їх сім'ї жили також дві дочки </a:t>
            </a:r>
            <a:r>
              <a:rPr lang="uk-UA" sz="1600" i="1" dirty="0" err="1" smtClean="0">
                <a:solidFill>
                  <a:schemeClr val="bg1"/>
                </a:solidFill>
              </a:rPr>
              <a:t>Сесілії</a:t>
            </a:r>
            <a:r>
              <a:rPr lang="uk-UA" sz="1600" i="1" dirty="0" smtClean="0">
                <a:solidFill>
                  <a:schemeClr val="bg1"/>
                </a:solidFill>
              </a:rPr>
              <a:t> від першого шлюбу </a:t>
            </a:r>
            <a:r>
              <a:rPr lang="uk-UA" sz="1600" i="1" dirty="0" err="1" smtClean="0">
                <a:solidFill>
                  <a:schemeClr val="bg1"/>
                </a:solidFill>
              </a:rPr>
              <a:t>Жюдіт</a:t>
            </a:r>
            <a:r>
              <a:rPr lang="uk-UA" sz="1600" i="1" dirty="0" smtClean="0">
                <a:solidFill>
                  <a:schemeClr val="bg1"/>
                </a:solidFill>
              </a:rPr>
              <a:t> </a:t>
            </a:r>
            <a:r>
              <a:rPr lang="uk-UA" sz="1600" i="1" dirty="0" smtClean="0">
                <a:solidFill>
                  <a:schemeClr val="bg1"/>
                </a:solidFill>
              </a:rPr>
              <a:t> </a:t>
            </a:r>
            <a:r>
              <a:rPr lang="uk-UA" sz="1600" i="1" dirty="0" smtClean="0">
                <a:solidFill>
                  <a:schemeClr val="bg1"/>
                </a:solidFill>
              </a:rPr>
              <a:t>і </a:t>
            </a:r>
            <a:r>
              <a:rPr lang="uk-UA" sz="1600" i="1" dirty="0" err="1" smtClean="0">
                <a:solidFill>
                  <a:schemeClr val="bg1"/>
                </a:solidFill>
              </a:rPr>
              <a:t>Жанна-</a:t>
            </a:r>
            <a:r>
              <a:rPr lang="uk-UA" sz="1600" i="1" dirty="0" smtClean="0">
                <a:solidFill>
                  <a:schemeClr val="bg1"/>
                </a:solidFill>
              </a:rPr>
              <a:t> Марі </a:t>
            </a:r>
            <a:r>
              <a:rPr lang="uk-UA" sz="1600" i="1" dirty="0" smtClean="0">
                <a:solidFill>
                  <a:schemeClr val="bg1"/>
                </a:solidFill>
              </a:rPr>
              <a:t>.</a:t>
            </a:r>
            <a:endParaRPr lang="uk-UA" sz="1600" i="1" dirty="0" smtClean="0">
              <a:solidFill>
                <a:schemeClr val="bg1"/>
              </a:solidFill>
            </a:endParaRPr>
          </a:p>
          <a:p>
            <a:endParaRPr lang="uk-UA" sz="1600" dirty="0" smtClean="0">
              <a:solidFill>
                <a:schemeClr val="bg1"/>
              </a:solidFill>
            </a:endParaRPr>
          </a:p>
          <a:p>
            <a:r>
              <a:rPr lang="uk-UA" sz="1600" i="1" dirty="0" smtClean="0">
                <a:solidFill>
                  <a:schemeClr val="bg1"/>
                </a:solidFill>
              </a:rPr>
              <a:t>17 </a:t>
            </a:r>
            <a:r>
              <a:rPr lang="uk-UA" sz="1600" i="1" dirty="0" smtClean="0">
                <a:solidFill>
                  <a:schemeClr val="bg1"/>
                </a:solidFill>
              </a:rPr>
              <a:t>жовтня 2007 у французькій пресі з'явилися чутки , згідно з якими </a:t>
            </a:r>
            <a:r>
              <a:rPr lang="uk-UA" sz="1600" i="1" dirty="0" err="1" smtClean="0">
                <a:solidFill>
                  <a:schemeClr val="bg1"/>
                </a:solidFill>
              </a:rPr>
              <a:t>Сесілія</a:t>
            </a:r>
            <a:r>
              <a:rPr lang="uk-UA" sz="1600" i="1" dirty="0" smtClean="0">
                <a:solidFill>
                  <a:schemeClr val="bg1"/>
                </a:solidFill>
              </a:rPr>
              <a:t> і Ніколя подали 15 жовтня о суду документи про розлучення. 18 жовтня було офіційно </a:t>
            </a:r>
            <a:r>
              <a:rPr lang="uk-UA" sz="1600" i="1" dirty="0" smtClean="0">
                <a:solidFill>
                  <a:schemeClr val="bg1"/>
                </a:solidFill>
              </a:rPr>
              <a:t>оголошено.</a:t>
            </a:r>
            <a:endParaRPr lang="uk-UA" sz="1600" i="1" dirty="0" smtClean="0">
              <a:solidFill>
                <a:schemeClr val="bg1"/>
              </a:solidFill>
            </a:endParaRPr>
          </a:p>
          <a:p>
            <a:r>
              <a:rPr lang="uk-UA" sz="1600" dirty="0" smtClean="0">
                <a:solidFill>
                  <a:schemeClr val="bg1"/>
                </a:solidFill>
              </a:rPr>
              <a:t>2 </a:t>
            </a:r>
            <a:r>
              <a:rPr lang="uk-UA" sz="1600" dirty="0" smtClean="0">
                <a:solidFill>
                  <a:schemeClr val="bg1"/>
                </a:solidFill>
              </a:rPr>
              <a:t>лютого 2008 </a:t>
            </a:r>
            <a:r>
              <a:rPr lang="uk-UA" sz="1600" dirty="0" err="1" smtClean="0">
                <a:solidFill>
                  <a:schemeClr val="bg1"/>
                </a:solidFill>
              </a:rPr>
              <a:t>Саркозі</a:t>
            </a:r>
            <a:r>
              <a:rPr lang="uk-UA" sz="1600" dirty="0" smtClean="0">
                <a:solidFill>
                  <a:schemeClr val="bg1"/>
                </a:solidFill>
              </a:rPr>
              <a:t> вступив у третій шлюб - з </a:t>
            </a:r>
            <a:r>
              <a:rPr lang="uk-UA" sz="1600" dirty="0" err="1" smtClean="0">
                <a:solidFill>
                  <a:schemeClr val="bg1"/>
                </a:solidFill>
              </a:rPr>
              <a:t>фотомоделлю</a:t>
            </a:r>
            <a:r>
              <a:rPr lang="uk-UA" sz="1600" dirty="0" smtClean="0">
                <a:solidFill>
                  <a:schemeClr val="bg1"/>
                </a:solidFill>
              </a:rPr>
              <a:t> і співачкою італійкою </a:t>
            </a:r>
            <a:r>
              <a:rPr lang="uk-UA" sz="1600" dirty="0" err="1" smtClean="0">
                <a:solidFill>
                  <a:schemeClr val="bg1"/>
                </a:solidFill>
              </a:rPr>
              <a:t>Карлою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Бруні</a:t>
            </a:r>
            <a:r>
              <a:rPr lang="uk-UA" sz="1600" dirty="0" smtClean="0">
                <a:solidFill>
                  <a:schemeClr val="bg1"/>
                </a:solidFill>
              </a:rPr>
              <a:t>.</a:t>
            </a: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1295286822862carla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581128"/>
            <a:ext cx="2611675" cy="1656184"/>
          </a:xfrm>
          <a:prstGeom prst="rect">
            <a:avLst/>
          </a:prstGeom>
        </p:spPr>
      </p:pic>
      <p:pic>
        <p:nvPicPr>
          <p:cNvPr id="15" name="Рисунок 14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780928"/>
            <a:ext cx="2520280" cy="165618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99992" y="4509120"/>
            <a:ext cx="1696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i="1" dirty="0" err="1" smtClean="0">
                <a:solidFill>
                  <a:schemeClr val="bg1"/>
                </a:solidFill>
              </a:rPr>
              <a:t>Сесілія</a:t>
            </a:r>
            <a:r>
              <a:rPr lang="uk-UA" sz="1600" i="1" dirty="0" smtClean="0">
                <a:solidFill>
                  <a:schemeClr val="bg1"/>
                </a:solidFill>
              </a:rPr>
              <a:t> </a:t>
            </a:r>
            <a:r>
              <a:rPr lang="uk-UA" sz="1600" i="1" dirty="0" smtClean="0">
                <a:solidFill>
                  <a:schemeClr val="bg1"/>
                </a:solidFill>
              </a:rPr>
              <a:t>Мартен </a:t>
            </a:r>
            <a:endParaRPr lang="uk-UA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420888"/>
            <a:ext cx="2370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 smtClean="0">
                <a:solidFill>
                  <a:schemeClr val="bg1"/>
                </a:solidFill>
              </a:rPr>
              <a:t>Марі-</a:t>
            </a:r>
            <a:r>
              <a:rPr lang="uk-UA" sz="1600" dirty="0" smtClean="0">
                <a:solidFill>
                  <a:schemeClr val="bg1"/>
                </a:solidFill>
              </a:rPr>
              <a:t> Домінік </a:t>
            </a:r>
            <a:r>
              <a:rPr lang="uk-UA" sz="1600" dirty="0" err="1" smtClean="0">
                <a:solidFill>
                  <a:schemeClr val="bg1"/>
                </a:solidFill>
              </a:rPr>
              <a:t>Кюльолі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endParaRPr lang="uk-UA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6309320"/>
            <a:ext cx="144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Карла </a:t>
            </a:r>
            <a:r>
              <a:rPr lang="uk-UA" dirty="0" err="1" smtClean="0">
                <a:solidFill>
                  <a:schemeClr val="bg1"/>
                </a:solidFill>
              </a:rPr>
              <a:t>Бруні</a:t>
            </a:r>
            <a:endParaRPr lang="uk-UA" dirty="0"/>
          </a:p>
        </p:txBody>
      </p:sp>
      <p:pic>
        <p:nvPicPr>
          <p:cNvPr id="20" name="Рисунок 19" descr="№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260648"/>
            <a:ext cx="1912615" cy="2200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6786578" cy="14287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Політичне</a:t>
            </a:r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44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928670"/>
            <a:ext cx="5357914" cy="56938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err="1" smtClean="0">
                <a:solidFill>
                  <a:schemeClr val="tx1"/>
                </a:solidFill>
              </a:rPr>
              <a:t>Політична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кар'єра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Саркозі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почалася</a:t>
            </a:r>
            <a:r>
              <a:rPr lang="ru-RU" sz="1400" i="1" dirty="0" smtClean="0">
                <a:solidFill>
                  <a:schemeClr val="tx1"/>
                </a:solidFill>
              </a:rPr>
              <a:t> у 22-річному </a:t>
            </a:r>
            <a:r>
              <a:rPr lang="ru-RU" sz="1400" i="1" dirty="0" err="1" smtClean="0">
                <a:solidFill>
                  <a:schemeClr val="tx1"/>
                </a:solidFill>
              </a:rPr>
              <a:t>віці</a:t>
            </a:r>
            <a:r>
              <a:rPr lang="ru-RU" sz="1400" i="1" dirty="0" smtClean="0">
                <a:solidFill>
                  <a:schemeClr val="tx1"/>
                </a:solidFill>
              </a:rPr>
              <a:t>, коли </a:t>
            </a:r>
            <a:r>
              <a:rPr lang="ru-RU" sz="1400" i="1" dirty="0" err="1" smtClean="0">
                <a:solidFill>
                  <a:schemeClr val="tx1"/>
                </a:solidFill>
              </a:rPr>
              <a:t>він</a:t>
            </a:r>
            <a:r>
              <a:rPr lang="ru-RU" sz="1400" i="1" dirty="0" smtClean="0">
                <a:solidFill>
                  <a:schemeClr val="tx1"/>
                </a:solidFill>
              </a:rPr>
              <a:t> у </a:t>
            </a:r>
            <a:r>
              <a:rPr lang="ru-RU" sz="1400" i="1" dirty="0" smtClean="0">
                <a:solidFill>
                  <a:schemeClr val="tx1"/>
                </a:solidFill>
                <a:hlinkClick r:id="rId3" tooltip="1977"/>
              </a:rPr>
              <a:t>1977</a:t>
            </a:r>
            <a:r>
              <a:rPr lang="ru-RU" sz="1400" i="1" dirty="0" smtClean="0">
                <a:solidFill>
                  <a:schemeClr val="tx1"/>
                </a:solidFill>
              </a:rPr>
              <a:t> р. став членом </a:t>
            </a:r>
            <a:r>
              <a:rPr lang="ru-RU" sz="1400" i="1" dirty="0" err="1" smtClean="0">
                <a:solidFill>
                  <a:schemeClr val="tx1"/>
                </a:solidFill>
              </a:rPr>
              <a:t>міської</a:t>
            </a:r>
            <a:r>
              <a:rPr lang="ru-RU" sz="1400" i="1" dirty="0" smtClean="0">
                <a:solidFill>
                  <a:schemeClr val="tx1"/>
                </a:solidFill>
              </a:rPr>
              <a:t> ради одного </a:t>
            </a:r>
            <a:r>
              <a:rPr lang="ru-RU" sz="1400" i="1" dirty="0" err="1" smtClean="0">
                <a:solidFill>
                  <a:schemeClr val="tx1"/>
                </a:solidFill>
              </a:rPr>
              <a:t>з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багатих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передмість</a:t>
            </a:r>
            <a:r>
              <a:rPr lang="ru-RU" sz="1400" i="1" dirty="0" smtClean="0">
                <a:solidFill>
                  <a:schemeClr val="tx1"/>
                </a:solidFill>
              </a:rPr>
              <a:t> </a:t>
            </a:r>
            <a:r>
              <a:rPr lang="ru-RU" sz="1400" i="1" dirty="0" smtClean="0">
                <a:solidFill>
                  <a:schemeClr val="tx1"/>
                </a:solidFill>
                <a:hlinkClick r:id="rId4" tooltip="Париж"/>
              </a:rPr>
              <a:t>Парижу</a:t>
            </a:r>
            <a:r>
              <a:rPr lang="ru-RU" sz="1400" i="1" dirty="0" smtClean="0">
                <a:solidFill>
                  <a:schemeClr val="tx1"/>
                </a:solidFill>
              </a:rPr>
              <a:t>. В ланах </a:t>
            </a:r>
            <a:r>
              <a:rPr lang="ru-RU" sz="1400" i="1" dirty="0" err="1" smtClean="0">
                <a:solidFill>
                  <a:schemeClr val="tx1"/>
                </a:solidFill>
              </a:rPr>
              <a:t>Ново-</a:t>
            </a:r>
            <a:r>
              <a:rPr lang="ru-RU" sz="1400" i="1" dirty="0" err="1" smtClean="0">
                <a:solidFill>
                  <a:schemeClr val="tx1"/>
                </a:solidFill>
                <a:hlinkClick r:id="rId5" tooltip="Шарль де Голль"/>
              </a:rPr>
              <a:t>голлістської</a:t>
            </a:r>
            <a:r>
              <a:rPr lang="ru-RU" sz="1400" i="1" dirty="0" smtClean="0">
                <a:solidFill>
                  <a:schemeClr val="tx1"/>
                </a:solidFill>
              </a:rPr>
              <a:t> </a:t>
            </a:r>
            <a:r>
              <a:rPr lang="ru-RU" sz="1400" i="1" dirty="0" err="1" smtClean="0">
                <a:solidFill>
                  <a:schemeClr val="tx1"/>
                </a:solidFill>
              </a:rPr>
              <a:t>партії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RPR (</a:t>
            </a:r>
            <a:r>
              <a:rPr lang="en-US" sz="1400" i="1" dirty="0" err="1" smtClean="0">
                <a:solidFill>
                  <a:schemeClr val="tx1"/>
                </a:solidFill>
              </a:rPr>
              <a:t>Rassemblement</a:t>
            </a:r>
            <a:r>
              <a:rPr lang="en-US" sz="1400" i="1" dirty="0" smtClean="0">
                <a:solidFill>
                  <a:schemeClr val="tx1"/>
                </a:solidFill>
              </a:rPr>
              <a:t> pour la </a:t>
            </a:r>
            <a:r>
              <a:rPr lang="en-US" sz="1400" i="1" dirty="0" err="1" smtClean="0">
                <a:solidFill>
                  <a:schemeClr val="tx1"/>
                </a:solidFill>
              </a:rPr>
              <a:t>République</a:t>
            </a:r>
            <a:r>
              <a:rPr lang="en-US" sz="1400" i="1" dirty="0" smtClean="0">
                <a:solidFill>
                  <a:schemeClr val="tx1"/>
                </a:solidFill>
              </a:rPr>
              <a:t> — </a:t>
            </a:r>
            <a:r>
              <a:rPr lang="ru-RU" sz="1400" i="1" dirty="0" err="1" smtClean="0">
                <a:solidFill>
                  <a:schemeClr val="tx1"/>
                </a:solidFill>
              </a:rPr>
              <a:t>Об'єднання</a:t>
            </a:r>
            <a:r>
              <a:rPr lang="ru-RU" sz="1400" i="1" dirty="0" smtClean="0">
                <a:solidFill>
                  <a:schemeClr val="tx1"/>
                </a:solidFill>
              </a:rPr>
              <a:t> за </a:t>
            </a:r>
            <a:r>
              <a:rPr lang="ru-RU" sz="1400" i="1" dirty="0" err="1" smtClean="0">
                <a:solidFill>
                  <a:schemeClr val="tx1"/>
                </a:solidFill>
              </a:rPr>
              <a:t>Республіку</a:t>
            </a:r>
            <a:r>
              <a:rPr lang="ru-RU" sz="1400" i="1" dirty="0" smtClean="0">
                <a:solidFill>
                  <a:schemeClr val="tx1"/>
                </a:solidFill>
              </a:rPr>
              <a:t>) </a:t>
            </a:r>
            <a:r>
              <a:rPr lang="ru-RU" sz="1400" i="1" dirty="0" err="1" smtClean="0">
                <a:solidFill>
                  <a:schemeClr val="tx1"/>
                </a:solidFill>
              </a:rPr>
              <a:t>він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здобув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впливових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друзів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і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підтримку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членів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партії</a:t>
            </a:r>
            <a:r>
              <a:rPr lang="ru-RU" sz="1400" i="1" dirty="0" smtClean="0">
                <a:solidFill>
                  <a:schemeClr val="tx1"/>
                </a:solidFill>
              </a:rPr>
              <a:t>. Коли </a:t>
            </a:r>
            <a:r>
              <a:rPr lang="ru-RU" sz="1400" i="1" dirty="0" err="1" smtClean="0">
                <a:solidFill>
                  <a:schemeClr val="tx1"/>
                </a:solidFill>
              </a:rPr>
              <a:t>він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організовував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передвиборчу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кампанію</a:t>
            </a:r>
            <a:r>
              <a:rPr lang="ru-RU" sz="1400" i="1" dirty="0" smtClean="0">
                <a:solidFill>
                  <a:schemeClr val="tx1"/>
                </a:solidFill>
              </a:rPr>
              <a:t> на посаду </a:t>
            </a:r>
            <a:r>
              <a:rPr lang="ru-RU" sz="1400" i="1" dirty="0" smtClean="0">
                <a:solidFill>
                  <a:schemeClr val="tx1"/>
                </a:solidFill>
                <a:hlinkClick r:id="rId6" tooltip="Мер"/>
              </a:rPr>
              <a:t>мера</a:t>
            </a:r>
            <a:r>
              <a:rPr lang="ru-RU" sz="1400" i="1" dirty="0" smtClean="0">
                <a:solidFill>
                  <a:schemeClr val="tx1"/>
                </a:solidFill>
              </a:rPr>
              <a:t> одного </a:t>
            </a:r>
            <a:r>
              <a:rPr lang="ru-RU" sz="1400" i="1" dirty="0" err="1" smtClean="0">
                <a:solidFill>
                  <a:schemeClr val="tx1"/>
                </a:solidFill>
              </a:rPr>
              <a:t>з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провідних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членів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партії</a:t>
            </a:r>
            <a:r>
              <a:rPr lang="ru-RU" sz="1400" i="1" dirty="0" smtClean="0">
                <a:solidFill>
                  <a:schemeClr val="tx1"/>
                </a:solidFill>
              </a:rPr>
              <a:t> у</a:t>
            </a:r>
            <a:r>
              <a:rPr lang="ru-RU" sz="1400" i="1" dirty="0" smtClean="0">
                <a:solidFill>
                  <a:schemeClr val="tx1"/>
                </a:solidFill>
                <a:hlinkClick r:id="rId7" tooltip="1983"/>
              </a:rPr>
              <a:t>1983</a:t>
            </a:r>
            <a:r>
              <a:rPr lang="ru-RU" sz="1400" i="1" dirty="0" smtClean="0">
                <a:solidFill>
                  <a:schemeClr val="tx1"/>
                </a:solidFill>
              </a:rPr>
              <a:t> р., кандидат </a:t>
            </a:r>
            <a:r>
              <a:rPr lang="ru-RU" sz="1400" i="1" dirty="0" err="1" smtClean="0">
                <a:solidFill>
                  <a:schemeClr val="tx1"/>
                </a:solidFill>
              </a:rPr>
              <a:t>раптом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захворів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і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молодий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Ніколя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висунув</a:t>
            </a:r>
            <a:r>
              <a:rPr lang="ru-RU" sz="1400" i="1" dirty="0" smtClean="0">
                <a:solidFill>
                  <a:schemeClr val="tx1"/>
                </a:solidFill>
              </a:rPr>
              <a:t> свою кандидатуру, </a:t>
            </a:r>
            <a:r>
              <a:rPr lang="ru-RU" sz="1400" i="1" dirty="0" err="1" smtClean="0">
                <a:solidFill>
                  <a:schemeClr val="tx1"/>
                </a:solidFill>
              </a:rPr>
              <a:t>переміг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і</a:t>
            </a:r>
            <a:r>
              <a:rPr lang="ru-RU" sz="1400" i="1" dirty="0" smtClean="0">
                <a:solidFill>
                  <a:schemeClr val="tx1"/>
                </a:solidFill>
              </a:rPr>
              <a:t> став одним </a:t>
            </a:r>
            <a:r>
              <a:rPr lang="ru-RU" sz="1400" i="1" dirty="0" err="1" smtClean="0">
                <a:solidFill>
                  <a:schemeClr val="tx1"/>
                </a:solidFill>
              </a:rPr>
              <a:t>з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наймолодших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мерів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міст</a:t>
            </a:r>
            <a:r>
              <a:rPr lang="ru-RU" sz="1400" i="1" dirty="0" smtClean="0">
                <a:solidFill>
                  <a:schemeClr val="tx1"/>
                </a:solidFill>
              </a:rPr>
              <a:t> у </a:t>
            </a:r>
            <a:r>
              <a:rPr lang="ru-RU" sz="1400" i="1" dirty="0" err="1" smtClean="0">
                <a:solidFill>
                  <a:schemeClr val="tx1"/>
                </a:solidFill>
              </a:rPr>
              <a:t>Франції</a:t>
            </a:r>
            <a:r>
              <a:rPr lang="ru-RU" sz="1400" i="1" dirty="0" smtClean="0">
                <a:solidFill>
                  <a:schemeClr val="tx1"/>
                </a:solidFill>
              </a:rPr>
              <a:t>. На </a:t>
            </a:r>
            <a:r>
              <a:rPr lang="ru-RU" sz="1400" i="1" dirty="0" err="1" smtClean="0">
                <a:solidFill>
                  <a:schemeClr val="tx1"/>
                </a:solidFill>
              </a:rPr>
              <a:t>цій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посаді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він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перебував</a:t>
            </a:r>
            <a:r>
              <a:rPr lang="ru-RU" sz="1400" i="1" dirty="0" smtClean="0">
                <a:solidFill>
                  <a:schemeClr val="tx1"/>
                </a:solidFill>
              </a:rPr>
              <a:t> до </a:t>
            </a:r>
            <a:r>
              <a:rPr lang="ru-RU" sz="1400" i="1" dirty="0" smtClean="0">
                <a:solidFill>
                  <a:schemeClr val="tx1"/>
                </a:solidFill>
                <a:hlinkClick r:id="rId8" tooltip="1988"/>
              </a:rPr>
              <a:t>1988</a:t>
            </a:r>
            <a:r>
              <a:rPr lang="ru-RU" sz="1400" i="1" dirty="0" smtClean="0">
                <a:solidFill>
                  <a:schemeClr val="tx1"/>
                </a:solidFill>
              </a:rPr>
              <a:t> року, коли </a:t>
            </a:r>
            <a:r>
              <a:rPr lang="ru-RU" sz="1400" i="1" dirty="0" err="1" smtClean="0">
                <a:solidFill>
                  <a:schemeClr val="tx1"/>
                </a:solidFill>
              </a:rPr>
              <a:t>його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було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обрано</a:t>
            </a:r>
            <a:r>
              <a:rPr lang="ru-RU" sz="1400" i="1" dirty="0" smtClean="0">
                <a:solidFill>
                  <a:schemeClr val="tx1"/>
                </a:solidFill>
              </a:rPr>
              <a:t> депутатом до </a:t>
            </a:r>
            <a:r>
              <a:rPr lang="ru-RU" sz="1400" i="1" dirty="0" err="1" smtClean="0">
                <a:solidFill>
                  <a:schemeClr val="tx1"/>
                </a:solidFill>
                <a:hlinkClick r:id="rId9" tooltip="Національна Асамблея (ще не написана)"/>
              </a:rPr>
              <a:t>Національної</a:t>
            </a:r>
            <a:r>
              <a:rPr lang="ru-RU" sz="1400" i="1" dirty="0" smtClean="0">
                <a:solidFill>
                  <a:schemeClr val="tx1"/>
                </a:solidFill>
                <a:hlinkClick r:id="rId9" tooltip="Національна Асамблея (ще не написана)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hlinkClick r:id="rId9" tooltip="Національна Асамблея (ще не написана)"/>
              </a:rPr>
              <a:t>Асамблеї</a:t>
            </a:r>
            <a:r>
              <a:rPr lang="ru-RU" sz="1400" i="1" dirty="0" smtClean="0">
                <a:solidFill>
                  <a:schemeClr val="tx1"/>
                </a:solidFill>
              </a:rPr>
              <a:t>. У </a:t>
            </a:r>
            <a:r>
              <a:rPr lang="ru-RU" sz="1400" i="1" dirty="0" err="1" smtClean="0">
                <a:solidFill>
                  <a:schemeClr val="tx1"/>
                </a:solidFill>
              </a:rPr>
              <a:t>віці</a:t>
            </a:r>
            <a:r>
              <a:rPr lang="ru-RU" sz="1400" i="1" dirty="0" smtClean="0">
                <a:solidFill>
                  <a:schemeClr val="tx1"/>
                </a:solidFill>
              </a:rPr>
              <a:t> 38 </a:t>
            </a:r>
            <a:r>
              <a:rPr lang="ru-RU" sz="1400" i="1" dirty="0" err="1" smtClean="0">
                <a:solidFill>
                  <a:schemeClr val="tx1"/>
                </a:solidFill>
              </a:rPr>
              <a:t>років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він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вже</a:t>
            </a:r>
            <a:r>
              <a:rPr lang="ru-RU" sz="1400" i="1" dirty="0" smtClean="0">
                <a:solidFill>
                  <a:schemeClr val="tx1"/>
                </a:solidFill>
              </a:rPr>
              <a:t> став </a:t>
            </a:r>
            <a:r>
              <a:rPr lang="ru-RU" sz="1400" i="1" dirty="0" err="1" smtClean="0">
                <a:solidFill>
                  <a:schemeClr val="tx1"/>
                </a:solidFill>
              </a:rPr>
              <a:t>Міністром</a:t>
            </a:r>
            <a:r>
              <a:rPr lang="ru-RU" sz="1400" i="1" dirty="0" smtClean="0">
                <a:solidFill>
                  <a:schemeClr val="tx1"/>
                </a:solidFill>
              </a:rPr>
              <a:t> Бюджету </a:t>
            </a:r>
            <a:r>
              <a:rPr lang="ru-RU" sz="1400" i="1" dirty="0" err="1" smtClean="0">
                <a:solidFill>
                  <a:schemeClr val="tx1"/>
                </a:solidFill>
              </a:rPr>
              <a:t>країни</a:t>
            </a:r>
            <a:r>
              <a:rPr lang="ru-RU" sz="1400" i="1" dirty="0" smtClean="0">
                <a:solidFill>
                  <a:schemeClr val="tx1"/>
                </a:solidFill>
              </a:rPr>
              <a:t>. </a:t>
            </a:r>
            <a:r>
              <a:rPr lang="ru-RU" sz="1400" i="1" dirty="0" err="1" smtClean="0">
                <a:solidFill>
                  <a:schemeClr val="tx1"/>
                </a:solidFill>
              </a:rPr>
              <a:t>Саркозі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завжди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сприймали</a:t>
            </a:r>
            <a:r>
              <a:rPr lang="ru-RU" sz="1400" i="1" dirty="0" smtClean="0">
                <a:solidFill>
                  <a:schemeClr val="tx1"/>
                </a:solidFill>
              </a:rPr>
              <a:t>, як протеже </a:t>
            </a:r>
            <a:r>
              <a:rPr lang="ru-RU" sz="1400" i="1" dirty="0" smtClean="0">
                <a:solidFill>
                  <a:schemeClr val="tx1"/>
                </a:solidFill>
                <a:hlinkClick r:id="rId10" tooltip="Жак Ширак"/>
              </a:rPr>
              <a:t>Жака Ширака</a:t>
            </a:r>
            <a:r>
              <a:rPr lang="ru-RU" sz="1400" i="1" dirty="0" smtClean="0">
                <a:solidFill>
                  <a:schemeClr val="tx1"/>
                </a:solidFill>
              </a:rPr>
              <a:t>, </a:t>
            </a:r>
            <a:r>
              <a:rPr lang="ru-RU" sz="1400" i="1" dirty="0" err="1" smtClean="0">
                <a:solidFill>
                  <a:schemeClr val="tx1"/>
                </a:solidFill>
              </a:rPr>
              <a:t>з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яким</a:t>
            </a:r>
            <a:r>
              <a:rPr lang="ru-RU" sz="1400" i="1" dirty="0" smtClean="0">
                <a:solidFill>
                  <a:schemeClr val="tx1"/>
                </a:solidFill>
              </a:rPr>
              <a:t> у </a:t>
            </a:r>
            <a:r>
              <a:rPr lang="ru-RU" sz="1400" i="1" dirty="0" err="1" smtClean="0">
                <a:solidFill>
                  <a:schemeClr val="tx1"/>
                </a:solidFill>
              </a:rPr>
              <a:t>нього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були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тісні</a:t>
            </a:r>
            <a:r>
              <a:rPr lang="ru-RU" sz="1400" i="1" dirty="0" smtClean="0">
                <a:solidFill>
                  <a:schemeClr val="tx1"/>
                </a:solidFill>
              </a:rPr>
              <a:t> та </a:t>
            </a:r>
            <a:r>
              <a:rPr lang="ru-RU" sz="1400" i="1" dirty="0" err="1" smtClean="0">
                <a:solidFill>
                  <a:schemeClr val="tx1"/>
                </a:solidFill>
              </a:rPr>
              <a:t>дружні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стосунки</a:t>
            </a:r>
            <a:r>
              <a:rPr lang="ru-RU" sz="1400" i="1" dirty="0" smtClean="0">
                <a:solidFill>
                  <a:schemeClr val="tx1"/>
                </a:solidFill>
              </a:rPr>
              <a:t>. </a:t>
            </a:r>
            <a:r>
              <a:rPr lang="ru-RU" sz="1400" i="1" dirty="0" err="1" smtClean="0">
                <a:solidFill>
                  <a:schemeClr val="tx1"/>
                </a:solidFill>
              </a:rPr>
              <a:t>Однак</a:t>
            </a:r>
            <a:r>
              <a:rPr lang="ru-RU" sz="1400" i="1" dirty="0" smtClean="0">
                <a:solidFill>
                  <a:schemeClr val="tx1"/>
                </a:solidFill>
              </a:rPr>
              <a:t> в </a:t>
            </a:r>
            <a:r>
              <a:rPr lang="ru-RU" sz="1400" i="1" dirty="0" err="1" smtClean="0">
                <a:solidFill>
                  <a:schemeClr val="tx1"/>
                </a:solidFill>
              </a:rPr>
              <a:t>президентській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кампанії</a:t>
            </a:r>
            <a:r>
              <a:rPr lang="ru-RU" sz="1400" i="1" dirty="0" smtClean="0">
                <a:solidFill>
                  <a:schemeClr val="tx1"/>
                </a:solidFill>
              </a:rPr>
              <a:t> </a:t>
            </a:r>
            <a:r>
              <a:rPr lang="ru-RU" sz="1400" i="1" dirty="0" smtClean="0">
                <a:solidFill>
                  <a:schemeClr val="tx1"/>
                </a:solidFill>
                <a:hlinkClick r:id="rId11" tooltip="1995"/>
              </a:rPr>
              <a:t>1995</a:t>
            </a:r>
            <a:r>
              <a:rPr lang="ru-RU" sz="1400" i="1" dirty="0" smtClean="0">
                <a:solidFill>
                  <a:schemeClr val="tx1"/>
                </a:solidFill>
              </a:rPr>
              <a:t> року </a:t>
            </a:r>
            <a:r>
              <a:rPr lang="ru-RU" sz="1400" i="1" dirty="0" err="1" smtClean="0">
                <a:solidFill>
                  <a:schemeClr val="tx1"/>
                </a:solidFill>
              </a:rPr>
              <a:t>він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несподівано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підтримав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опонента</a:t>
            </a:r>
            <a:r>
              <a:rPr lang="ru-RU" sz="1400" i="1" dirty="0" smtClean="0">
                <a:solidFill>
                  <a:schemeClr val="tx1"/>
                </a:solidFill>
              </a:rPr>
              <a:t> Ширака — </a:t>
            </a:r>
            <a:r>
              <a:rPr lang="ru-RU" sz="1400" i="1" dirty="0" err="1" smtClean="0">
                <a:solidFill>
                  <a:schemeClr val="tx1"/>
                </a:solidFill>
                <a:hlinkClick r:id="rId12" tooltip="Едуарда Баладюра (ще не написана)"/>
              </a:rPr>
              <a:t>Едуарда</a:t>
            </a:r>
            <a:r>
              <a:rPr lang="ru-RU" sz="1400" i="1" dirty="0" smtClean="0">
                <a:solidFill>
                  <a:schemeClr val="tx1"/>
                </a:solidFill>
                <a:hlinkClick r:id="rId12" tooltip="Едуарда Баладюра (ще не написана)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hlinkClick r:id="rId12" tooltip="Едуарда Баладюра (ще не написана)"/>
              </a:rPr>
              <a:t>Баладюра</a:t>
            </a:r>
            <a:r>
              <a:rPr lang="ru-RU" sz="1400" i="1" dirty="0" smtClean="0">
                <a:solidFill>
                  <a:schemeClr val="tx1"/>
                </a:solidFill>
              </a:rPr>
              <a:t>. </a:t>
            </a:r>
            <a:r>
              <a:rPr lang="ru-RU" sz="1400" i="1" dirty="0" err="1" smtClean="0">
                <a:solidFill>
                  <a:schemeClr val="tx1"/>
                </a:solidFill>
              </a:rPr>
              <a:t>Після</a:t>
            </a:r>
            <a:r>
              <a:rPr lang="ru-RU" sz="1400" i="1" dirty="0" smtClean="0">
                <a:solidFill>
                  <a:schemeClr val="tx1"/>
                </a:solidFill>
              </a:rPr>
              <a:t> перемоги Ширака </a:t>
            </a:r>
            <a:r>
              <a:rPr lang="ru-RU" sz="1400" i="1" dirty="0" err="1" smtClean="0">
                <a:solidFill>
                  <a:schemeClr val="tx1"/>
                </a:solidFill>
              </a:rPr>
              <a:t>Саркозі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позбувся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міністерського</a:t>
            </a:r>
            <a:r>
              <a:rPr lang="ru-RU" sz="1400" i="1" dirty="0" smtClean="0">
                <a:solidFill>
                  <a:schemeClr val="tx1"/>
                </a:solidFill>
              </a:rPr>
              <a:t> портфелю.</a:t>
            </a:r>
          </a:p>
          <a:p>
            <a:r>
              <a:rPr lang="ru-RU" sz="1400" i="1" dirty="0" err="1" smtClean="0">
                <a:solidFill>
                  <a:schemeClr val="tx1"/>
                </a:solidFill>
              </a:rPr>
              <a:t>Нове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сходження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Ніколя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Саркозі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почалося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з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парламентськими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виборами</a:t>
            </a:r>
            <a:r>
              <a:rPr lang="ru-RU" sz="1400" i="1" dirty="0" smtClean="0">
                <a:solidFill>
                  <a:schemeClr val="tx1"/>
                </a:solidFill>
              </a:rPr>
              <a:t> </a:t>
            </a:r>
            <a:r>
              <a:rPr lang="ru-RU" sz="1400" i="1" dirty="0" smtClean="0">
                <a:solidFill>
                  <a:schemeClr val="tx1"/>
                </a:solidFill>
                <a:hlinkClick r:id="rId13" tooltip="1997"/>
              </a:rPr>
              <a:t>1997</a:t>
            </a:r>
            <a:r>
              <a:rPr lang="ru-RU" sz="1400" i="1" dirty="0" smtClean="0">
                <a:solidFill>
                  <a:schemeClr val="tx1"/>
                </a:solidFill>
              </a:rPr>
              <a:t> року, коли </a:t>
            </a:r>
            <a:r>
              <a:rPr lang="ru-RU" sz="1400" i="1" dirty="0" err="1" smtClean="0">
                <a:solidFill>
                  <a:schemeClr val="tx1"/>
                </a:solidFill>
              </a:rPr>
              <a:t>він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спочатку</a:t>
            </a:r>
            <a:r>
              <a:rPr lang="ru-RU" sz="1400" i="1" dirty="0" smtClean="0">
                <a:solidFill>
                  <a:schemeClr val="tx1"/>
                </a:solidFill>
              </a:rPr>
              <a:t> став одним </a:t>
            </a:r>
            <a:r>
              <a:rPr lang="ru-RU" sz="1400" i="1" dirty="0" err="1" smtClean="0">
                <a:solidFill>
                  <a:schemeClr val="tx1"/>
                </a:solidFill>
              </a:rPr>
              <a:t>з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лідерів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партії</a:t>
            </a:r>
            <a:r>
              <a:rPr lang="ru-RU" sz="1400" i="1" dirty="0" smtClean="0">
                <a:solidFill>
                  <a:schemeClr val="tx1"/>
                </a:solidFill>
              </a:rPr>
              <a:t>, а </a:t>
            </a:r>
            <a:r>
              <a:rPr lang="ru-RU" sz="1400" i="1" dirty="0" err="1" smtClean="0">
                <a:solidFill>
                  <a:schemeClr val="tx1"/>
                </a:solidFill>
              </a:rPr>
              <a:t>після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відставки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голови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партії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і</a:t>
            </a:r>
            <a:r>
              <a:rPr lang="ru-RU" sz="1400" i="1" dirty="0" smtClean="0">
                <a:solidFill>
                  <a:schemeClr val="tx1"/>
                </a:solidFill>
              </a:rPr>
              <a:t> головою </a:t>
            </a:r>
            <a:r>
              <a:rPr lang="ru-RU" sz="1400" i="1" dirty="0" err="1" smtClean="0">
                <a:solidFill>
                  <a:schemeClr val="tx1"/>
                </a:solidFill>
              </a:rPr>
              <a:t>Ново-голлістської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партії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RPR. </a:t>
            </a:r>
            <a:r>
              <a:rPr lang="ru-RU" sz="1400" i="1" dirty="0" smtClean="0">
                <a:solidFill>
                  <a:schemeClr val="tx1"/>
                </a:solidFill>
              </a:rPr>
              <a:t>На </a:t>
            </a:r>
            <a:r>
              <a:rPr lang="ru-RU" sz="1400" i="1" dirty="0" err="1" smtClean="0">
                <a:solidFill>
                  <a:schemeClr val="tx1"/>
                </a:solidFill>
              </a:rPr>
              <a:t>наступних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виборах</a:t>
            </a:r>
            <a:r>
              <a:rPr lang="ru-RU" sz="1400" i="1" dirty="0" smtClean="0">
                <a:solidFill>
                  <a:schemeClr val="tx1"/>
                </a:solidFill>
              </a:rPr>
              <a:t> в </a:t>
            </a:r>
            <a:r>
              <a:rPr lang="ru-RU" sz="1400" i="1" dirty="0" err="1" smtClean="0">
                <a:solidFill>
                  <a:schemeClr val="tx1"/>
                </a:solidFill>
                <a:hlinkClick r:id="rId14" tooltip="Європейський парламент"/>
              </a:rPr>
              <a:t>Європейський</a:t>
            </a:r>
            <a:r>
              <a:rPr lang="ru-RU" sz="1400" i="1" dirty="0" smtClean="0">
                <a:solidFill>
                  <a:schemeClr val="tx1"/>
                </a:solidFill>
                <a:hlinkClick r:id="rId14" tooltip="Європейський парламент"/>
              </a:rPr>
              <a:t> парламент</a:t>
            </a:r>
            <a:r>
              <a:rPr lang="ru-RU" sz="1400" i="1" dirty="0" smtClean="0">
                <a:solidFill>
                  <a:schemeClr val="tx1"/>
                </a:solidFill>
              </a:rPr>
              <a:t> </a:t>
            </a:r>
            <a:r>
              <a:rPr lang="ru-RU" sz="1400" i="1" dirty="0" err="1" smtClean="0">
                <a:solidFill>
                  <a:schemeClr val="tx1"/>
                </a:solidFill>
              </a:rPr>
              <a:t>партія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отримала</a:t>
            </a:r>
            <a:r>
              <a:rPr lang="ru-RU" sz="1400" i="1" dirty="0" smtClean="0">
                <a:solidFill>
                  <a:schemeClr val="tx1"/>
                </a:solidFill>
              </a:rPr>
              <a:t> один </a:t>
            </a:r>
            <a:r>
              <a:rPr lang="ru-RU" sz="1400" i="1" dirty="0" err="1" smtClean="0">
                <a:solidFill>
                  <a:schemeClr val="tx1"/>
                </a:solidFill>
              </a:rPr>
              <a:t>з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найнижчих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результатів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і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Саркозі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був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усунений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з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керівництва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партії</a:t>
            </a:r>
            <a:r>
              <a:rPr lang="ru-RU" sz="1400" i="1" dirty="0" smtClean="0">
                <a:solidFill>
                  <a:schemeClr val="tx1"/>
                </a:solidFill>
              </a:rPr>
              <a:t>.</a:t>
            </a:r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5124" name="Picture 4" descr="http://image.tsn.ua/media/images2/original/Jan2008/3757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1700808"/>
            <a:ext cx="3168352" cy="442915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387424"/>
            <a:ext cx="7924800" cy="1571612"/>
          </a:xfrm>
        </p:spPr>
        <p:txBody>
          <a:bodyPr>
            <a:normAutofit/>
          </a:bodyPr>
          <a:lstStyle/>
          <a:p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Міністр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внутрішніх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справ (2002—2004 </a:t>
            </a:r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рр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.)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357158" y="428604"/>
            <a:ext cx="8215370" cy="6429396"/>
          </a:xfrm>
          <a:prstGeom prst="star6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</a:rPr>
              <a:t>Саркозі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було</a:t>
            </a:r>
            <a:r>
              <a:rPr lang="ru-RU" sz="1400" b="1" i="1" dirty="0" smtClean="0">
                <a:solidFill>
                  <a:schemeClr val="tx1"/>
                </a:solidFill>
              </a:rPr>
              <a:t> запрошено на посаду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міністра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внутрішніх</a:t>
            </a:r>
            <a:r>
              <a:rPr lang="ru-RU" sz="1400" b="1" i="1" dirty="0" smtClean="0">
                <a:solidFill>
                  <a:schemeClr val="tx1"/>
                </a:solidFill>
              </a:rPr>
              <a:t> справ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Франції</a:t>
            </a:r>
            <a:r>
              <a:rPr lang="ru-RU" sz="1400" b="1" i="1" dirty="0" smtClean="0">
                <a:solidFill>
                  <a:schemeClr val="tx1"/>
                </a:solidFill>
              </a:rPr>
              <a:t>. На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цій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посаді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він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запропонував</a:t>
            </a:r>
            <a:r>
              <a:rPr lang="ru-RU" sz="1400" b="1" i="1" dirty="0" smtClean="0">
                <a:solidFill>
                  <a:schemeClr val="tx1"/>
                </a:solidFill>
              </a:rPr>
              <a:t> низку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ініціатив</a:t>
            </a:r>
            <a:r>
              <a:rPr lang="ru-RU" sz="1400" b="1" i="1" dirty="0" smtClean="0">
                <a:solidFill>
                  <a:schemeClr val="tx1"/>
                </a:solidFill>
              </a:rPr>
              <a:t>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зокрема</a:t>
            </a:r>
            <a:r>
              <a:rPr lang="ru-RU" sz="1400" b="1" i="1" dirty="0" smtClean="0">
                <a:solidFill>
                  <a:schemeClr val="tx1"/>
                </a:solidFill>
              </a:rPr>
              <a:t> по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підвищенню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безпеки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дорожнього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руху</a:t>
            </a:r>
            <a:r>
              <a:rPr lang="ru-RU" sz="1400" b="1" i="1" dirty="0" smtClean="0">
                <a:solidFill>
                  <a:schemeClr val="tx1"/>
                </a:solidFill>
              </a:rPr>
              <a:t>. За результатами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опитування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населення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Саркозі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був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однією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з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найбільш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поляризуючих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особистостей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Франції</a:t>
            </a:r>
            <a:r>
              <a:rPr lang="ru-RU" sz="1400" b="1" i="1" dirty="0" smtClean="0">
                <a:solidFill>
                  <a:schemeClr val="tx1"/>
                </a:solidFill>
              </a:rPr>
              <a:t>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і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мав</a:t>
            </a:r>
            <a:r>
              <a:rPr lang="ru-RU" sz="1400" b="1" i="1" dirty="0" smtClean="0">
                <a:solidFill>
                  <a:schemeClr val="tx1"/>
                </a:solidFill>
              </a:rPr>
              <a:t> як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числених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прихильників</a:t>
            </a:r>
            <a:r>
              <a:rPr lang="ru-RU" sz="1400" b="1" i="1" dirty="0" smtClean="0">
                <a:solidFill>
                  <a:schemeClr val="tx1"/>
                </a:solidFill>
              </a:rPr>
              <a:t>, так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і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опонентів</a:t>
            </a:r>
            <a:r>
              <a:rPr lang="ru-RU" sz="1400" b="1" i="1" dirty="0" smtClean="0">
                <a:solidFill>
                  <a:schemeClr val="tx1"/>
                </a:solidFill>
              </a:rPr>
              <a:t>.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Він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відзначився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жорстким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відношенням</a:t>
            </a:r>
            <a:r>
              <a:rPr lang="ru-RU" sz="1400" b="1" i="1" dirty="0" smtClean="0">
                <a:solidFill>
                  <a:schemeClr val="tx1"/>
                </a:solidFill>
              </a:rPr>
              <a:t> до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порушників</a:t>
            </a:r>
            <a:r>
              <a:rPr lang="ru-RU" sz="1400" b="1" i="1" dirty="0" smtClean="0">
                <a:solidFill>
                  <a:schemeClr val="tx1"/>
                </a:solidFill>
              </a:rPr>
              <a:t> правопорядку,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збільшенням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кількості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поліції</a:t>
            </a:r>
            <a:r>
              <a:rPr lang="ru-RU" sz="1400" b="1" i="1" dirty="0" smtClean="0">
                <a:solidFill>
                  <a:schemeClr val="tx1"/>
                </a:solidFill>
              </a:rPr>
              <a:t> на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вулицях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міст</a:t>
            </a:r>
            <a:r>
              <a:rPr lang="ru-RU" sz="1400" b="1" i="1" dirty="0" smtClean="0">
                <a:solidFill>
                  <a:schemeClr val="tx1"/>
                </a:solidFill>
              </a:rPr>
              <a:t>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впровадженням</a:t>
            </a:r>
            <a:r>
              <a:rPr lang="ru-RU" sz="1400" b="1" i="1" dirty="0" smtClean="0">
                <a:solidFill>
                  <a:schemeClr val="tx1"/>
                </a:solidFill>
              </a:rPr>
              <a:t> </a:t>
            </a:r>
            <a:r>
              <a:rPr lang="ru-RU" sz="1400" b="1" i="1" dirty="0" err="1" smtClean="0">
                <a:solidFill>
                  <a:schemeClr val="tx1"/>
                </a:solidFill>
                <a:hlinkClick r:id="rId3" tooltip="Рейтинг"/>
              </a:rPr>
              <a:t>рейтингів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безпеки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міст</a:t>
            </a:r>
            <a:r>
              <a:rPr lang="ru-RU" sz="1400" b="1" i="1" dirty="0" smtClean="0">
                <a:solidFill>
                  <a:schemeClr val="tx1"/>
                </a:solidFill>
              </a:rPr>
              <a:t>. Критики закидали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йому</a:t>
            </a:r>
            <a:r>
              <a:rPr lang="ru-RU" sz="1400" b="1" i="1" dirty="0" smtClean="0">
                <a:solidFill>
                  <a:schemeClr val="tx1"/>
                </a:solidFill>
              </a:rPr>
              <a:t> </a:t>
            </a:r>
            <a:r>
              <a:rPr lang="ru-RU" sz="1400" b="1" i="1" dirty="0" err="1" smtClean="0">
                <a:solidFill>
                  <a:schemeClr val="tx1"/>
                </a:solidFill>
                <a:hlinkClick r:id="rId4" tooltip="Авторитаризм"/>
              </a:rPr>
              <a:t>авторитарну</a:t>
            </a:r>
            <a:r>
              <a:rPr lang="ru-RU" sz="1400" b="1" i="1" dirty="0" smtClean="0">
                <a:solidFill>
                  <a:schemeClr val="tx1"/>
                </a:solidFill>
              </a:rPr>
              <a:t> систему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керівництва</a:t>
            </a:r>
            <a:r>
              <a:rPr lang="ru-RU" sz="1400" b="1" i="1" dirty="0" smtClean="0">
                <a:solidFill>
                  <a:schemeClr val="tx1"/>
                </a:solidFill>
              </a:rPr>
              <a:t> та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запровадження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законів</a:t>
            </a:r>
            <a:r>
              <a:rPr lang="ru-RU" sz="1400" b="1" i="1" dirty="0" smtClean="0">
                <a:solidFill>
                  <a:schemeClr val="tx1"/>
                </a:solidFill>
              </a:rPr>
              <a:t>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які</a:t>
            </a:r>
            <a:r>
              <a:rPr lang="ru-RU" sz="1400" b="1" i="1" dirty="0" smtClean="0">
                <a:solidFill>
                  <a:schemeClr val="tx1"/>
                </a:solidFill>
              </a:rPr>
              <a:t> на думку </a:t>
            </a:r>
            <a:r>
              <a:rPr lang="ru-RU" sz="1400" b="1" i="1" dirty="0" err="1" smtClean="0">
                <a:solidFill>
                  <a:schemeClr val="tx1"/>
                </a:solidFill>
                <a:hlinkClick r:id="rId5" tooltip="Правозахисник"/>
              </a:rPr>
              <a:t>правозахисників</a:t>
            </a:r>
            <a:r>
              <a:rPr lang="ru-RU" sz="1400" b="1" i="1" dirty="0" smtClean="0">
                <a:solidFill>
                  <a:schemeClr val="tx1"/>
                </a:solidFill>
              </a:rPr>
              <a:t> </a:t>
            </a:r>
            <a:r>
              <a:rPr lang="ru-RU" sz="1400" b="1" i="1" dirty="0" err="1" smtClean="0">
                <a:solidFill>
                  <a:schemeClr val="tx1"/>
                </a:solidFill>
              </a:rPr>
              <a:t>порушували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деякі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громадянські</a:t>
            </a:r>
            <a:r>
              <a:rPr lang="ru-RU" sz="1400" b="1" i="1" dirty="0" smtClean="0">
                <a:solidFill>
                  <a:schemeClr val="tx1"/>
                </a:solidFill>
              </a:rPr>
              <a:t> права.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4104" name="Picture 8" descr="http://www.ouest-france.fr/photos/2012/03/23/120322103443923_97_000_apx_47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286388"/>
            <a:ext cx="2071702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://www.dw.de/image/0,,15777981_303,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00042"/>
            <a:ext cx="257176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1025</TotalTime>
  <Words>1249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Політичне       життя </vt:lpstr>
      <vt:lpstr>Міністр внутрішніх справ (2002—2004 рр.) </vt:lpstr>
      <vt:lpstr>Міністр Фінансів</vt:lpstr>
      <vt:lpstr>Президентські вибори 2007 р  </vt:lpstr>
      <vt:lpstr>         Пенсійна реформа Саркозі 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“</dc:title>
  <dc:creator>COMP</dc:creator>
  <cp:lastModifiedBy>COMP</cp:lastModifiedBy>
  <cp:revision>104</cp:revision>
  <dcterms:created xsi:type="dcterms:W3CDTF">2013-02-03T14:02:59Z</dcterms:created>
  <dcterms:modified xsi:type="dcterms:W3CDTF">2013-12-12T15:03:02Z</dcterms:modified>
</cp:coreProperties>
</file>