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style val="30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Les habitants</c:v>
                </c:pt>
              </c:strCache>
            </c:strRef>
          </c:tx>
          <c:explosion val="27"/>
          <c:dLbls>
            <c:showPercent val="1"/>
            <c:showLeaderLines val="1"/>
          </c:dLbls>
          <c:cat>
            <c:numRef>
              <c:f>Лист1!$A$2:$A$3</c:f>
              <c:numCache>
                <c:formatCode>#,##0</c:formatCode>
                <c:ptCount val="2"/>
                <c:pt idx="0">
                  <c:v>20000</c:v>
                </c:pt>
                <c:pt idx="1">
                  <c:v>150000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#,##0">
                  <c:v>20000</c:v>
                </c:pt>
                <c:pt idx="1">
                  <c:v>150000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290DE-4CFB-4A41-8468-80BD2041EB72}" type="doc">
      <dgm:prSet loTypeId="urn:microsoft.com/office/officeart/2005/8/layout/equation2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1BAD915B-6217-4111-B746-BAE403B59F7D}">
      <dgm:prSet phldrT="[Текст]" custT="1"/>
      <dgm:spPr/>
      <dgm:t>
        <a:bodyPr/>
        <a:lstStyle/>
        <a:p>
          <a:r>
            <a:rPr lang="en-US" sz="2400" b="0" i="0" dirty="0" smtClean="0"/>
            <a:t>675 417 km</a:t>
          </a:r>
          <a:r>
            <a:rPr lang="en-US" sz="2400" b="0" i="0" baseline="30000" dirty="0" smtClean="0"/>
            <a:t>2 </a:t>
          </a:r>
          <a:endParaRPr lang="uk-UA" sz="2400" dirty="0"/>
        </a:p>
      </dgm:t>
    </dgm:pt>
    <dgm:pt modelId="{C5155A47-D997-4575-942C-A60990ADBD67}" type="parTrans" cxnId="{CDDE998F-F267-4C4B-8FF2-24AF3147A75D}">
      <dgm:prSet/>
      <dgm:spPr/>
      <dgm:t>
        <a:bodyPr/>
        <a:lstStyle/>
        <a:p>
          <a:endParaRPr lang="uk-UA"/>
        </a:p>
      </dgm:t>
    </dgm:pt>
    <dgm:pt modelId="{F3921A7E-99F4-4179-8C9F-C1B350667C6E}" type="sibTrans" cxnId="{CDDE998F-F267-4C4B-8FF2-24AF3147A75D}">
      <dgm:prSet/>
      <dgm:spPr/>
      <dgm:t>
        <a:bodyPr/>
        <a:lstStyle/>
        <a:p>
          <a:endParaRPr lang="uk-UA"/>
        </a:p>
      </dgm:t>
    </dgm:pt>
    <dgm:pt modelId="{2384BC8B-8CC9-404C-9E35-590E870D3B8B}">
      <dgm:prSet phldrT="[Текст]" custT="1"/>
      <dgm:spPr/>
      <dgm:t>
        <a:bodyPr/>
        <a:lstStyle/>
        <a:p>
          <a:r>
            <a:rPr lang="en-US" sz="2400" b="0" i="0" dirty="0" smtClean="0"/>
            <a:t>65 800 000</a:t>
          </a:r>
          <a:endParaRPr lang="uk-UA" sz="2400" dirty="0"/>
        </a:p>
      </dgm:t>
    </dgm:pt>
    <dgm:pt modelId="{6C9DB423-87A5-4438-9BCD-4A5EF5596440}" type="parTrans" cxnId="{623DA2B5-7D1B-4D29-9924-7E886E269103}">
      <dgm:prSet/>
      <dgm:spPr/>
      <dgm:t>
        <a:bodyPr/>
        <a:lstStyle/>
        <a:p>
          <a:endParaRPr lang="uk-UA"/>
        </a:p>
      </dgm:t>
    </dgm:pt>
    <dgm:pt modelId="{2765F74B-E797-4A14-B225-F0AC5E95039A}" type="sibTrans" cxnId="{623DA2B5-7D1B-4D29-9924-7E886E269103}">
      <dgm:prSet/>
      <dgm:spPr/>
      <dgm:t>
        <a:bodyPr/>
        <a:lstStyle/>
        <a:p>
          <a:endParaRPr lang="uk-UA"/>
        </a:p>
      </dgm:t>
    </dgm:pt>
    <dgm:pt modelId="{75A792B8-DD9F-4996-B8DD-6A7D378A60D5}">
      <dgm:prSet phldrT="[Текст]" custT="1"/>
      <dgm:spPr/>
      <dgm:t>
        <a:bodyPr/>
        <a:lstStyle/>
        <a:p>
          <a:r>
            <a:rPr lang="en-US" sz="2400" dirty="0" smtClean="0"/>
            <a:t> </a:t>
          </a:r>
          <a:r>
            <a:rPr lang="en-US" sz="2400" dirty="0" err="1" smtClean="0"/>
            <a:t>une</a:t>
          </a:r>
          <a:r>
            <a:rPr lang="en-US" sz="2400" dirty="0" smtClean="0"/>
            <a:t> pays </a:t>
          </a:r>
          <a:r>
            <a:rPr lang="en-US" sz="2400" dirty="0" err="1" smtClean="0"/>
            <a:t>grande</a:t>
          </a:r>
          <a:endParaRPr lang="uk-UA" sz="2400" dirty="0"/>
        </a:p>
      </dgm:t>
    </dgm:pt>
    <dgm:pt modelId="{5B02E33C-B928-4DFB-8D29-72C3856B1E52}" type="parTrans" cxnId="{8B2A1AAC-B2B0-46BE-9E6D-D51E36A7CDCC}">
      <dgm:prSet/>
      <dgm:spPr/>
      <dgm:t>
        <a:bodyPr/>
        <a:lstStyle/>
        <a:p>
          <a:endParaRPr lang="uk-UA"/>
        </a:p>
      </dgm:t>
    </dgm:pt>
    <dgm:pt modelId="{10315909-4770-4E61-9FB3-E3195239DFD8}" type="sibTrans" cxnId="{8B2A1AAC-B2B0-46BE-9E6D-D51E36A7CDCC}">
      <dgm:prSet/>
      <dgm:spPr/>
      <dgm:t>
        <a:bodyPr/>
        <a:lstStyle/>
        <a:p>
          <a:endParaRPr lang="uk-UA"/>
        </a:p>
      </dgm:t>
    </dgm:pt>
    <dgm:pt modelId="{F60673D9-B174-4DA8-B698-BE58F0791436}">
      <dgm:prSet phldrT="[Текст]" custT="1"/>
      <dgm:spPr/>
      <dgm:t>
        <a:bodyPr/>
        <a:lstStyle/>
        <a:p>
          <a:r>
            <a:rPr lang="en-US" sz="2400" b="0" i="0" dirty="0" smtClean="0"/>
            <a:t>97 </a:t>
          </a:r>
          <a:r>
            <a:rPr lang="en-US" sz="2400" b="0" i="0" dirty="0" err="1" smtClean="0"/>
            <a:t>hab</a:t>
          </a:r>
          <a:r>
            <a:rPr lang="en-US" sz="2400" b="0" i="0" dirty="0" smtClean="0"/>
            <a:t>/km</a:t>
          </a:r>
          <a:r>
            <a:rPr lang="en-US" sz="2400" b="0" i="0" baseline="30000" dirty="0" smtClean="0"/>
            <a:t>2</a:t>
          </a:r>
          <a:endParaRPr lang="uk-UA" sz="2400" dirty="0"/>
        </a:p>
      </dgm:t>
    </dgm:pt>
    <dgm:pt modelId="{A9B0CDC5-32E7-4711-B9E5-41B8BD5F2BCB}" type="parTrans" cxnId="{F0569805-4B57-4787-AEF1-B3EF4F1C203A}">
      <dgm:prSet/>
      <dgm:spPr/>
      <dgm:t>
        <a:bodyPr/>
        <a:lstStyle/>
        <a:p>
          <a:endParaRPr lang="uk-UA"/>
        </a:p>
      </dgm:t>
    </dgm:pt>
    <dgm:pt modelId="{88E7A6CE-C4BC-478F-8155-1407CF040079}" type="sibTrans" cxnId="{F0569805-4B57-4787-AEF1-B3EF4F1C203A}">
      <dgm:prSet/>
      <dgm:spPr/>
      <dgm:t>
        <a:bodyPr/>
        <a:lstStyle/>
        <a:p>
          <a:endParaRPr lang="uk-UA"/>
        </a:p>
      </dgm:t>
    </dgm:pt>
    <dgm:pt modelId="{9DE291E8-16AC-4F44-9471-063D8528F762}" type="pres">
      <dgm:prSet presAssocID="{E8B290DE-4CFB-4A41-8468-80BD2041EB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481D57B-3DFA-4075-B70D-32BD1F7C1D23}" type="pres">
      <dgm:prSet presAssocID="{E8B290DE-4CFB-4A41-8468-80BD2041EB72}" presName="vNodes" presStyleCnt="0"/>
      <dgm:spPr/>
      <dgm:t>
        <a:bodyPr/>
        <a:lstStyle/>
        <a:p>
          <a:endParaRPr lang="uk-UA"/>
        </a:p>
      </dgm:t>
    </dgm:pt>
    <dgm:pt modelId="{688C7325-E3E7-48D6-8557-425551584D62}" type="pres">
      <dgm:prSet presAssocID="{1BAD915B-6217-4111-B746-BAE403B59F7D}" presName="node" presStyleLbl="node1" presStyleIdx="0" presStyleCnt="4" custScaleX="290333" custScaleY="2170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B5F8FB-3F1F-4BC6-B01C-1C9696A8169F}" type="pres">
      <dgm:prSet presAssocID="{F3921A7E-99F4-4179-8C9F-C1B350667C6E}" presName="spacerT" presStyleCnt="0"/>
      <dgm:spPr/>
      <dgm:t>
        <a:bodyPr/>
        <a:lstStyle/>
        <a:p>
          <a:endParaRPr lang="uk-UA"/>
        </a:p>
      </dgm:t>
    </dgm:pt>
    <dgm:pt modelId="{C3C1D618-9D80-4734-80AC-ED2756DB42FD}" type="pres">
      <dgm:prSet presAssocID="{F3921A7E-99F4-4179-8C9F-C1B350667C6E}" presName="sibTrans" presStyleLbl="sibTrans2D1" presStyleIdx="0" presStyleCnt="3"/>
      <dgm:spPr/>
      <dgm:t>
        <a:bodyPr/>
        <a:lstStyle/>
        <a:p>
          <a:endParaRPr lang="uk-UA"/>
        </a:p>
      </dgm:t>
    </dgm:pt>
    <dgm:pt modelId="{699371EC-710A-4FD6-9B7E-B1AE6E151B62}" type="pres">
      <dgm:prSet presAssocID="{F3921A7E-99F4-4179-8C9F-C1B350667C6E}" presName="spacerB" presStyleCnt="0"/>
      <dgm:spPr/>
      <dgm:t>
        <a:bodyPr/>
        <a:lstStyle/>
        <a:p>
          <a:endParaRPr lang="uk-UA"/>
        </a:p>
      </dgm:t>
    </dgm:pt>
    <dgm:pt modelId="{4D32B1A2-25DD-4676-BFB7-B6A0825F21E9}" type="pres">
      <dgm:prSet presAssocID="{2384BC8B-8CC9-404C-9E35-590E870D3B8B}" presName="node" presStyleLbl="node1" presStyleIdx="1" presStyleCnt="4" custScaleX="374038" custScaleY="2134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38F362-4420-4B03-ABE9-B568F5730F3D}" type="pres">
      <dgm:prSet presAssocID="{2765F74B-E797-4A14-B225-F0AC5E95039A}" presName="spacerT" presStyleCnt="0"/>
      <dgm:spPr/>
      <dgm:t>
        <a:bodyPr/>
        <a:lstStyle/>
        <a:p>
          <a:endParaRPr lang="uk-UA"/>
        </a:p>
      </dgm:t>
    </dgm:pt>
    <dgm:pt modelId="{0D714994-3995-4EF1-A905-4A56E61C1F11}" type="pres">
      <dgm:prSet presAssocID="{2765F74B-E797-4A14-B225-F0AC5E95039A}" presName="sibTrans" presStyleLbl="sibTrans2D1" presStyleIdx="1" presStyleCnt="3"/>
      <dgm:spPr/>
      <dgm:t>
        <a:bodyPr/>
        <a:lstStyle/>
        <a:p>
          <a:endParaRPr lang="uk-UA"/>
        </a:p>
      </dgm:t>
    </dgm:pt>
    <dgm:pt modelId="{4B6FEA7E-C407-45B5-ADC3-8376DE2A9A88}" type="pres">
      <dgm:prSet presAssocID="{2765F74B-E797-4A14-B225-F0AC5E95039A}" presName="spacerB" presStyleCnt="0"/>
      <dgm:spPr/>
      <dgm:t>
        <a:bodyPr/>
        <a:lstStyle/>
        <a:p>
          <a:endParaRPr lang="uk-UA"/>
        </a:p>
      </dgm:t>
    </dgm:pt>
    <dgm:pt modelId="{4A46FE8D-B35B-4FDE-A032-7633D1EF864A}" type="pres">
      <dgm:prSet presAssocID="{F60673D9-B174-4DA8-B698-BE58F0791436}" presName="node" presStyleLbl="node1" presStyleIdx="2" presStyleCnt="4" custScaleX="429842" custScaleY="2015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DBC660-A158-4F11-8B0E-D7FD0B288250}" type="pres">
      <dgm:prSet presAssocID="{E8B290DE-4CFB-4A41-8468-80BD2041EB72}" presName="sibTransLast" presStyleLbl="sibTrans2D1" presStyleIdx="2" presStyleCnt="3"/>
      <dgm:spPr/>
      <dgm:t>
        <a:bodyPr/>
        <a:lstStyle/>
        <a:p>
          <a:endParaRPr lang="uk-UA"/>
        </a:p>
      </dgm:t>
    </dgm:pt>
    <dgm:pt modelId="{7F10DC4A-86DC-497E-A62D-880516233F63}" type="pres">
      <dgm:prSet presAssocID="{E8B290DE-4CFB-4A41-8468-80BD2041EB72}" presName="connectorText" presStyleLbl="sibTrans2D1" presStyleIdx="2" presStyleCnt="3"/>
      <dgm:spPr/>
      <dgm:t>
        <a:bodyPr/>
        <a:lstStyle/>
        <a:p>
          <a:endParaRPr lang="uk-UA"/>
        </a:p>
      </dgm:t>
    </dgm:pt>
    <dgm:pt modelId="{C9E85967-A284-46F5-B92C-E9A8ED4156B1}" type="pres">
      <dgm:prSet presAssocID="{E8B290DE-4CFB-4A41-8468-80BD2041EB72}" presName="lastNode" presStyleLbl="node1" presStyleIdx="3" presStyleCnt="4" custScaleX="133313" custScaleY="1395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6AFB5FF-F003-4ED4-B545-CEE2B6A05EAB}" type="presOf" srcId="{2765F74B-E797-4A14-B225-F0AC5E95039A}" destId="{0D714994-3995-4EF1-A905-4A56E61C1F11}" srcOrd="0" destOrd="0" presId="urn:microsoft.com/office/officeart/2005/8/layout/equation2"/>
    <dgm:cxn modelId="{5AF6807D-3651-4541-97E5-C27E7249832E}" type="presOf" srcId="{E8B290DE-4CFB-4A41-8468-80BD2041EB72}" destId="{9DE291E8-16AC-4F44-9471-063D8528F762}" srcOrd="0" destOrd="0" presId="urn:microsoft.com/office/officeart/2005/8/layout/equation2"/>
    <dgm:cxn modelId="{255B92B8-7734-4504-836F-14A22246952F}" type="presOf" srcId="{1BAD915B-6217-4111-B746-BAE403B59F7D}" destId="{688C7325-E3E7-48D6-8557-425551584D62}" srcOrd="0" destOrd="0" presId="urn:microsoft.com/office/officeart/2005/8/layout/equation2"/>
    <dgm:cxn modelId="{B5B0BAC4-4750-4456-BC60-5C331B00B49D}" type="presOf" srcId="{2384BC8B-8CC9-404C-9E35-590E870D3B8B}" destId="{4D32B1A2-25DD-4676-BFB7-B6A0825F21E9}" srcOrd="0" destOrd="0" presId="urn:microsoft.com/office/officeart/2005/8/layout/equation2"/>
    <dgm:cxn modelId="{63F4B7DC-7F00-421B-9D0D-D35B1CF03C65}" type="presOf" srcId="{F3921A7E-99F4-4179-8C9F-C1B350667C6E}" destId="{C3C1D618-9D80-4734-80AC-ED2756DB42FD}" srcOrd="0" destOrd="0" presId="urn:microsoft.com/office/officeart/2005/8/layout/equation2"/>
    <dgm:cxn modelId="{4B842765-B1FB-4D1A-8FAD-FED4BCE2CD7C}" type="presOf" srcId="{75A792B8-DD9F-4996-B8DD-6A7D378A60D5}" destId="{C9E85967-A284-46F5-B92C-E9A8ED4156B1}" srcOrd="0" destOrd="0" presId="urn:microsoft.com/office/officeart/2005/8/layout/equation2"/>
    <dgm:cxn modelId="{43A75C61-182C-43FD-8E11-3C339157CFEA}" type="presOf" srcId="{88E7A6CE-C4BC-478F-8155-1407CF040079}" destId="{F9DBC660-A158-4F11-8B0E-D7FD0B288250}" srcOrd="0" destOrd="0" presId="urn:microsoft.com/office/officeart/2005/8/layout/equation2"/>
    <dgm:cxn modelId="{F7EEEA83-B836-4360-8A15-A9385D8F81C2}" type="presOf" srcId="{88E7A6CE-C4BC-478F-8155-1407CF040079}" destId="{7F10DC4A-86DC-497E-A62D-880516233F63}" srcOrd="1" destOrd="0" presId="urn:microsoft.com/office/officeart/2005/8/layout/equation2"/>
    <dgm:cxn modelId="{F0569805-4B57-4787-AEF1-B3EF4F1C203A}" srcId="{E8B290DE-4CFB-4A41-8468-80BD2041EB72}" destId="{F60673D9-B174-4DA8-B698-BE58F0791436}" srcOrd="2" destOrd="0" parTransId="{A9B0CDC5-32E7-4711-B9E5-41B8BD5F2BCB}" sibTransId="{88E7A6CE-C4BC-478F-8155-1407CF040079}"/>
    <dgm:cxn modelId="{8B2A1AAC-B2B0-46BE-9E6D-D51E36A7CDCC}" srcId="{E8B290DE-4CFB-4A41-8468-80BD2041EB72}" destId="{75A792B8-DD9F-4996-B8DD-6A7D378A60D5}" srcOrd="3" destOrd="0" parTransId="{5B02E33C-B928-4DFB-8D29-72C3856B1E52}" sibTransId="{10315909-4770-4E61-9FB3-E3195239DFD8}"/>
    <dgm:cxn modelId="{FE04C084-A55A-4FA4-B294-DA7547BFB0BE}" type="presOf" srcId="{F60673D9-B174-4DA8-B698-BE58F0791436}" destId="{4A46FE8D-B35B-4FDE-A032-7633D1EF864A}" srcOrd="0" destOrd="0" presId="urn:microsoft.com/office/officeart/2005/8/layout/equation2"/>
    <dgm:cxn modelId="{CDDE998F-F267-4C4B-8FF2-24AF3147A75D}" srcId="{E8B290DE-4CFB-4A41-8468-80BD2041EB72}" destId="{1BAD915B-6217-4111-B746-BAE403B59F7D}" srcOrd="0" destOrd="0" parTransId="{C5155A47-D997-4575-942C-A60990ADBD67}" sibTransId="{F3921A7E-99F4-4179-8C9F-C1B350667C6E}"/>
    <dgm:cxn modelId="{623DA2B5-7D1B-4D29-9924-7E886E269103}" srcId="{E8B290DE-4CFB-4A41-8468-80BD2041EB72}" destId="{2384BC8B-8CC9-404C-9E35-590E870D3B8B}" srcOrd="1" destOrd="0" parTransId="{6C9DB423-87A5-4438-9BCD-4A5EF5596440}" sibTransId="{2765F74B-E797-4A14-B225-F0AC5E95039A}"/>
    <dgm:cxn modelId="{8CD50401-2931-436E-9ABD-60382497C8F9}" type="presParOf" srcId="{9DE291E8-16AC-4F44-9471-063D8528F762}" destId="{6481D57B-3DFA-4075-B70D-32BD1F7C1D23}" srcOrd="0" destOrd="0" presId="urn:microsoft.com/office/officeart/2005/8/layout/equation2"/>
    <dgm:cxn modelId="{F5DEDF7F-A79C-46D4-9AAB-81AF3D097EC0}" type="presParOf" srcId="{6481D57B-3DFA-4075-B70D-32BD1F7C1D23}" destId="{688C7325-E3E7-48D6-8557-425551584D62}" srcOrd="0" destOrd="0" presId="urn:microsoft.com/office/officeart/2005/8/layout/equation2"/>
    <dgm:cxn modelId="{94ADBC63-4D94-438D-B30D-0D8BD234153E}" type="presParOf" srcId="{6481D57B-3DFA-4075-B70D-32BD1F7C1D23}" destId="{3CB5F8FB-3F1F-4BC6-B01C-1C9696A8169F}" srcOrd="1" destOrd="0" presId="urn:microsoft.com/office/officeart/2005/8/layout/equation2"/>
    <dgm:cxn modelId="{E7CC4BE9-2F36-4367-A24E-9EF1BF3BF754}" type="presParOf" srcId="{6481D57B-3DFA-4075-B70D-32BD1F7C1D23}" destId="{C3C1D618-9D80-4734-80AC-ED2756DB42FD}" srcOrd="2" destOrd="0" presId="urn:microsoft.com/office/officeart/2005/8/layout/equation2"/>
    <dgm:cxn modelId="{89EB4AFC-9658-4518-BC4D-FE388184C962}" type="presParOf" srcId="{6481D57B-3DFA-4075-B70D-32BD1F7C1D23}" destId="{699371EC-710A-4FD6-9B7E-B1AE6E151B62}" srcOrd="3" destOrd="0" presId="urn:microsoft.com/office/officeart/2005/8/layout/equation2"/>
    <dgm:cxn modelId="{816F5E10-E624-4010-844D-0BF568E18EB4}" type="presParOf" srcId="{6481D57B-3DFA-4075-B70D-32BD1F7C1D23}" destId="{4D32B1A2-25DD-4676-BFB7-B6A0825F21E9}" srcOrd="4" destOrd="0" presId="urn:microsoft.com/office/officeart/2005/8/layout/equation2"/>
    <dgm:cxn modelId="{D67CAE7B-29A7-425F-92DB-E0C8EB128CFA}" type="presParOf" srcId="{6481D57B-3DFA-4075-B70D-32BD1F7C1D23}" destId="{DA38F362-4420-4B03-ABE9-B568F5730F3D}" srcOrd="5" destOrd="0" presId="urn:microsoft.com/office/officeart/2005/8/layout/equation2"/>
    <dgm:cxn modelId="{467F9A4B-4A31-4821-9552-A24376E0CDF8}" type="presParOf" srcId="{6481D57B-3DFA-4075-B70D-32BD1F7C1D23}" destId="{0D714994-3995-4EF1-A905-4A56E61C1F11}" srcOrd="6" destOrd="0" presId="urn:microsoft.com/office/officeart/2005/8/layout/equation2"/>
    <dgm:cxn modelId="{02D9D1F5-7952-4F03-ADB5-33D1AD10A7EE}" type="presParOf" srcId="{6481D57B-3DFA-4075-B70D-32BD1F7C1D23}" destId="{4B6FEA7E-C407-45B5-ADC3-8376DE2A9A88}" srcOrd="7" destOrd="0" presId="urn:microsoft.com/office/officeart/2005/8/layout/equation2"/>
    <dgm:cxn modelId="{5D96ECD6-9EA2-4B32-8966-CB8E339199A9}" type="presParOf" srcId="{6481D57B-3DFA-4075-B70D-32BD1F7C1D23}" destId="{4A46FE8D-B35B-4FDE-A032-7633D1EF864A}" srcOrd="8" destOrd="0" presId="urn:microsoft.com/office/officeart/2005/8/layout/equation2"/>
    <dgm:cxn modelId="{F4B8E75E-CF54-46BD-A11F-DE30AFB1C3AD}" type="presParOf" srcId="{9DE291E8-16AC-4F44-9471-063D8528F762}" destId="{F9DBC660-A158-4F11-8B0E-D7FD0B288250}" srcOrd="1" destOrd="0" presId="urn:microsoft.com/office/officeart/2005/8/layout/equation2"/>
    <dgm:cxn modelId="{E165DF22-50C7-4E71-AD7B-ABA21960A75F}" type="presParOf" srcId="{F9DBC660-A158-4F11-8B0E-D7FD0B288250}" destId="{7F10DC4A-86DC-497E-A62D-880516233F63}" srcOrd="0" destOrd="0" presId="urn:microsoft.com/office/officeart/2005/8/layout/equation2"/>
    <dgm:cxn modelId="{CED2DE59-E128-4D13-8B02-859519BCDCAE}" type="presParOf" srcId="{9DE291E8-16AC-4F44-9471-063D8528F762}" destId="{C9E85967-A284-46F5-B92C-E9A8ED4156B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8C7325-E3E7-48D6-8557-425551584D62}">
      <dsp:nvSpPr>
        <dsp:cNvPr id="0" name=""/>
        <dsp:cNvSpPr/>
      </dsp:nvSpPr>
      <dsp:spPr>
        <a:xfrm>
          <a:off x="1363087" y="2005"/>
          <a:ext cx="1585796" cy="11854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675 417 km</a:t>
          </a:r>
          <a:r>
            <a:rPr lang="en-US" sz="2400" b="0" i="0" kern="1200" baseline="30000" dirty="0" smtClean="0"/>
            <a:t>2 </a:t>
          </a:r>
          <a:endParaRPr lang="uk-UA" sz="2400" kern="1200" dirty="0"/>
        </a:p>
      </dsp:txBody>
      <dsp:txXfrm>
        <a:off x="1363087" y="2005"/>
        <a:ext cx="1585796" cy="1185487"/>
      </dsp:txXfrm>
    </dsp:sp>
    <dsp:sp modelId="{C3C1D618-9D80-4734-80AC-ED2756DB42FD}">
      <dsp:nvSpPr>
        <dsp:cNvPr id="0" name=""/>
        <dsp:cNvSpPr/>
      </dsp:nvSpPr>
      <dsp:spPr>
        <a:xfrm>
          <a:off x="1997587" y="1231844"/>
          <a:ext cx="316795" cy="316795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997587" y="1231844"/>
        <a:ext cx="316795" cy="316795"/>
      </dsp:txXfrm>
    </dsp:sp>
    <dsp:sp modelId="{4D32B1A2-25DD-4676-BFB7-B6A0825F21E9}">
      <dsp:nvSpPr>
        <dsp:cNvPr id="0" name=""/>
        <dsp:cNvSpPr/>
      </dsp:nvSpPr>
      <dsp:spPr>
        <a:xfrm>
          <a:off x="1134489" y="1592991"/>
          <a:ext cx="2042992" cy="1165900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65 800 000</a:t>
          </a:r>
          <a:endParaRPr lang="uk-UA" sz="2400" kern="1200" dirty="0"/>
        </a:p>
      </dsp:txBody>
      <dsp:txXfrm>
        <a:off x="1134489" y="1592991"/>
        <a:ext cx="2042992" cy="1165900"/>
      </dsp:txXfrm>
    </dsp:sp>
    <dsp:sp modelId="{0D714994-3995-4EF1-A905-4A56E61C1F11}">
      <dsp:nvSpPr>
        <dsp:cNvPr id="0" name=""/>
        <dsp:cNvSpPr/>
      </dsp:nvSpPr>
      <dsp:spPr>
        <a:xfrm>
          <a:off x="1997587" y="2803242"/>
          <a:ext cx="316795" cy="316795"/>
        </a:xfrm>
        <a:prstGeom prst="mathPlus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997587" y="2803242"/>
        <a:ext cx="316795" cy="316795"/>
      </dsp:txXfrm>
    </dsp:sp>
    <dsp:sp modelId="{4A46FE8D-B35B-4FDE-A032-7633D1EF864A}">
      <dsp:nvSpPr>
        <dsp:cNvPr id="0" name=""/>
        <dsp:cNvSpPr/>
      </dsp:nvSpPr>
      <dsp:spPr>
        <a:xfrm>
          <a:off x="982088" y="3164389"/>
          <a:ext cx="2347793" cy="1100804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97 </a:t>
          </a:r>
          <a:r>
            <a:rPr lang="en-US" sz="2400" b="0" i="0" kern="1200" dirty="0" err="1" smtClean="0"/>
            <a:t>hab</a:t>
          </a:r>
          <a:r>
            <a:rPr lang="en-US" sz="2400" b="0" i="0" kern="1200" dirty="0" smtClean="0"/>
            <a:t>/km</a:t>
          </a:r>
          <a:r>
            <a:rPr lang="en-US" sz="2400" b="0" i="0" kern="1200" baseline="30000" dirty="0" smtClean="0"/>
            <a:t>2</a:t>
          </a:r>
          <a:endParaRPr lang="uk-UA" sz="2400" kern="1200" dirty="0"/>
        </a:p>
      </dsp:txBody>
      <dsp:txXfrm>
        <a:off x="982088" y="3164389"/>
        <a:ext cx="2347793" cy="1100804"/>
      </dsp:txXfrm>
    </dsp:sp>
    <dsp:sp modelId="{F9DBC660-A158-4F11-8B0E-D7FD0B288250}">
      <dsp:nvSpPr>
        <dsp:cNvPr id="0" name=""/>
        <dsp:cNvSpPr/>
      </dsp:nvSpPr>
      <dsp:spPr>
        <a:xfrm>
          <a:off x="3411812" y="2032006"/>
          <a:ext cx="173691" cy="2031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/>
        </a:p>
      </dsp:txBody>
      <dsp:txXfrm>
        <a:off x="3411812" y="2032006"/>
        <a:ext cx="173691" cy="203186"/>
      </dsp:txXfrm>
    </dsp:sp>
    <dsp:sp modelId="{C9E85967-A284-46F5-B92C-E9A8ED4156B1}">
      <dsp:nvSpPr>
        <dsp:cNvPr id="0" name=""/>
        <dsp:cNvSpPr/>
      </dsp:nvSpPr>
      <dsp:spPr>
        <a:xfrm>
          <a:off x="3657602" y="1371602"/>
          <a:ext cx="1456309" cy="1523994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</a:t>
          </a:r>
          <a:r>
            <a:rPr lang="en-US" sz="2400" kern="1200" dirty="0" err="1" smtClean="0"/>
            <a:t>une</a:t>
          </a:r>
          <a:r>
            <a:rPr lang="en-US" sz="2400" kern="1200" dirty="0" smtClean="0"/>
            <a:t> pays </a:t>
          </a:r>
          <a:r>
            <a:rPr lang="en-US" sz="2400" kern="1200" dirty="0" err="1" smtClean="0"/>
            <a:t>grande</a:t>
          </a:r>
          <a:endParaRPr lang="uk-UA" sz="2400" kern="1200" dirty="0"/>
        </a:p>
      </dsp:txBody>
      <dsp:txXfrm>
        <a:off x="3657602" y="1371602"/>
        <a:ext cx="1456309" cy="1523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 smtClean="0">
                <a:solidFill>
                  <a:schemeClr val="bg1"/>
                </a:solidFill>
              </a:rPr>
              <a:t>La France</a:t>
            </a:r>
            <a:endParaRPr lang="uk-UA" sz="7200" b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4276725" cy="49519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france-terroi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6" y="1447800"/>
            <a:ext cx="4572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3810000" y="1600200"/>
          <a:ext cx="6096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Plus de </a:t>
            </a:r>
            <a:r>
              <a:rPr lang="fr-FR" dirty="0" smtClean="0">
                <a:solidFill>
                  <a:schemeClr val="bg1"/>
                </a:solidFill>
              </a:rPr>
              <a:t>60 sculptures et les monuments de l'art moderne.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4" name="Содержимое 3" descr="6e823a7fef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7050617" cy="5287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0"/>
            <a:ext cx="4724400" cy="6666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9187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0"/>
            <a:ext cx="4392691" cy="655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81759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228600"/>
            <a:ext cx="4800600" cy="6398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228600"/>
            <a:ext cx="7924800" cy="6346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457200"/>
            <a:ext cx="4424363" cy="5960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533400"/>
            <a:ext cx="762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71692_origina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533400"/>
            <a:ext cx="4419600" cy="589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839458">
            <a:off x="209351" y="2781244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bg1"/>
                </a:solidFill>
              </a:rPr>
              <a:t>Merci pour </a:t>
            </a:r>
            <a:r>
              <a:rPr lang="en-US" sz="11500" dirty="0" err="1" smtClean="0">
                <a:solidFill>
                  <a:schemeClr val="bg1"/>
                </a:solidFill>
              </a:rPr>
              <a:t>votre</a:t>
            </a:r>
            <a:r>
              <a:rPr lang="en-US" sz="11500" dirty="0" smtClean="0">
                <a:solidFill>
                  <a:schemeClr val="bg1"/>
                </a:solidFill>
              </a:rPr>
              <a:t> attention!</a:t>
            </a:r>
            <a:endParaRPr lang="uk-UA" sz="115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381000" y="6858000"/>
            <a:ext cx="8229600" cy="122237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 descr="20121002145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29100"/>
            <a:ext cx="4038600" cy="2628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0"/>
            <a:ext cx="3581400" cy="2686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835431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560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2308_orig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839712" y="0"/>
            <a:ext cx="2304288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versalskiy-dvorets-89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2667000"/>
            <a:ext cx="2398426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versal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4114801"/>
            <a:ext cx="37338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Альпы-горы-фото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4200" y="2590800"/>
            <a:ext cx="3288678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000" b="1" u="sng" dirty="0" smtClean="0">
                <a:solidFill>
                  <a:schemeClr val="bg1"/>
                </a:solidFill>
              </a:rPr>
              <a:t>La Défense</a:t>
            </a:r>
            <a:endParaRPr lang="uk-UA" sz="8000" b="1" u="sng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Grande-Arc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6598709" cy="494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828800"/>
          </a:xfrm>
        </p:spPr>
        <p:txBody>
          <a:bodyPr>
            <a:noAutofit/>
          </a:bodyPr>
          <a:lstStyle/>
          <a:p>
            <a:r>
              <a:rPr lang="fr-FR" sz="2800" dirty="0" smtClean="0"/>
              <a:t>Défense ou La Défense – c’est un région entreprise et moderne qui a été district dans la proche banlieue de Paris, dans le département des Hauts-de-Seine. Il est le plus grand centre d'affaires en Europe</a:t>
            </a:r>
            <a:endParaRPr lang="uk-UA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19400" y="1676400"/>
          <a:ext cx="358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err="1" smtClean="0">
                <a:solidFill>
                  <a:schemeClr val="bg1"/>
                </a:solidFill>
              </a:rPr>
              <a:t>Faits</a:t>
            </a:r>
            <a:r>
              <a:rPr lang="en-US" sz="6000" b="1" u="sng" dirty="0" smtClean="0">
                <a:solidFill>
                  <a:schemeClr val="bg1"/>
                </a:solidFill>
              </a:rPr>
              <a:t> et </a:t>
            </a:r>
            <a:r>
              <a:rPr lang="en-US" sz="6000" b="1" u="sng" dirty="0" err="1" smtClean="0">
                <a:solidFill>
                  <a:schemeClr val="bg1"/>
                </a:solidFill>
              </a:rPr>
              <a:t>chiffres</a:t>
            </a:r>
            <a:endParaRPr lang="uk-UA" sz="6000" b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Il y a 12 secteurs;</a:t>
            </a:r>
          </a:p>
          <a:p>
            <a:r>
              <a:rPr lang="fr-FR" dirty="0" smtClean="0"/>
              <a:t>3.500.000 m² de bureaux;</a:t>
            </a:r>
          </a:p>
          <a:p>
            <a:r>
              <a:rPr lang="fr-FR" dirty="0" smtClean="0"/>
              <a:t>1500 entreprises</a:t>
            </a:r>
          </a:p>
          <a:p>
            <a:r>
              <a:rPr lang="fr-FR" dirty="0" smtClean="0"/>
              <a:t>210.000 m² occupé par des commerces / centres commerciaux;</a:t>
            </a:r>
          </a:p>
          <a:p>
            <a:r>
              <a:rPr lang="fr-FR" dirty="0" smtClean="0"/>
              <a:t>2600 chambres d'hôtel;</a:t>
            </a:r>
          </a:p>
          <a:p>
            <a:r>
              <a:rPr lang="fr-FR" dirty="0" smtClean="0"/>
              <a:t>90.000 m² de routes, dont 60.000 m² de couvert;</a:t>
            </a:r>
          </a:p>
          <a:p>
            <a:r>
              <a:rPr lang="fr-FR" dirty="0" smtClean="0"/>
              <a:t>60 sculptures et les monuments de l'art moderne.</a:t>
            </a:r>
            <a:endParaRPr lang="uk-UA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0_86e83_1a7a9e38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3352800"/>
            <a:ext cx="4784651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0_77480_1b8e1cb7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24784"/>
            <a:ext cx="5471711" cy="3633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488016" cy="2981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0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0"/>
            <a:ext cx="4800600" cy="3194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63762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Le nom vient du nom du monument La Défense de Paris, qui a été organisé en l'honneur de soldats qui ont défendu la ville pendant la guerre de 1870 franco-prussienne.</a:t>
            </a: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450px-La_Defense_dsc071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082799"/>
            <a:ext cx="3581400" cy="4775201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648056">
            <a:off x="423676" y="2732767"/>
            <a:ext cx="8229600" cy="1143000"/>
          </a:xfrm>
        </p:spPr>
        <p:txBody>
          <a:bodyPr>
            <a:noAutofit/>
          </a:bodyPr>
          <a:lstStyle/>
          <a:p>
            <a:pPr fontAlgn="t"/>
            <a:r>
              <a:rPr lang="en-US" sz="8800" dirty="0" smtClean="0">
                <a:solidFill>
                  <a:schemeClr val="bg1"/>
                </a:solidFill>
              </a:rPr>
              <a:t/>
            </a:r>
            <a:br>
              <a:rPr lang="en-US" sz="8800" dirty="0" smtClean="0">
                <a:solidFill>
                  <a:schemeClr val="bg1"/>
                </a:solidFill>
              </a:rPr>
            </a:br>
            <a:r>
              <a:rPr lang="en-US" sz="13800" dirty="0" smtClean="0">
                <a:solidFill>
                  <a:schemeClr val="bg1"/>
                </a:solidFill>
              </a:rPr>
              <a:t>Les </a:t>
            </a:r>
            <a:r>
              <a:rPr lang="en-US" sz="13800" dirty="0" err="1" smtClean="0">
                <a:solidFill>
                  <a:schemeClr val="bg1"/>
                </a:solidFill>
              </a:rPr>
              <a:t>curiosités</a:t>
            </a:r>
            <a:r>
              <a:rPr lang="en-US" sz="8800" dirty="0" smtClean="0">
                <a:solidFill>
                  <a:schemeClr val="bg1"/>
                </a:solidFill>
              </a:rPr>
              <a:t/>
            </a:r>
            <a:br>
              <a:rPr lang="en-US" sz="8800" dirty="0" smtClean="0">
                <a:solidFill>
                  <a:schemeClr val="bg1"/>
                </a:solidFill>
              </a:rPr>
            </a:br>
            <a:r>
              <a:rPr lang="en-US" sz="8800" dirty="0" smtClean="0">
                <a:solidFill>
                  <a:schemeClr val="bg1"/>
                </a:solidFill>
              </a:rPr>
              <a:t/>
            </a:r>
            <a:br>
              <a:rPr lang="en-US" sz="8800" dirty="0" smtClean="0">
                <a:solidFill>
                  <a:schemeClr val="bg1"/>
                </a:solidFill>
              </a:rPr>
            </a:br>
            <a:endParaRPr lang="uk-UA" sz="8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6675437"/>
            <a:ext cx="8229600" cy="182563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40"/>
                            </p:stCondLst>
                            <p:childTnLst>
                              <p:par>
                                <p:cTn id="11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/>
              <a:t>L ’ Arch Grand - le bâtiment le plus célèbre de La Défense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travel-grande_arch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3962400" cy="26460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SilvestrvParizi1256962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419600"/>
            <a:ext cx="3643456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6Paris_Grande_Arche_Defen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1" y="1752600"/>
            <a:ext cx="3348182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defans_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4419600"/>
            <a:ext cx="3145139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163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La France</vt:lpstr>
      <vt:lpstr>Слайд 2</vt:lpstr>
      <vt:lpstr>La Défense</vt:lpstr>
      <vt:lpstr>Défense ou La Défense – c’est un région entreprise et moderne qui a été district dans la proche banlieue de Paris, dans le département des Hauts-de-Seine. Il est le plus grand centre d'affaires en Europe</vt:lpstr>
      <vt:lpstr>Faits et chiffres</vt:lpstr>
      <vt:lpstr>Слайд 6</vt:lpstr>
      <vt:lpstr>Le nom vient du nom du monument La Défense de Paris, qui a été organisé en l'honneur de soldats qui ont défendu la ville pendant la guerre de 1870 franco-prussienne.</vt:lpstr>
      <vt:lpstr> Les curiosités  </vt:lpstr>
      <vt:lpstr> L ’ Arch Grand - le bâtiment le plus célèbre de La Défense.</vt:lpstr>
      <vt:lpstr>Plus de 60 sculptures et les monuments de l'art moderne.  </vt:lpstr>
      <vt:lpstr>Merci pour votre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France</dc:title>
  <dc:creator>Андрей</dc:creator>
  <cp:lastModifiedBy>Андрей</cp:lastModifiedBy>
  <cp:revision>24</cp:revision>
  <dcterms:created xsi:type="dcterms:W3CDTF">2013-04-21T16:20:31Z</dcterms:created>
  <dcterms:modified xsi:type="dcterms:W3CDTF">2013-04-25T13:13:54Z</dcterms:modified>
</cp:coreProperties>
</file>