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65" r:id="rId6"/>
    <p:sldId id="263" r:id="rId7"/>
    <p:sldId id="264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7E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5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41BF-261A-4AF7-8551-25F68ABE18B4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A6-E0BC-4092-8D2F-7472A3E1C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149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41BF-261A-4AF7-8551-25F68ABE18B4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A6-E0BC-4092-8D2F-7472A3E1C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95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41BF-261A-4AF7-8551-25F68ABE18B4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A6-E0BC-4092-8D2F-7472A3E1C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858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41BF-261A-4AF7-8551-25F68ABE18B4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A6-E0BC-4092-8D2F-7472A3E1C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687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41BF-261A-4AF7-8551-25F68ABE18B4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A6-E0BC-4092-8D2F-7472A3E1C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44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41BF-261A-4AF7-8551-25F68ABE18B4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A6-E0BC-4092-8D2F-7472A3E1C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37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41BF-261A-4AF7-8551-25F68ABE18B4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A6-E0BC-4092-8D2F-7472A3E1C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63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41BF-261A-4AF7-8551-25F68ABE18B4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A6-E0BC-4092-8D2F-7472A3E1C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87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41BF-261A-4AF7-8551-25F68ABE18B4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A6-E0BC-4092-8D2F-7472A3E1C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0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41BF-261A-4AF7-8551-25F68ABE18B4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A6-E0BC-4092-8D2F-7472A3E1C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32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41BF-261A-4AF7-8551-25F68ABE18B4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ACA6-E0BC-4092-8D2F-7472A3E1C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8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041BF-261A-4AF7-8551-25F68ABE18B4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CACA6-E0BC-4092-8D2F-7472A3E1C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08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4" name="Прямоугольник 4"/>
          <p:cNvSpPr/>
          <p:nvPr/>
        </p:nvSpPr>
        <p:spPr>
          <a:xfrm>
            <a:off x="1685581" y="1531344"/>
            <a:ext cx="7458419" cy="3800819"/>
          </a:xfrm>
          <a:prstGeom prst="rect">
            <a:avLst/>
          </a:prstGeom>
          <a:solidFill>
            <a:schemeClr val="lt1">
              <a:alpha val="7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8791" y="5905041"/>
            <a:ext cx="9135209" cy="627961"/>
          </a:xfrm>
          <a:prstGeom prst="rect">
            <a:avLst/>
          </a:prstGeom>
          <a:solidFill>
            <a:schemeClr val="lt1">
              <a:alpha val="7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6"/>
          <p:cNvSpPr/>
          <p:nvPr/>
        </p:nvSpPr>
        <p:spPr>
          <a:xfrm rot="19784176">
            <a:off x="-208506" y="448001"/>
            <a:ext cx="2913597" cy="627961"/>
          </a:xfrm>
          <a:prstGeom prst="rect">
            <a:avLst/>
          </a:prstGeom>
          <a:solidFill>
            <a:schemeClr val="lt1">
              <a:alpha val="7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14500" y="1742476"/>
            <a:ext cx="7429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spc="50" dirty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52400">
                    <a:schemeClr val="accent6">
                      <a:satMod val="180000"/>
                      <a:alpha val="2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GReverance" pitchFamily="2" charset="0"/>
              </a:rPr>
              <a:t>Охорона навколишнього середовища від забруднення в процесі переробки вуглеводневої сировини</a:t>
            </a:r>
          </a:p>
        </p:txBody>
      </p:sp>
      <p:sp>
        <p:nvSpPr>
          <p:cNvPr id="8" name="TextBox 7"/>
          <p:cNvSpPr txBox="1"/>
          <p:nvPr/>
        </p:nvSpPr>
        <p:spPr>
          <a:xfrm rot="19779131">
            <a:off x="-221711" y="531148"/>
            <a:ext cx="294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Гімназія №1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28491"/>
            <a:ext cx="58681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 досить оволодіти премудрістю.</a:t>
            </a:r>
            <a:br>
              <a:rPr lang="uk-UA" sz="2000" b="1" i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uk-UA" sz="2000" b="1" i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Потрібно також вміти користуватися нею.</a:t>
            </a:r>
            <a:endParaRPr lang="uk-UA" sz="20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uk-U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>
          <a:xfrm>
            <a:off x="561172" y="638977"/>
            <a:ext cx="8053330" cy="5420299"/>
          </a:xfrm>
          <a:prstGeom prst="rect">
            <a:avLst/>
          </a:prstGeom>
          <a:solidFill>
            <a:schemeClr val="lt1">
              <a:alpha val="7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1173" y="653120"/>
            <a:ext cx="805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ПЛАН:</a:t>
            </a:r>
            <a:endParaRPr lang="uk-UA" sz="5400" b="1" dirty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7"/>
          <p:cNvCxnSpPr/>
          <p:nvPr/>
        </p:nvCxnSpPr>
        <p:spPr>
          <a:xfrm>
            <a:off x="561172" y="1503964"/>
            <a:ext cx="8053330" cy="0"/>
          </a:xfrm>
          <a:prstGeom prst="line">
            <a:avLst/>
          </a:prstGeom>
          <a:ln w="28575">
            <a:solidFill>
              <a:srgbClr val="92D050"/>
            </a:solidFill>
            <a:prstDash val="lg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3568" y="1556792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ж таке вуглеводнева сировина?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відомості про нафту, кам’яне вугілля та природній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 </a:t>
            </a:r>
          </a:p>
          <a:p>
            <a:pPr marL="540000" indent="-285750">
              <a:buFont typeface="Courier New" pitchFamily="49" charset="0"/>
              <a:buChar char="o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Нафта </a:t>
            </a:r>
          </a:p>
          <a:p>
            <a:pPr marL="540000" indent="-285750">
              <a:buFont typeface="Courier New" pitchFamily="49" charset="0"/>
              <a:buChar char="o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Кам’яне вугілля </a:t>
            </a:r>
          </a:p>
          <a:p>
            <a:pPr marL="540000" indent="-285750">
              <a:buFont typeface="Courier New" pitchFamily="49" charset="0"/>
              <a:buChar char="o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Природній газ</a:t>
            </a:r>
            <a:endParaRPr lang="uk-UA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Забруднення повітря та екологічні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наслідки </a:t>
            </a:r>
          </a:p>
          <a:p>
            <a:pPr marL="540000" indent="-285750">
              <a:buFont typeface="Courier New" pitchFamily="49" charset="0"/>
              <a:buChar char="o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Забруднення </a:t>
            </a:r>
          </a:p>
          <a:p>
            <a:pPr marL="540000" indent="-285750">
              <a:buFont typeface="Courier New" pitchFamily="49" charset="0"/>
              <a:buChar char="o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Екологічні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наслідки нафтового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забруднення </a:t>
            </a:r>
          </a:p>
          <a:p>
            <a:pPr marL="540000" indent="-285750">
              <a:buFont typeface="Courier New" pitchFamily="49" charset="0"/>
              <a:buChar char="o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Екологічні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наслідки забруднення вугіллям і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газом </a:t>
            </a:r>
          </a:p>
          <a:p>
            <a:pPr marL="540000" indent="-285750">
              <a:buFont typeface="Courier New" pitchFamily="49" charset="0"/>
              <a:buChar char="o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повинен знати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кожний</a:t>
            </a:r>
            <a:endParaRPr lang="uk-UA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шкідливі газові викиди з погляду їх впливу на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навколишнє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середовище та до чого це призводить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Яким чином можна позбутися шкідливих забруднень?</a:t>
            </a:r>
          </a:p>
        </p:txBody>
      </p:sp>
    </p:spTree>
    <p:extLst>
      <p:ext uri="{BB962C8B-B14F-4D97-AF65-F5344CB8AC3E}">
        <p14:creationId xmlns:p14="http://schemas.microsoft.com/office/powerpoint/2010/main" val="262336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>
          <a:xfrm>
            <a:off x="561173" y="645319"/>
            <a:ext cx="8053330" cy="5420299"/>
          </a:xfrm>
          <a:prstGeom prst="rect">
            <a:avLst/>
          </a:prstGeom>
          <a:solidFill>
            <a:schemeClr val="lt1">
              <a:alpha val="7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1173" y="717528"/>
            <a:ext cx="805333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900" b="1" dirty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 ж таке вуглеводнева сировина?</a:t>
            </a:r>
          </a:p>
        </p:txBody>
      </p:sp>
      <p:cxnSp>
        <p:nvCxnSpPr>
          <p:cNvPr id="7" name="Прямая соединительная линия 7"/>
          <p:cNvCxnSpPr/>
          <p:nvPr/>
        </p:nvCxnSpPr>
        <p:spPr>
          <a:xfrm>
            <a:off x="561172" y="1503964"/>
            <a:ext cx="8053330" cy="0"/>
          </a:xfrm>
          <a:prstGeom prst="line">
            <a:avLst/>
          </a:prstGeom>
          <a:ln w="28575">
            <a:solidFill>
              <a:srgbClr val="92D050"/>
            </a:solidFill>
            <a:prstDash val="lg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568" y="1556792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Font typeface="Wingdings" pitchFamily="2" charset="2"/>
              <a:buChar char="v"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Основними джерелами вуглеводнів є природні гази, нафта, кам’яне вугілля. </a:t>
            </a:r>
            <a:endParaRPr lang="uk-UA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buFont typeface="Wingdings" pitchFamily="2" charset="2"/>
              <a:buChar char="v"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алежать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невідновлюваних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при-родних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ресурсів. </a:t>
            </a:r>
            <a:endParaRPr lang="uk-UA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buFont typeface="Wingdings" pitchFamily="2" charset="2"/>
              <a:buChar char="v"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горючі матеріали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використову-ва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лися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головним чином як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енерго-носії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Значна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частина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використовуються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цінна сировина в хімічній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промисловості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насамперед в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орга-нічному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синтезі для виробництва необхідних у народному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господарс-тві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речовин і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матеріалів</a:t>
            </a:r>
          </a:p>
        </p:txBody>
      </p:sp>
      <p:pic>
        <p:nvPicPr>
          <p:cNvPr id="9" name="Picture 4" descr="наф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50" y="4301308"/>
            <a:ext cx="1994852" cy="1764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вугіл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19514"/>
            <a:ext cx="1980307" cy="1800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га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4784"/>
            <a:ext cx="2016671" cy="1764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>
          <a:xfrm>
            <a:off x="561172" y="638977"/>
            <a:ext cx="8053330" cy="5420299"/>
          </a:xfrm>
          <a:prstGeom prst="rect">
            <a:avLst/>
          </a:prstGeom>
          <a:solidFill>
            <a:schemeClr val="lt1">
              <a:alpha val="7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1173" y="653120"/>
            <a:ext cx="805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Забруднення повітря </a:t>
            </a:r>
            <a:endParaRPr lang="uk-UA" sz="5400" b="1" dirty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7"/>
          <p:cNvCxnSpPr/>
          <p:nvPr/>
        </p:nvCxnSpPr>
        <p:spPr>
          <a:xfrm>
            <a:off x="581339" y="1503964"/>
            <a:ext cx="8053330" cy="0"/>
          </a:xfrm>
          <a:prstGeom prst="line">
            <a:avLst/>
          </a:prstGeom>
          <a:ln w="28575">
            <a:solidFill>
              <a:srgbClr val="92D050"/>
            </a:solidFill>
            <a:prstDash val="lg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3961" y="1506591"/>
            <a:ext cx="51845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забруднення природного середовища стає гострою як через зростання обсягів промислового і сільськогосподарського виробництва, так і в зв’язку з якісними змінами виробництва під впливом науково-технічного прогресу. </a:t>
            </a:r>
            <a:endParaRPr lang="uk-UA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 фабричний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дим - це вже забруднювач атмосфери, шкідливі токсичні викиди продукції хімічної промисловості становлять глобальну проблему, яка потребує негайного вирішення.</a:t>
            </a:r>
          </a:p>
          <a:p>
            <a:endParaRPr lang="uk-UA" sz="2000" dirty="0"/>
          </a:p>
        </p:txBody>
      </p:sp>
      <p:pic>
        <p:nvPicPr>
          <p:cNvPr id="8" name="Рисунок 7" descr="http://buklib.net/msohtml1/656/clip_image00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86" y="1628800"/>
            <a:ext cx="2643390" cy="164831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utoShape 2" descr="http://image.tsn.ua/media/images2/original/Dec2010/3833655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4" descr="http://image.tsn.ua/media/images2/original/Dec2010/38336558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6" descr="http://image.tsn.ua/media/images2/original/Dec2010/38336558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AutoShape 8" descr="http://image.tsn.ua/media/images2/original/Dec2010/38336558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AutoShape 10" descr="http://image.tsn.ua/media/images2/original/Dec2010/38336558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5" name="Picture 11" descr="D:\Users\Wasin corporation\Desktop\383365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07" y="3429000"/>
            <a:ext cx="2926593" cy="200764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3" descr="Анимация различные животные и насекомые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691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/>
          <p:cNvSpPr/>
          <p:nvPr/>
        </p:nvSpPr>
        <p:spPr>
          <a:xfrm>
            <a:off x="670188" y="188640"/>
            <a:ext cx="8053330" cy="5760640"/>
          </a:xfrm>
          <a:prstGeom prst="rect">
            <a:avLst/>
          </a:prstGeom>
          <a:solidFill>
            <a:schemeClr val="lt1">
              <a:alpha val="7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1600" dirty="0"/>
              <a:t>Можна ощадливо використовувати ці продукти, тим самим зменшуючи кількість шкідливих викидів.</a:t>
            </a:r>
          </a:p>
          <a:p>
            <a:pPr lvl="0"/>
            <a:r>
              <a:rPr lang="uk-UA" sz="1600" dirty="0"/>
              <a:t>Можна вилучати з палива сірку ще до його використання. </a:t>
            </a:r>
          </a:p>
          <a:p>
            <a:pPr lvl="0"/>
            <a:r>
              <a:rPr lang="uk-UA" sz="1600" dirty="0"/>
              <a:t>Створювати технологічні умови повного згоряння вугілля в котельнях, на теплоелектростанціях та бензину у двигунах автомобілів. </a:t>
            </a:r>
          </a:p>
          <a:p>
            <a:pPr lvl="0"/>
            <a:r>
              <a:rPr lang="uk-UA" sz="1600" dirty="0"/>
              <a:t>Можна уловлювати відходи після згоряння палива за допомогою фільтрів.</a:t>
            </a:r>
          </a:p>
          <a:p>
            <a:pPr lvl="0"/>
            <a:r>
              <a:rPr lang="uk-UA" sz="1600" dirty="0"/>
              <a:t>Можна замінити джерела енергії: замість енергії палива використовувати альтернативні, нетрадиційні джерела енергії (сонячне випромінювання, енергію вітру, біомасу, гідроенергію малих річок, теплову енергію довкілля, енергію морських хвиль, термальних вод)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32656"/>
            <a:ext cx="80533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/>
              <a:t>Яким чином можна </a:t>
            </a:r>
            <a:r>
              <a:rPr lang="uk-UA" sz="2800" b="1" i="1" dirty="0" smtClean="0"/>
              <a:t>позбутися</a:t>
            </a:r>
          </a:p>
          <a:p>
            <a:pPr algn="ctr"/>
            <a:r>
              <a:rPr lang="uk-UA" sz="2800" b="1" i="1" dirty="0" smtClean="0"/>
              <a:t>шкідливих </a:t>
            </a:r>
            <a:r>
              <a:rPr lang="uk-UA" sz="2800" b="1" i="1" dirty="0"/>
              <a:t>забруднень?</a:t>
            </a:r>
          </a:p>
          <a:p>
            <a:pPr algn="ctr"/>
            <a:endParaRPr lang="uk-UA" sz="5400" b="1" i="1" dirty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7"/>
          <p:cNvCxnSpPr/>
          <p:nvPr/>
        </p:nvCxnSpPr>
        <p:spPr>
          <a:xfrm>
            <a:off x="561171" y="1525061"/>
            <a:ext cx="8053330" cy="0"/>
          </a:xfrm>
          <a:prstGeom prst="line">
            <a:avLst/>
          </a:prstGeom>
          <a:ln w="28575">
            <a:solidFill>
              <a:srgbClr val="92D050"/>
            </a:solidFill>
            <a:prstDash val="lg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923664"/>
            <a:ext cx="3610453" cy="209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23664"/>
            <a:ext cx="3888431" cy="1996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40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>
          <a:xfrm>
            <a:off x="561172" y="638977"/>
            <a:ext cx="8053330" cy="5420299"/>
          </a:xfrm>
          <a:prstGeom prst="rect">
            <a:avLst/>
          </a:prstGeom>
          <a:solidFill>
            <a:schemeClr val="lt1">
              <a:alpha val="7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1173" y="653120"/>
            <a:ext cx="805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ПЛАН:</a:t>
            </a:r>
            <a:endParaRPr lang="uk-UA" sz="5400" b="1" dirty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7"/>
          <p:cNvCxnSpPr/>
          <p:nvPr/>
        </p:nvCxnSpPr>
        <p:spPr>
          <a:xfrm>
            <a:off x="561172" y="1503964"/>
            <a:ext cx="8053330" cy="0"/>
          </a:xfrm>
          <a:prstGeom prst="line">
            <a:avLst/>
          </a:prstGeom>
          <a:ln w="28575">
            <a:solidFill>
              <a:srgbClr val="92D050"/>
            </a:solidFill>
            <a:prstDash val="lg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3568" y="1556792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ж таке вуглеводнева сировина?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відомості про нафту, кам’яне вугілля та природній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 </a:t>
            </a:r>
          </a:p>
          <a:p>
            <a:pPr marL="540000" indent="-285750">
              <a:buFont typeface="Courier New" pitchFamily="49" charset="0"/>
              <a:buChar char="o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Нафта </a:t>
            </a:r>
          </a:p>
          <a:p>
            <a:pPr marL="540000" indent="-285750">
              <a:buFont typeface="Courier New" pitchFamily="49" charset="0"/>
              <a:buChar char="o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Кам’яне вугілля </a:t>
            </a:r>
          </a:p>
          <a:p>
            <a:pPr marL="540000" indent="-285750">
              <a:buFont typeface="Courier New" pitchFamily="49" charset="0"/>
              <a:buChar char="o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Природній газ</a:t>
            </a:r>
            <a:endParaRPr lang="uk-UA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Забруднення повітря та екологічні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наслідки </a:t>
            </a:r>
          </a:p>
          <a:p>
            <a:pPr marL="540000" indent="-285750">
              <a:buFont typeface="Courier New" pitchFamily="49" charset="0"/>
              <a:buChar char="o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Забруднення </a:t>
            </a:r>
          </a:p>
          <a:p>
            <a:pPr marL="540000" indent="-285750">
              <a:buFont typeface="Courier New" pitchFamily="49" charset="0"/>
              <a:buChar char="o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Екологічні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наслідки нафтового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забруднення </a:t>
            </a:r>
          </a:p>
          <a:p>
            <a:pPr marL="540000" indent="-285750">
              <a:buFont typeface="Courier New" pitchFamily="49" charset="0"/>
              <a:buChar char="o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Екологічні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наслідки забруднення вугіллям і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газом </a:t>
            </a:r>
          </a:p>
          <a:p>
            <a:pPr marL="540000" indent="-285750">
              <a:buFont typeface="Courier New" pitchFamily="49" charset="0"/>
              <a:buChar char="o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повинен знати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кожний</a:t>
            </a:r>
            <a:endParaRPr lang="uk-UA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шкідливі газові викиди з погляду їх впливу на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навколишнє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середовище та до чого це призводить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Яким чином можна позбутися шкідливих забруднень?</a:t>
            </a:r>
          </a:p>
        </p:txBody>
      </p:sp>
    </p:spTree>
    <p:extLst>
      <p:ext uri="{BB962C8B-B14F-4D97-AF65-F5344CB8AC3E}">
        <p14:creationId xmlns:p14="http://schemas.microsoft.com/office/powerpoint/2010/main" val="29009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>
          <a:xfrm>
            <a:off x="561172" y="638977"/>
            <a:ext cx="8053330" cy="5420299"/>
          </a:xfrm>
          <a:prstGeom prst="rect">
            <a:avLst/>
          </a:prstGeom>
          <a:solidFill>
            <a:schemeClr val="lt1">
              <a:alpha val="7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1173" y="653120"/>
            <a:ext cx="8053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u="sng" dirty="0" smtClean="0"/>
              <a:t>  Це </a:t>
            </a:r>
            <a:r>
              <a:rPr lang="uk-UA" sz="4800" b="1" u="sng" dirty="0"/>
              <a:t>повинен знати кожний</a:t>
            </a:r>
          </a:p>
        </p:txBody>
      </p:sp>
      <p:cxnSp>
        <p:nvCxnSpPr>
          <p:cNvPr id="6" name="Прямая соединительная линия 7"/>
          <p:cNvCxnSpPr/>
          <p:nvPr/>
        </p:nvCxnSpPr>
        <p:spPr>
          <a:xfrm>
            <a:off x="561172" y="1503964"/>
            <a:ext cx="8053330" cy="0"/>
          </a:xfrm>
          <a:prstGeom prst="line">
            <a:avLst/>
          </a:prstGeom>
          <a:ln w="28575">
            <a:solidFill>
              <a:srgbClr val="92D050"/>
            </a:solidFill>
            <a:prstDash val="lg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3568" y="1556792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dirty="0"/>
              <a:t>При </a:t>
            </a:r>
            <a:r>
              <a:rPr lang="uk-UA" sz="2000" dirty="0" err="1"/>
              <a:t>загруженні</a:t>
            </a:r>
            <a:r>
              <a:rPr lang="uk-UA" sz="2000" dirty="0"/>
              <a:t> шахти і видачі 1 т вугілля викидається 0,75кг пилу, 0,55кг сірководню, 0,07кг аміаку, 0,0004кг </a:t>
            </a:r>
            <a:r>
              <a:rPr lang="uk-UA" sz="2000" dirty="0" err="1"/>
              <a:t>цианідів</a:t>
            </a:r>
            <a:r>
              <a:rPr lang="uk-UA" sz="2000" dirty="0"/>
              <a:t>, 0,13кг фенолу, 0,16кг </a:t>
            </a:r>
            <a:r>
              <a:rPr lang="uk-UA" sz="2000" dirty="0" err="1"/>
              <a:t>аренів</a:t>
            </a:r>
            <a:r>
              <a:rPr lang="uk-UA" sz="2000" dirty="0"/>
              <a:t>.</a:t>
            </a:r>
            <a:endParaRPr lang="uk-UA" sz="2000" b="1" u="sng" dirty="0"/>
          </a:p>
          <a:p>
            <a:pPr lvl="0"/>
            <a:r>
              <a:rPr lang="uk-UA" sz="2000" dirty="0"/>
              <a:t>Нафта – найстійкіший забруднювач океанічних вод. Кожного року в моря і океани потрапляє 6-10 млн. тонн нафти.</a:t>
            </a:r>
            <a:endParaRPr lang="uk-UA" sz="2000" b="1" u="sng" dirty="0"/>
          </a:p>
          <a:p>
            <a:pPr lvl="0"/>
            <a:r>
              <a:rPr lang="uk-UA" sz="2000" dirty="0"/>
              <a:t>Одна тонна нафти, розтікаючись, утворює на поверхні пляму, площа якої складає 12 км</a:t>
            </a:r>
            <a:r>
              <a:rPr lang="uk-UA" sz="2000" baseline="30000" dirty="0"/>
              <a:t>2</a:t>
            </a:r>
            <a:r>
              <a:rPr lang="uk-UA" sz="2000" dirty="0"/>
              <a:t>.</a:t>
            </a:r>
            <a:endParaRPr lang="uk-UA" sz="2000" b="1" u="sng" dirty="0"/>
          </a:p>
        </p:txBody>
      </p:sp>
      <p:sp>
        <p:nvSpPr>
          <p:cNvPr id="8" name="AutoShape 2" descr="http://image.tsn.ua/media/images2/original/Dec2010/3833655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4" descr="http://image.tsn.ua/media/images2/original/Dec2010/38336558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6" descr="http://image.zn.ua/media/images/original/Mar2013/5602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8" descr="http://image.zn.ua/media/images/original/Mar2013/5602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AutoShape 10" descr="http://image.zn.ua/media/images/original/Mar2013/5602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AutoShape 12" descr="http://image.zn.ua/media/images/original/Mar2013/56028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AutoShape 14" descr="http://image.zn.ua/media/images/original/Mar2013/56028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Picture 16" descr="D:\Users\Wasin corporation\Desktop\56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56" y="3649160"/>
            <a:ext cx="4581192" cy="2410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1" y="3649160"/>
            <a:ext cx="3977403" cy="2480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67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4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000048</Template>
  <TotalTime>782</TotalTime>
  <Words>399</Words>
  <Application>Microsoft Office PowerPoint</Application>
  <PresentationFormat>Екран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000048</vt:lpstr>
      <vt:lpstr>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Wasin corporation</dc:creator>
  <cp:lastModifiedBy>Wasin corporation</cp:lastModifiedBy>
  <cp:revision>17</cp:revision>
  <dcterms:created xsi:type="dcterms:W3CDTF">2013-11-23T09:10:19Z</dcterms:created>
  <dcterms:modified xsi:type="dcterms:W3CDTF">2014-06-04T14:28:04Z</dcterms:modified>
</cp:coreProperties>
</file>