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</p:sldMasterIdLst>
  <p:sldIdLst>
    <p:sldId id="256" r:id="rId2"/>
    <p:sldId id="258" r:id="rId3"/>
    <p:sldId id="257" r:id="rId4"/>
    <p:sldId id="260" r:id="rId5"/>
    <p:sldId id="265" r:id="rId6"/>
    <p:sldId id="266" r:id="rId7"/>
    <p:sldId id="261" r:id="rId8"/>
    <p:sldId id="262" r:id="rId9"/>
    <p:sldId id="263" r:id="rId10"/>
    <p:sldId id="264" r:id="rId11"/>
    <p:sldId id="259" r:id="rId12"/>
    <p:sldId id="272" r:id="rId13"/>
    <p:sldId id="273" r:id="rId14"/>
    <p:sldId id="267" r:id="rId15"/>
    <p:sldId id="268" r:id="rId16"/>
    <p:sldId id="277" r:id="rId17"/>
    <p:sldId id="270" r:id="rId18"/>
    <p:sldId id="269" r:id="rId19"/>
    <p:sldId id="271" r:id="rId20"/>
    <p:sldId id="274" r:id="rId21"/>
    <p:sldId id="275" r:id="rId22"/>
    <p:sldId id="27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535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352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7734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323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98848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555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243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739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4/15/2015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500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314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4/15/2015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241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998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259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039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911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550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8635" y="414867"/>
            <a:ext cx="9568921" cy="2486377"/>
          </a:xfrm>
        </p:spPr>
        <p:txBody>
          <a:bodyPr>
            <a:normAutofit/>
          </a:bodyPr>
          <a:lstStyle/>
          <a:p>
            <a:r>
              <a:rPr lang="uk-UA" sz="4400" dirty="0" smtClean="0"/>
              <a:t>Етапи взаємодії суспільства і природи та їхні екологічні особливості</a:t>
            </a:r>
            <a:endParaRPr lang="uk-UA" sz="4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635" y="3104798"/>
            <a:ext cx="3810000" cy="34480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445" y="3104798"/>
            <a:ext cx="4935228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3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7701" y="530578"/>
            <a:ext cx="8915400" cy="3777622"/>
          </a:xfrm>
        </p:spPr>
        <p:txBody>
          <a:bodyPr/>
          <a:lstStyle/>
          <a:p>
            <a:pPr lvl="0"/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Останнім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етапом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у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розвитку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аграрної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культури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стала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епоха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феодалізму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(V-VI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ст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.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н.е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.).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Для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неї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характерною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 smtClean="0">
                <a:latin typeface="Arial" pitchFamily="18"/>
                <a:ea typeface="Andale Sans UI" pitchFamily="2"/>
                <a:cs typeface="Tahoma" pitchFamily="2"/>
              </a:rPr>
              <a:t>особ</a:t>
            </a:r>
            <a:r>
              <a:rPr lang="uk-UA" dirty="0" smtClean="0">
                <a:latin typeface="Arial" pitchFamily="18"/>
                <a:ea typeface="Andale Sans UI" pitchFamily="2"/>
                <a:cs typeface="Tahoma" pitchFamily="2"/>
              </a:rPr>
              <a:t>л</a:t>
            </a:r>
            <a:r>
              <a:rPr lang="de-DE" dirty="0" err="1" smtClean="0">
                <a:latin typeface="Arial" pitchFamily="18"/>
                <a:ea typeface="Andale Sans UI" pitchFamily="2"/>
                <a:cs typeface="Tahoma" pitchFamily="2"/>
              </a:rPr>
              <a:t>ивістю</a:t>
            </a:r>
            <a:r>
              <a:rPr lang="de-DE" dirty="0" smtClean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є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широке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використання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у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виробничих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процесах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природних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 smtClean="0">
                <a:latin typeface="Arial" pitchFamily="18"/>
                <a:ea typeface="Andale Sans UI" pitchFamily="2"/>
                <a:cs typeface="Tahoma" pitchFamily="2"/>
              </a:rPr>
              <a:t>енергетичних</a:t>
            </a:r>
            <a:r>
              <a:rPr lang="de-DE" dirty="0" smtClean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ресурсів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–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вітрових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і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водних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.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Вітрові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і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водні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двигуни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вперше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були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використані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в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млинах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на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мануфактурах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.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Роль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тяглової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сили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в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господарських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процесах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виконують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воли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коні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інші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домашні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тварини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88" y="2675467"/>
            <a:ext cx="6029485" cy="40216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563" y="4244906"/>
            <a:ext cx="3022794" cy="24522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5051" y="2149355"/>
            <a:ext cx="3332163" cy="267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8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308021"/>
            <a:ext cx="8346008" cy="787001"/>
          </a:xfrm>
        </p:spPr>
        <p:txBody>
          <a:bodyPr/>
          <a:lstStyle/>
          <a:p>
            <a:r>
              <a:rPr lang="uk-UA" dirty="0" smtClean="0"/>
              <a:t>Етап індустріального суспільства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48178" y="1095022"/>
            <a:ext cx="9743545" cy="2077156"/>
          </a:xfrm>
        </p:spPr>
        <p:txBody>
          <a:bodyPr/>
          <a:lstStyle/>
          <a:p>
            <a:r>
              <a:rPr lang="uk-UA" dirty="0"/>
              <a:t>Індустріальне суспільство — стадія історичного розвитку людства, якій властиве домінування промислового виробництва над аграрним, кількісне переважання міського населення над сільським; високий рівень промислового виробництва характеризується його механізацією та автоматизацією, використанням досягнень </a:t>
            </a:r>
            <a:r>
              <a:rPr lang="uk-UA" dirty="0" smtClean="0"/>
              <a:t>науково-технічного </a:t>
            </a:r>
            <a:r>
              <a:rPr lang="uk-UA" dirty="0"/>
              <a:t>прогресу, що зумовлює великі якісні зміни і в інших ділянках суспільного життя — соціально-побутовій, політичній, культурно-духовній.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22" y="3172178"/>
            <a:ext cx="5373610" cy="35707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428" y="3163867"/>
            <a:ext cx="5368572" cy="357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7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31378" y="440268"/>
            <a:ext cx="5102578" cy="2878666"/>
          </a:xfrm>
        </p:spPr>
        <p:txBody>
          <a:bodyPr/>
          <a:lstStyle/>
          <a:p>
            <a:r>
              <a:rPr lang="uk-UA" dirty="0" smtClean="0"/>
              <a:t>У цей період зростають обсяги видобутку корисних копалин. У місцях промислових розробок виникають фабричні поселення, формуються промислові центри, транспортні засоби, що зрештою призводить до формування на місці природних ландшафтів їхніх модифікацій – антропогенних ландшафтів.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787" y="440268"/>
            <a:ext cx="5405791" cy="31976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446" y="3318934"/>
            <a:ext cx="4888442" cy="32589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9098" y="3832986"/>
            <a:ext cx="4807480" cy="302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1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27968" y="135467"/>
            <a:ext cx="8915400" cy="3777622"/>
          </a:xfrm>
        </p:spPr>
        <p:txBody>
          <a:bodyPr/>
          <a:lstStyle/>
          <a:p>
            <a:r>
              <a:rPr lang="uk-UA" dirty="0" smtClean="0"/>
              <a:t>Поверхневе пізнання законів розвитку природи і недооцінка її ролі в житті суспільства призвели до загострення стосунків людини з природою, до появи кризових явищ у взаємовідносинах. </a:t>
            </a:r>
          </a:p>
          <a:p>
            <a:r>
              <a:rPr lang="uk-UA" dirty="0" smtClean="0"/>
              <a:t>Середовище проживання людини стало більш забрудненим, нездоровим, небезпечним.</a:t>
            </a:r>
            <a:endParaRPr lang="uk-UA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179" y="1778000"/>
            <a:ext cx="762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8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9681" y="262866"/>
            <a:ext cx="8911687" cy="1280890"/>
          </a:xfrm>
        </p:spPr>
        <p:txBody>
          <a:bodyPr/>
          <a:lstStyle/>
          <a:p>
            <a:r>
              <a:rPr lang="uk-UA" dirty="0" smtClean="0"/>
              <a:t>Постіндустріальна епоха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4812" y="1038578"/>
            <a:ext cx="9094788" cy="1275644"/>
          </a:xfrm>
        </p:spPr>
        <p:txBody>
          <a:bodyPr/>
          <a:lstStyle/>
          <a:p>
            <a:r>
              <a:rPr lang="uk-UA" dirty="0"/>
              <a:t>Сучасну епоху характеризують як ядерну, космічну, електронну, як етап переходу до інформаційної цивілізації. Це епоха домінування знань, інформації і переходу до гармонізації суспільства і природи.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491" y="2060033"/>
            <a:ext cx="4442376" cy="23811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220" y="2060033"/>
            <a:ext cx="4579063" cy="23811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491" y="4577581"/>
            <a:ext cx="4442376" cy="22804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7658" y="4510837"/>
            <a:ext cx="4434186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5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48178" y="917397"/>
            <a:ext cx="9934222" cy="1201915"/>
          </a:xfrm>
        </p:spPr>
        <p:txBody>
          <a:bodyPr>
            <a:normAutofit lnSpcReduction="10000"/>
          </a:bodyPr>
          <a:lstStyle/>
          <a:p>
            <a:r>
              <a:rPr lang="uk-UA" sz="1600" dirty="0" smtClean="0"/>
              <a:t>Ця епоха характеризується надприродними масштабами споживання ресурсів Землі. У господарській сфері щороку використовується понад 3,5 трлн т водних, повітряних, біологічних, мінеральних ресурсів, значна частина яких потрапляє у відходи через украй неефективні технології виробництва. Фактично на планеті не залишилось неосвоєних і незаселених територій.</a:t>
            </a:r>
            <a:endParaRPr lang="uk-UA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202" y="2590270"/>
            <a:ext cx="5414367" cy="4048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89" y="2590270"/>
            <a:ext cx="609600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7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97600" y="790222"/>
            <a:ext cx="5482731" cy="2668834"/>
          </a:xfrm>
        </p:spPr>
        <p:txBody>
          <a:bodyPr/>
          <a:lstStyle/>
          <a:p>
            <a:r>
              <a:rPr lang="uk-UA" dirty="0" smtClean="0"/>
              <a:t>Порушення природних процесів і деградація природи призвели до глобальних змін клімату на планеті, непередбачуваності кліматичних змін і активізації природних стихійних процесів.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147" y="2721292"/>
            <a:ext cx="3838575" cy="38385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237" y="3120390"/>
            <a:ext cx="4649612" cy="34872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1237" y="216076"/>
            <a:ext cx="3781425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13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0400" y="361244"/>
            <a:ext cx="9371012" cy="3138311"/>
          </a:xfrm>
        </p:spPr>
        <p:txBody>
          <a:bodyPr/>
          <a:lstStyle/>
          <a:p>
            <a:r>
              <a:rPr lang="ru-RU" dirty="0" smtClean="0"/>
              <a:t>Концепція </a:t>
            </a:r>
            <a:r>
              <a:rPr lang="ru-RU" dirty="0" err="1"/>
              <a:t>сталого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, </a:t>
            </a:r>
            <a:r>
              <a:rPr lang="ru-RU" dirty="0" err="1"/>
              <a:t>проголошена</a:t>
            </a:r>
            <a:r>
              <a:rPr lang="ru-RU" dirty="0"/>
              <a:t> </a:t>
            </a:r>
            <a:r>
              <a:rPr lang="ru-RU" dirty="0" err="1"/>
              <a:t>Міжнародною</a:t>
            </a:r>
            <a:r>
              <a:rPr lang="ru-RU" dirty="0"/>
              <a:t> </a:t>
            </a:r>
            <a:r>
              <a:rPr lang="ru-RU" dirty="0" err="1"/>
              <a:t>конференцією</a:t>
            </a:r>
            <a:r>
              <a:rPr lang="ru-RU" dirty="0"/>
              <a:t> ООН </a:t>
            </a:r>
            <a:r>
              <a:rPr lang="ru-RU" dirty="0" smtClean="0"/>
              <a:t>в </a:t>
            </a:r>
            <a:r>
              <a:rPr lang="ru-RU" dirty="0" err="1"/>
              <a:t>Ріо</a:t>
            </a:r>
            <a:r>
              <a:rPr lang="ru-RU" dirty="0"/>
              <a:t>-де-Жанейро </a:t>
            </a:r>
            <a:r>
              <a:rPr lang="ru-RU" dirty="0" smtClean="0"/>
              <a:t>у </a:t>
            </a:r>
            <a:r>
              <a:rPr lang="ru-RU" dirty="0"/>
              <a:t>1992 p.</a:t>
            </a:r>
            <a:r>
              <a:rPr lang="en-US" dirty="0"/>
              <a:t> </a:t>
            </a:r>
            <a:r>
              <a:rPr lang="ru-RU" dirty="0" err="1"/>
              <a:t>передбачає</a:t>
            </a:r>
            <a:r>
              <a:rPr lang="ru-RU" dirty="0"/>
              <a:t> </a:t>
            </a:r>
            <a:r>
              <a:rPr lang="ru-RU" dirty="0" err="1"/>
              <a:t>такий</a:t>
            </a:r>
            <a:r>
              <a:rPr lang="ru-RU" dirty="0"/>
              <a:t> тип </a:t>
            </a:r>
            <a:r>
              <a:rPr lang="ru-RU" dirty="0" err="1"/>
              <a:t>розвитку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орієнтується</a:t>
            </a:r>
            <a:r>
              <a:rPr lang="ru-RU" dirty="0"/>
              <a:t> на </a:t>
            </a:r>
            <a:r>
              <a:rPr lang="ru-RU" dirty="0" err="1"/>
              <a:t>задоволення</a:t>
            </a:r>
            <a:r>
              <a:rPr lang="ru-RU" dirty="0"/>
              <a:t> потреб </a:t>
            </a:r>
            <a:r>
              <a:rPr lang="ru-RU" dirty="0" err="1"/>
              <a:t>нинішніх</a:t>
            </a:r>
            <a:r>
              <a:rPr lang="ru-RU" dirty="0"/>
              <a:t> і </a:t>
            </a:r>
            <a:r>
              <a:rPr lang="ru-RU" dirty="0" err="1"/>
              <a:t>прийдешніх</a:t>
            </a:r>
            <a:r>
              <a:rPr lang="ru-RU" dirty="0"/>
              <a:t> </a:t>
            </a:r>
            <a:r>
              <a:rPr lang="ru-RU" dirty="0" err="1"/>
              <a:t>поколінь</a:t>
            </a:r>
            <a:r>
              <a:rPr lang="ru-RU" dirty="0"/>
              <a:t>. Основою </a:t>
            </a:r>
            <a:r>
              <a:rPr lang="ru-RU" dirty="0" err="1"/>
              <a:t>сталого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є людина з </a:t>
            </a:r>
            <a:r>
              <a:rPr lang="ru-RU" dirty="0" err="1"/>
              <a:t>її</a:t>
            </a:r>
            <a:r>
              <a:rPr lang="ru-RU" dirty="0"/>
              <a:t> правом на </a:t>
            </a:r>
            <a:r>
              <a:rPr lang="ru-RU" dirty="0" err="1"/>
              <a:t>гармонійне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з </a:t>
            </a:r>
            <a:r>
              <a:rPr lang="ru-RU" dirty="0" err="1"/>
              <a:t>навколишнім</a:t>
            </a:r>
            <a:r>
              <a:rPr lang="ru-RU" dirty="0"/>
              <a:t> </a:t>
            </a:r>
            <a:r>
              <a:rPr lang="ru-RU" dirty="0" err="1"/>
              <a:t>середовищем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категорія</a:t>
            </a:r>
            <a:r>
              <a:rPr lang="ru-RU" dirty="0"/>
              <a:t> </a:t>
            </a:r>
            <a:r>
              <a:rPr lang="ru-RU" dirty="0" err="1"/>
              <a:t>правова</a:t>
            </a:r>
            <a:r>
              <a:rPr lang="ru-RU" dirty="0"/>
              <a:t>, </a:t>
            </a:r>
            <a:r>
              <a:rPr lang="ru-RU" dirty="0" err="1"/>
              <a:t>етична</a:t>
            </a:r>
            <a:r>
              <a:rPr lang="ru-RU" dirty="0"/>
              <a:t>, моральна. Нею </a:t>
            </a:r>
            <a:r>
              <a:rPr lang="ru-RU" dirty="0" err="1"/>
              <a:t>передбачається</a:t>
            </a:r>
            <a:r>
              <a:rPr lang="ru-RU" dirty="0"/>
              <a:t> </a:t>
            </a:r>
            <a:r>
              <a:rPr lang="ru-RU" dirty="0" err="1"/>
              <a:t>правова</a:t>
            </a:r>
            <a:r>
              <a:rPr lang="ru-RU" dirty="0"/>
              <a:t> </a:t>
            </a:r>
            <a:r>
              <a:rPr lang="ru-RU" dirty="0" err="1"/>
              <a:t>відповідальність</a:t>
            </a:r>
            <a:r>
              <a:rPr lang="ru-RU" dirty="0"/>
              <a:t> </a:t>
            </a:r>
            <a:r>
              <a:rPr lang="ru-RU" dirty="0" err="1"/>
              <a:t>людства</a:t>
            </a:r>
            <a:r>
              <a:rPr lang="ru-RU" dirty="0"/>
              <a:t> перед </a:t>
            </a:r>
            <a:r>
              <a:rPr lang="ru-RU" dirty="0" err="1"/>
              <a:t>наступними</a:t>
            </a:r>
            <a:r>
              <a:rPr lang="ru-RU" dirty="0"/>
              <a:t> </a:t>
            </a:r>
            <a:r>
              <a:rPr lang="ru-RU" dirty="0" err="1"/>
              <a:t>поколіннями</a:t>
            </a:r>
            <a:r>
              <a:rPr lang="ru-RU" dirty="0"/>
              <a:t> за </a:t>
            </a:r>
            <a:r>
              <a:rPr lang="ru-RU" dirty="0" err="1"/>
              <a:t>результати</a:t>
            </a:r>
            <a:r>
              <a:rPr lang="ru-RU" dirty="0"/>
              <a:t> </a:t>
            </a:r>
            <a:r>
              <a:rPr lang="ru-RU" dirty="0" err="1"/>
              <a:t>співіснування</a:t>
            </a:r>
            <a:r>
              <a:rPr lang="ru-RU" dirty="0"/>
              <a:t> з природою; </a:t>
            </a:r>
            <a:r>
              <a:rPr lang="ru-RU" dirty="0" err="1"/>
              <a:t>етичне</a:t>
            </a:r>
            <a:r>
              <a:rPr lang="ru-RU" dirty="0"/>
              <a:t> (</a:t>
            </a:r>
            <a:r>
              <a:rPr lang="ru-RU" dirty="0" err="1"/>
              <a:t>відповідальне</a:t>
            </a:r>
            <a:r>
              <a:rPr lang="ru-RU" dirty="0"/>
              <a:t>) </a:t>
            </a:r>
            <a:r>
              <a:rPr lang="ru-RU" dirty="0" err="1"/>
              <a:t>ставлення</a:t>
            </a:r>
            <a:r>
              <a:rPr lang="ru-RU" dirty="0"/>
              <a:t> до </a:t>
            </a:r>
            <a:r>
              <a:rPr lang="ru-RU" dirty="0" err="1"/>
              <a:t>всього</a:t>
            </a:r>
            <a:r>
              <a:rPr lang="ru-RU" dirty="0"/>
              <a:t> живого; </a:t>
            </a:r>
            <a:r>
              <a:rPr lang="ru-RU" dirty="0" err="1"/>
              <a:t>ненасильницьке</a:t>
            </a:r>
            <a:r>
              <a:rPr lang="ru-RU" dirty="0"/>
              <a:t> </a:t>
            </a:r>
            <a:r>
              <a:rPr lang="ru-RU" dirty="0" err="1"/>
              <a:t>гуманне</a:t>
            </a:r>
            <a:r>
              <a:rPr lang="ru-RU" dirty="0"/>
              <a:t> </a:t>
            </a:r>
            <a:r>
              <a:rPr lang="ru-RU" dirty="0" err="1"/>
              <a:t>ставлення</a:t>
            </a:r>
            <a:r>
              <a:rPr lang="ru-RU" dirty="0"/>
              <a:t> до природи.</a:t>
            </a:r>
            <a:endParaRPr lang="uk-UA" dirty="0"/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618" y="2998007"/>
            <a:ext cx="2509878" cy="166488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977" y="2908882"/>
            <a:ext cx="5937954" cy="37112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361" y="4764492"/>
            <a:ext cx="3522135" cy="193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2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9612" y="553155"/>
            <a:ext cx="8744832" cy="1591733"/>
          </a:xfrm>
        </p:spPr>
        <p:txBody>
          <a:bodyPr/>
          <a:lstStyle/>
          <a:p>
            <a:r>
              <a:rPr lang="ru-RU" dirty="0" smtClean="0"/>
              <a:t>У </a:t>
            </a:r>
            <a:r>
              <a:rPr lang="ru-RU" dirty="0"/>
              <a:t>ноосферну </a:t>
            </a:r>
            <a:r>
              <a:rPr lang="ru-RU" dirty="0" err="1"/>
              <a:t>епоху</a:t>
            </a:r>
            <a:r>
              <a:rPr lang="ru-RU" dirty="0"/>
              <a:t> </a:t>
            </a:r>
            <a:r>
              <a:rPr lang="ru-RU" dirty="0" err="1"/>
              <a:t>людство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знайти</a:t>
            </a:r>
            <a:r>
              <a:rPr lang="ru-RU" dirty="0"/>
              <a:t> </a:t>
            </a:r>
            <a:r>
              <a:rPr lang="ru-RU" dirty="0" err="1"/>
              <a:t>спосіб</a:t>
            </a:r>
            <a:r>
              <a:rPr lang="ru-RU" dirty="0"/>
              <a:t>, як </a:t>
            </a:r>
            <a:r>
              <a:rPr lang="ru-RU" dirty="0" err="1"/>
              <a:t>відновити</a:t>
            </a:r>
            <a:r>
              <a:rPr lang="ru-RU" dirty="0"/>
              <a:t> </a:t>
            </a:r>
            <a:r>
              <a:rPr lang="ru-RU" dirty="0" err="1"/>
              <a:t>екологічну</a:t>
            </a:r>
            <a:r>
              <a:rPr lang="ru-RU" dirty="0"/>
              <a:t> </a:t>
            </a:r>
            <a:r>
              <a:rPr lang="ru-RU" dirty="0" err="1"/>
              <a:t>рівновагу</a:t>
            </a:r>
            <a:r>
              <a:rPr lang="ru-RU" dirty="0"/>
              <a:t> на </a:t>
            </a:r>
            <a:r>
              <a:rPr lang="ru-RU" dirty="0" err="1"/>
              <a:t>планеті</a:t>
            </a:r>
            <a:r>
              <a:rPr lang="ru-RU" dirty="0"/>
              <a:t>, </a:t>
            </a:r>
            <a:r>
              <a:rPr lang="ru-RU" dirty="0" err="1"/>
              <a:t>реалізувати</a:t>
            </a:r>
            <a:r>
              <a:rPr lang="ru-RU" dirty="0"/>
              <a:t> </a:t>
            </a:r>
            <a:r>
              <a:rPr lang="ru-RU" dirty="0" err="1"/>
              <a:t>стратегію</a:t>
            </a:r>
            <a:r>
              <a:rPr lang="ru-RU" dirty="0"/>
              <a:t> безкризового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суспільства</a:t>
            </a:r>
            <a:r>
              <a:rPr lang="ru-RU" dirty="0"/>
              <a:t> і природи, а людина </a:t>
            </a:r>
            <a:r>
              <a:rPr lang="ru-RU" dirty="0" err="1"/>
              <a:t>мусить</a:t>
            </a:r>
            <a:r>
              <a:rPr lang="ru-RU" dirty="0"/>
              <a:t> </a:t>
            </a:r>
            <a:r>
              <a:rPr lang="ru-RU" dirty="0" err="1"/>
              <a:t>взяти</a:t>
            </a:r>
            <a:r>
              <a:rPr lang="ru-RU" dirty="0"/>
              <a:t> на себе всю </a:t>
            </a:r>
            <a:r>
              <a:rPr lang="ru-RU" dirty="0" err="1"/>
              <a:t>повноту</a:t>
            </a:r>
            <a:r>
              <a:rPr lang="ru-RU" dirty="0"/>
              <a:t> </a:t>
            </a:r>
            <a:r>
              <a:rPr lang="ru-RU" dirty="0" err="1"/>
              <a:t>відповідальності</a:t>
            </a:r>
            <a:r>
              <a:rPr lang="ru-RU" dirty="0"/>
              <a:t> за </a:t>
            </a:r>
            <a:r>
              <a:rPr lang="ru-RU" dirty="0" err="1"/>
              <a:t>подальший</a:t>
            </a:r>
            <a:r>
              <a:rPr lang="ru-RU" dirty="0"/>
              <a:t> </a:t>
            </a:r>
            <a:r>
              <a:rPr lang="ru-RU" dirty="0" err="1"/>
              <a:t>збалансований</a:t>
            </a:r>
            <a:r>
              <a:rPr lang="ru-RU" dirty="0"/>
              <a:t> </a:t>
            </a:r>
            <a:r>
              <a:rPr lang="ru-RU" dirty="0" err="1"/>
              <a:t>розвиток</a:t>
            </a:r>
            <a:r>
              <a:rPr lang="ru-RU" dirty="0"/>
              <a:t>.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151" y="2032002"/>
            <a:ext cx="4879524" cy="32850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790" y="2788356"/>
            <a:ext cx="7494210" cy="38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6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0999"/>
            <a:ext cx="12192000" cy="76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2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1822" y="711200"/>
            <a:ext cx="11063111" cy="4594578"/>
          </a:xfrm>
        </p:spPr>
        <p:txBody>
          <a:bodyPr>
            <a:normAutofit/>
          </a:bodyPr>
          <a:lstStyle/>
          <a:p>
            <a:r>
              <a:rPr lang="uk-UA" sz="2000" dirty="0" smtClean="0"/>
              <a:t>                      Еволюцію і розвиток природи Землі поділяють на два етапи:</a:t>
            </a:r>
          </a:p>
          <a:p>
            <a:pPr marL="0" indent="0">
              <a:buNone/>
            </a:pPr>
            <a:endParaRPr lang="uk-UA" sz="2000" dirty="0" smtClean="0"/>
          </a:p>
          <a:p>
            <a:pPr marL="0" indent="0">
              <a:buNone/>
            </a:pPr>
            <a:r>
              <a:rPr lang="uk-UA" sz="2000" dirty="0" smtClean="0"/>
              <a:t>До появи в природі людини;                                                    Природа в житті суспільства.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853" y="2367740"/>
            <a:ext cx="5033080" cy="37748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35" y="2403300"/>
            <a:ext cx="6030031" cy="37392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8249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6645"/>
            <a:ext cx="12191999" cy="76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3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6370"/>
            <a:ext cx="12191999" cy="751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8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1"/>
            <a:ext cx="12192000" cy="76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4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71523" y="474133"/>
            <a:ext cx="8915400" cy="3777622"/>
          </a:xfrm>
        </p:spPr>
        <p:txBody>
          <a:bodyPr/>
          <a:lstStyle/>
          <a:p>
            <a:r>
              <a:rPr lang="uk-UA" dirty="0" smtClean="0"/>
              <a:t>Для </a:t>
            </a:r>
            <a:r>
              <a:rPr lang="uk-UA" dirty="0"/>
              <a:t>суспільства природа має велике соціальне, виробниче, економічне, наукове, оздоровче, виховне й естетичне значення. Людина безперервно взаємодіє з природою. Ця взаємодія становить основу людської історії. Протягом століть людське суспільство пристосовувало природу до своїх потреб і цим змінювало її.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506" y="2867377"/>
            <a:ext cx="6707066" cy="32268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39" y="2541235"/>
            <a:ext cx="3885671" cy="388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6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6836" y="375754"/>
            <a:ext cx="8911687" cy="1280890"/>
          </a:xfrm>
        </p:spPr>
        <p:txBody>
          <a:bodyPr/>
          <a:lstStyle/>
          <a:p>
            <a:r>
              <a:rPr lang="uk-UA" dirty="0" smtClean="0"/>
              <a:t>Етап збиральництва і мисливства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8990" y="1174044"/>
            <a:ext cx="8915400" cy="3777622"/>
          </a:xfrm>
        </p:spPr>
        <p:txBody>
          <a:bodyPr/>
          <a:lstStyle/>
          <a:p>
            <a:r>
              <a:rPr lang="uk-UA" dirty="0" smtClean="0"/>
              <a:t>З </a:t>
            </a:r>
            <a:r>
              <a:rPr lang="uk-UA" dirty="0"/>
              <a:t>появою перших людиноподібних істот декілька мільйонів років тому простежувалась їх особлива залежність від природи. Гармонійне співіснування людини в процесі зародження людської цивілізації, відсутність негативного впливу на природу, невтручання в природні процеси пояснюється значною залежністю первісної людини від природних благ.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679" y="2971800"/>
            <a:ext cx="4826752" cy="36200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243" y="3079927"/>
            <a:ext cx="5541433" cy="340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4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8800" y="417689"/>
            <a:ext cx="9980611" cy="1490133"/>
          </a:xfrm>
        </p:spPr>
        <p:txBody>
          <a:bodyPr>
            <a:normAutofit fontScale="92500"/>
          </a:bodyPr>
          <a:lstStyle/>
          <a:p>
            <a:r>
              <a:rPr lang="ru-RU" dirty="0"/>
              <a:t>Збиральництво і мисливство,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впливали</a:t>
            </a:r>
            <a:r>
              <a:rPr lang="ru-RU" dirty="0"/>
              <a:t> на стан </a:t>
            </a:r>
            <a:r>
              <a:rPr lang="ru-RU" dirty="0" err="1"/>
              <a:t>окремих</a:t>
            </a:r>
            <a:r>
              <a:rPr lang="ru-RU" dirty="0"/>
              <a:t> </a:t>
            </a:r>
            <a:r>
              <a:rPr lang="ru-RU" dirty="0" err="1"/>
              <a:t>компонентів</a:t>
            </a:r>
            <a:r>
              <a:rPr lang="ru-RU" dirty="0"/>
              <a:t> природних геосистем, на </a:t>
            </a:r>
            <a:r>
              <a:rPr lang="ru-RU" dirty="0" err="1"/>
              <a:t>ранніх</a:t>
            </a:r>
            <a:r>
              <a:rPr lang="ru-RU" dirty="0"/>
              <a:t> </a:t>
            </a:r>
            <a:r>
              <a:rPr lang="ru-RU" dirty="0" err="1"/>
              <a:t>стадіях</a:t>
            </a:r>
            <a:r>
              <a:rPr lang="ru-RU" dirty="0"/>
              <a:t> не </a:t>
            </a:r>
            <a:r>
              <a:rPr lang="ru-RU" dirty="0" err="1"/>
              <a:t>призводили</a:t>
            </a:r>
            <a:r>
              <a:rPr lang="ru-RU" dirty="0"/>
              <a:t> до </a:t>
            </a:r>
            <a:r>
              <a:rPr lang="ru-RU" dirty="0" err="1"/>
              <a:t>змін</a:t>
            </a:r>
            <a:r>
              <a:rPr lang="ru-RU" dirty="0"/>
              <a:t> природних </a:t>
            </a:r>
            <a:r>
              <a:rPr lang="ru-RU" dirty="0" err="1"/>
              <a:t>процесів</a:t>
            </a:r>
            <a:r>
              <a:rPr lang="ru-RU" dirty="0"/>
              <a:t> і </a:t>
            </a:r>
            <a:r>
              <a:rPr lang="ru-RU" dirty="0" err="1"/>
              <a:t>більшості</a:t>
            </a:r>
            <a:r>
              <a:rPr lang="ru-RU" dirty="0"/>
              <a:t> природних </a:t>
            </a:r>
            <a:r>
              <a:rPr lang="ru-RU" dirty="0" err="1"/>
              <a:t>компонентів</a:t>
            </a:r>
            <a:r>
              <a:rPr lang="ru-RU" dirty="0"/>
              <a:t>. </a:t>
            </a:r>
            <a:r>
              <a:rPr lang="ru-RU" dirty="0" err="1"/>
              <a:t>Примітивні</a:t>
            </a:r>
            <a:r>
              <a:rPr lang="ru-RU" dirty="0"/>
              <a:t> </a:t>
            </a:r>
            <a:r>
              <a:rPr lang="ru-RU" dirty="0" err="1"/>
              <a:t>знаряддя</a:t>
            </a:r>
            <a:r>
              <a:rPr lang="ru-RU" dirty="0"/>
              <a:t> </a:t>
            </a:r>
            <a:r>
              <a:rPr lang="ru-RU" dirty="0" err="1"/>
              <a:t>праці</a:t>
            </a:r>
            <a:r>
              <a:rPr lang="ru-RU" dirty="0"/>
              <a:t> і </a:t>
            </a:r>
            <a:r>
              <a:rPr lang="ru-RU" dirty="0" err="1"/>
              <a:t>полювання</a:t>
            </a:r>
            <a:r>
              <a:rPr lang="ru-RU" dirty="0"/>
              <a:t> не давали </a:t>
            </a:r>
            <a:r>
              <a:rPr lang="ru-RU" dirty="0" err="1"/>
              <a:t>змоги</a:t>
            </a:r>
            <a:r>
              <a:rPr lang="ru-RU" dirty="0"/>
              <a:t> </a:t>
            </a:r>
            <a:r>
              <a:rPr lang="ru-RU" dirty="0" err="1"/>
              <a:t>окремим</a:t>
            </a:r>
            <a:r>
              <a:rPr lang="ru-RU" dirty="0"/>
              <a:t> </a:t>
            </a:r>
            <a:r>
              <a:rPr lang="ru-RU" dirty="0" err="1"/>
              <a:t>особинам</a:t>
            </a:r>
            <a:r>
              <a:rPr lang="ru-RU" dirty="0"/>
              <a:t> </a:t>
            </a:r>
            <a:r>
              <a:rPr lang="ru-RU" dirty="0" err="1"/>
              <a:t>впевнено</a:t>
            </a:r>
            <a:r>
              <a:rPr lang="ru-RU" dirty="0"/>
              <a:t> і </a:t>
            </a:r>
            <a:r>
              <a:rPr lang="ru-RU" dirty="0" err="1"/>
              <a:t>безпечно</a:t>
            </a:r>
            <a:r>
              <a:rPr lang="ru-RU" dirty="0"/>
              <a:t> </a:t>
            </a:r>
            <a:r>
              <a:rPr lang="ru-RU" dirty="0" err="1"/>
              <a:t>почуватись</a:t>
            </a:r>
            <a:r>
              <a:rPr lang="ru-RU" dirty="0"/>
              <a:t> у природному </a:t>
            </a:r>
            <a:r>
              <a:rPr lang="ru-RU" dirty="0" err="1"/>
              <a:t>середовищі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один з </a:t>
            </a:r>
            <a:r>
              <a:rPr lang="ru-RU" dirty="0" err="1"/>
              <a:t>важливих</a:t>
            </a:r>
            <a:r>
              <a:rPr lang="ru-RU" dirty="0"/>
              <a:t> </a:t>
            </a:r>
            <a:r>
              <a:rPr lang="ru-RU" dirty="0" err="1"/>
              <a:t>чинників</a:t>
            </a:r>
            <a:r>
              <a:rPr lang="ru-RU" dirty="0"/>
              <a:t> общинного способу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первісних</a:t>
            </a:r>
            <a:r>
              <a:rPr lang="ru-RU" dirty="0"/>
              <a:t> людей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442" y="1859143"/>
            <a:ext cx="6979535" cy="499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1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7702" y="383822"/>
            <a:ext cx="8915400" cy="377762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Первісна </a:t>
            </a:r>
            <a:r>
              <a:rPr lang="ru-RU" dirty="0"/>
              <a:t>людина сприймала світ, відчуваючи себе частиною </a:t>
            </a:r>
            <a:r>
              <a:rPr lang="ru-RU" dirty="0" smtClean="0"/>
              <a:t>природи</a:t>
            </a:r>
            <a:r>
              <a:rPr lang="ru-RU" dirty="0"/>
              <a:t> </a:t>
            </a:r>
            <a:r>
              <a:rPr lang="ru-RU" dirty="0" smtClean="0"/>
              <a:t>і жила у гармонії з нею.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342" y="1262223"/>
            <a:ext cx="3639684" cy="550298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302" y="3715075"/>
            <a:ext cx="4224561" cy="30501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1875" y="1285977"/>
            <a:ext cx="5135281" cy="2286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3945" y="3715075"/>
            <a:ext cx="3338055" cy="250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8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0969" y="353177"/>
            <a:ext cx="8911687" cy="1280890"/>
          </a:xfrm>
        </p:spPr>
        <p:txBody>
          <a:bodyPr/>
          <a:lstStyle/>
          <a:p>
            <a:r>
              <a:rPr lang="uk-UA" dirty="0" smtClean="0"/>
              <a:t>Епоха аграрної культури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31256" y="1253066"/>
            <a:ext cx="8915400" cy="2077156"/>
          </a:xfrm>
        </p:spPr>
        <p:txBody>
          <a:bodyPr/>
          <a:lstStyle/>
          <a:p>
            <a:pPr lvl="0"/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Аграрна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культура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охоплює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період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коли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основою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матеріального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виробництва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було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землеробство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і </a:t>
            </a:r>
            <a:r>
              <a:rPr lang="de-DE" dirty="0" err="1" smtClean="0">
                <a:latin typeface="Arial" pitchFamily="18"/>
                <a:ea typeface="Andale Sans UI" pitchFamily="2"/>
                <a:cs typeface="Tahoma" pitchFamily="2"/>
              </a:rPr>
              <a:t>скотарство</a:t>
            </a:r>
            <a:r>
              <a:rPr lang="uk-UA" dirty="0" smtClean="0">
                <a:latin typeface="Arial" pitchFamily="18"/>
                <a:ea typeface="Andale Sans UI" pitchFamily="2"/>
                <a:cs typeface="Tahoma" pitchFamily="2"/>
              </a:rPr>
              <a:t>,</a:t>
            </a:r>
            <a:r>
              <a:rPr lang="de-DE" dirty="0" smtClean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uk-UA" dirty="0">
                <a:latin typeface="Arial" pitchFamily="18"/>
                <a:ea typeface="Andale Sans UI" pitchFamily="2"/>
                <a:cs typeface="Tahoma" pitchFamily="2"/>
              </a:rPr>
              <a:t>з</a:t>
            </a:r>
            <a:r>
              <a:rPr lang="de-DE" dirty="0" smtClean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моменту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появи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сільського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господарства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(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близько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8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тис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.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років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тому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)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до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виникнення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повноцінного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промислового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виробництва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(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середина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XVIII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ст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н. е.).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Приручення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тварин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перехід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від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мисливства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до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сільського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господарства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і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осідлого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способу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життя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отримало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назву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неолітичної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революції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67" y="3134011"/>
            <a:ext cx="5499981" cy="36149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848" y="3151903"/>
            <a:ext cx="5213174" cy="359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5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89511" y="361244"/>
            <a:ext cx="5678311" cy="3793067"/>
          </a:xfrm>
        </p:spPr>
        <p:txBody>
          <a:bodyPr>
            <a:normAutofit/>
          </a:bodyPr>
          <a:lstStyle/>
          <a:p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З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появою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перших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сільськогосподарських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культур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(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гарбуза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гороху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квасолі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льону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)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можна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вести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мову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про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перші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цивілізації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які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виникли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на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Сході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і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змінили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епоху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варварства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.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Розвиток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землеробства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і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скотарства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привів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до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істотних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змін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в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ландшафтах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.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Вирубування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лісів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спалювання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лучно-степових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ділянок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dirty="0" err="1" smtClean="0">
                <a:latin typeface="Arial" pitchFamily="18"/>
                <a:ea typeface="Andale Sans UI" pitchFamily="2"/>
                <a:cs typeface="Tahoma" pitchFamily="2"/>
              </a:rPr>
              <a:t>примітивн</a:t>
            </a:r>
            <a:r>
              <a:rPr lang="uk-UA" dirty="0" smtClean="0">
                <a:latin typeface="Arial" pitchFamily="18"/>
                <a:ea typeface="Andale Sans UI" pitchFamily="2"/>
                <a:cs typeface="Tahoma" pitchFamily="2"/>
              </a:rPr>
              <a:t>а</a:t>
            </a:r>
            <a:r>
              <a:rPr lang="de-DE" dirty="0" smtClean="0">
                <a:latin typeface="Arial" pitchFamily="18"/>
                <a:ea typeface="Andale Sans UI" pitchFamily="2"/>
                <a:cs typeface="Tahoma" pitchFamily="2"/>
              </a:rPr>
              <a:t> оброб</a:t>
            </a:r>
            <a:r>
              <a:rPr lang="uk-UA" dirty="0" smtClean="0">
                <a:latin typeface="Arial" pitchFamily="18"/>
                <a:ea typeface="Andale Sans UI" pitchFamily="2"/>
                <a:cs typeface="Tahoma" pitchFamily="2"/>
              </a:rPr>
              <a:t>ка</a:t>
            </a:r>
            <a:r>
              <a:rPr lang="de-DE" dirty="0" smtClean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ґрунту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uk-UA" dirty="0" smtClean="0">
                <a:latin typeface="Arial" pitchFamily="18"/>
                <a:ea typeface="Andale Sans UI" pitchFamily="2"/>
                <a:cs typeface="Tahoma" pitchFamily="2"/>
              </a:rPr>
              <a:t>приручення</a:t>
            </a:r>
            <a:r>
              <a:rPr lang="de-DE" dirty="0" smtClean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 smtClean="0">
                <a:latin typeface="Arial" pitchFamily="18"/>
                <a:ea typeface="Andale Sans UI" pitchFamily="2"/>
                <a:cs typeface="Tahoma" pitchFamily="2"/>
              </a:rPr>
              <a:t>тварин</a:t>
            </a:r>
            <a:r>
              <a:rPr lang="uk-UA" dirty="0" smtClean="0">
                <a:latin typeface="Arial" pitchFamily="18"/>
                <a:ea typeface="Andale Sans UI" pitchFamily="2"/>
                <a:cs typeface="Tahoma" pitchFamily="2"/>
              </a:rPr>
              <a:t> – усе це </a:t>
            </a:r>
            <a:r>
              <a:rPr lang="de-DE" dirty="0" err="1" smtClean="0">
                <a:latin typeface="Arial" pitchFamily="18"/>
                <a:ea typeface="Andale Sans UI" pitchFamily="2"/>
                <a:cs typeface="Tahoma" pitchFamily="2"/>
              </a:rPr>
              <a:t>при</a:t>
            </a:r>
            <a:r>
              <a:rPr lang="uk-UA" dirty="0" smtClean="0">
                <a:latin typeface="Arial" pitchFamily="18"/>
                <a:ea typeface="Andale Sans UI" pitchFamily="2"/>
                <a:cs typeface="Tahoma" pitchFamily="2"/>
              </a:rPr>
              <a:t>з</a:t>
            </a:r>
            <a:r>
              <a:rPr lang="de-DE" dirty="0" err="1" smtClean="0">
                <a:latin typeface="Arial" pitchFamily="18"/>
                <a:ea typeface="Andale Sans UI" pitchFamily="2"/>
                <a:cs typeface="Tahoma" pitchFamily="2"/>
              </a:rPr>
              <a:t>вел</a:t>
            </a:r>
            <a:r>
              <a:rPr lang="uk-UA" dirty="0" smtClean="0">
                <a:latin typeface="Arial" pitchFamily="18"/>
                <a:ea typeface="Andale Sans UI" pitchFamily="2"/>
                <a:cs typeface="Tahoma" pitchFamily="2"/>
              </a:rPr>
              <a:t>о</a:t>
            </a:r>
            <a:r>
              <a:rPr lang="de-DE" dirty="0" smtClean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до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uk-UA" dirty="0" smtClean="0">
                <a:latin typeface="Arial" pitchFamily="18"/>
                <a:ea typeface="Andale Sans UI" pitchFamily="2"/>
                <a:cs typeface="Tahoma" pitchFamily="2"/>
              </a:rPr>
              <a:t>не</a:t>
            </a:r>
            <a:r>
              <a:rPr lang="de-DE" dirty="0" err="1" smtClean="0">
                <a:latin typeface="Arial" pitchFamily="18"/>
                <a:ea typeface="Andale Sans UI" pitchFamily="2"/>
                <a:cs typeface="Tahoma" pitchFamily="2"/>
              </a:rPr>
              <a:t>значної</a:t>
            </a:r>
            <a:r>
              <a:rPr lang="de-DE" dirty="0" smtClean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руйнації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 smtClean="0">
                <a:latin typeface="Arial" pitchFamily="18"/>
                <a:ea typeface="Andale Sans UI" pitchFamily="2"/>
                <a:cs typeface="Tahoma" pitchFamily="2"/>
              </a:rPr>
              <a:t>тваринн</a:t>
            </a:r>
            <a:r>
              <a:rPr lang="uk-UA" dirty="0" smtClean="0">
                <a:latin typeface="Arial" pitchFamily="18"/>
                <a:ea typeface="Andale Sans UI" pitchFamily="2"/>
                <a:cs typeface="Tahoma" pitchFamily="2"/>
              </a:rPr>
              <a:t>ого</a:t>
            </a:r>
            <a:r>
              <a:rPr lang="de-DE" dirty="0" smtClean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 smtClean="0">
                <a:latin typeface="Arial" pitchFamily="18"/>
                <a:ea typeface="Andale Sans UI" pitchFamily="2"/>
                <a:cs typeface="Tahoma" pitchFamily="2"/>
              </a:rPr>
              <a:t>світ</a:t>
            </a:r>
            <a:r>
              <a:rPr lang="uk-UA" dirty="0" smtClean="0">
                <a:latin typeface="Arial" pitchFamily="18"/>
                <a:ea typeface="Andale Sans UI" pitchFamily="2"/>
                <a:cs typeface="Tahoma" pitchFamily="2"/>
              </a:rPr>
              <a:t>у</a:t>
            </a:r>
            <a:r>
              <a:rPr lang="de-DE" dirty="0" smtClean="0"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dirty="0" err="1" smtClean="0">
                <a:latin typeface="Arial" pitchFamily="18"/>
                <a:ea typeface="Andale Sans UI" pitchFamily="2"/>
                <a:cs typeface="Tahoma" pitchFamily="2"/>
              </a:rPr>
              <a:t>рослинн</a:t>
            </a:r>
            <a:r>
              <a:rPr lang="uk-UA" dirty="0" smtClean="0">
                <a:latin typeface="Arial" pitchFamily="18"/>
                <a:ea typeface="Andale Sans UI" pitchFamily="2"/>
                <a:cs typeface="Tahoma" pitchFamily="2"/>
              </a:rPr>
              <a:t>ості</a:t>
            </a:r>
            <a:r>
              <a:rPr lang="de-DE" dirty="0" smtClean="0"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dirty="0" err="1" smtClean="0">
                <a:latin typeface="Arial" pitchFamily="18"/>
                <a:ea typeface="Andale Sans UI" pitchFamily="2"/>
                <a:cs typeface="Tahoma" pitchFamily="2"/>
              </a:rPr>
              <a:t>грунтов</a:t>
            </a:r>
            <a:r>
              <a:rPr lang="uk-UA" dirty="0" smtClean="0">
                <a:latin typeface="Arial" pitchFamily="18"/>
                <a:ea typeface="Andale Sans UI" pitchFamily="2"/>
                <a:cs typeface="Tahoma" pitchFamily="2"/>
              </a:rPr>
              <a:t>ого</a:t>
            </a:r>
            <a:r>
              <a:rPr lang="de-DE" dirty="0" smtClean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 smtClean="0">
                <a:latin typeface="Arial" pitchFamily="18"/>
                <a:ea typeface="Andale Sans UI" pitchFamily="2"/>
                <a:cs typeface="Tahoma" pitchFamily="2"/>
              </a:rPr>
              <a:t>покрив</a:t>
            </a:r>
            <a:r>
              <a:rPr lang="uk-UA" dirty="0" smtClean="0">
                <a:latin typeface="Arial" pitchFamily="18"/>
                <a:ea typeface="Andale Sans UI" pitchFamily="2"/>
                <a:cs typeface="Tahoma" pitchFamily="2"/>
              </a:rPr>
              <a:t>у</a:t>
            </a:r>
            <a:r>
              <a:rPr lang="de-DE" dirty="0" smtClean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та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істотних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змін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процесів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 smtClean="0">
                <a:latin typeface="Arial" pitchFamily="18"/>
                <a:ea typeface="Andale Sans UI" pitchFamily="2"/>
                <a:cs typeface="Tahoma" pitchFamily="2"/>
              </a:rPr>
              <a:t>во</a:t>
            </a:r>
            <a:r>
              <a:rPr lang="uk-UA" dirty="0" smtClean="0">
                <a:latin typeface="Arial" pitchFamily="18"/>
                <a:ea typeface="Andale Sans UI" pitchFamily="2"/>
                <a:cs typeface="Tahoma" pitchFamily="2"/>
              </a:rPr>
              <a:t>д</a:t>
            </a:r>
            <a:r>
              <a:rPr lang="de-DE" dirty="0" err="1" smtClean="0">
                <a:latin typeface="Arial" pitchFamily="18"/>
                <a:ea typeface="Andale Sans UI" pitchFamily="2"/>
                <a:cs typeface="Tahoma" pitchFamily="2"/>
              </a:rPr>
              <a:t>огообігу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речовинообігу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dirty="0" err="1" smtClean="0">
                <a:latin typeface="Arial" pitchFamily="18"/>
                <a:ea typeface="Andale Sans UI" pitchFamily="2"/>
                <a:cs typeface="Tahoma" pitchFamily="2"/>
              </a:rPr>
              <a:t>енергообігу</a:t>
            </a:r>
            <a:r>
              <a:rPr lang="de-DE" dirty="0" smtClean="0">
                <a:latin typeface="Arial" pitchFamily="18"/>
                <a:ea typeface="Andale Sans UI" pitchFamily="2"/>
                <a:cs typeface="Tahoma" pitchFamily="2"/>
              </a:rPr>
              <a:t>.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485" y="4031073"/>
            <a:ext cx="4984162" cy="27205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276" y="478282"/>
            <a:ext cx="4792589" cy="32875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291" y="3900337"/>
            <a:ext cx="4984574" cy="28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1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66723" y="395111"/>
            <a:ext cx="8915400" cy="3777622"/>
          </a:xfrm>
        </p:spPr>
        <p:txBody>
          <a:bodyPr/>
          <a:lstStyle/>
          <a:p>
            <a:pPr lvl="0"/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Істотної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шкоди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природному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середовищу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завдавало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скотарство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.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Розведення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домашніх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тварин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їх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скупчення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в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околицях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населених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пунктів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випас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на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обмежених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ділянках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призвели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до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деградації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трав`яного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покриву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лісово-чагарникових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угруповань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розвитку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процесів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опустелювання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в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ряді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регіонів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dirty="0" err="1">
                <a:latin typeface="Arial" pitchFamily="18"/>
                <a:ea typeface="Andale Sans UI" pitchFamily="2"/>
                <a:cs typeface="Tahoma" pitchFamily="2"/>
              </a:rPr>
              <a:t>світу</a:t>
            </a:r>
            <a:r>
              <a:rPr lang="de-DE" dirty="0"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60" y="4106281"/>
            <a:ext cx="4485616" cy="268526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156" y="2328178"/>
            <a:ext cx="6765130" cy="36891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60" y="1943237"/>
            <a:ext cx="4395597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757</TotalTime>
  <Words>757</Words>
  <Application>Microsoft Office PowerPoint</Application>
  <PresentationFormat>Широкоэкранный</PresentationFormat>
  <Paragraphs>25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Andale Sans UI</vt:lpstr>
      <vt:lpstr>Arial</vt:lpstr>
      <vt:lpstr>Century Gothic</vt:lpstr>
      <vt:lpstr>Tahoma</vt:lpstr>
      <vt:lpstr>Wingdings 3</vt:lpstr>
      <vt:lpstr>Легкий дым</vt:lpstr>
      <vt:lpstr>Етапи взаємодії суспільства і природи та їхні екологічні особливості</vt:lpstr>
      <vt:lpstr>Презентация PowerPoint</vt:lpstr>
      <vt:lpstr>Презентация PowerPoint</vt:lpstr>
      <vt:lpstr>Етап збиральництва і мисливства</vt:lpstr>
      <vt:lpstr>Презентация PowerPoint</vt:lpstr>
      <vt:lpstr>Презентация PowerPoint</vt:lpstr>
      <vt:lpstr>Епоха аграрної культури</vt:lpstr>
      <vt:lpstr>Презентация PowerPoint</vt:lpstr>
      <vt:lpstr>Презентация PowerPoint</vt:lpstr>
      <vt:lpstr>Презентация PowerPoint</vt:lpstr>
      <vt:lpstr>Етап індустріального суспільства</vt:lpstr>
      <vt:lpstr>Презентация PowerPoint</vt:lpstr>
      <vt:lpstr>Презентация PowerPoint</vt:lpstr>
      <vt:lpstr>Постіндустріальна епоха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Етапи взаємодії суспільства і природи та їхні екологічні особливості</dc:title>
  <dc:creator>Наталя</dc:creator>
  <cp:lastModifiedBy>Наталя</cp:lastModifiedBy>
  <cp:revision>105</cp:revision>
  <dcterms:created xsi:type="dcterms:W3CDTF">2015-04-08T14:24:17Z</dcterms:created>
  <dcterms:modified xsi:type="dcterms:W3CDTF">2015-04-15T17:59:59Z</dcterms:modified>
</cp:coreProperties>
</file>