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3" r:id="rId4"/>
    <p:sldId id="258" r:id="rId5"/>
    <p:sldId id="276" r:id="rId6"/>
    <p:sldId id="278" r:id="rId7"/>
    <p:sldId id="261" r:id="rId8"/>
    <p:sldId id="275" r:id="rId9"/>
    <p:sldId id="259" r:id="rId10"/>
    <p:sldId id="260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7" r:id="rId21"/>
    <p:sldId id="273" r:id="rId22"/>
    <p:sldId id="272" r:id="rId23"/>
    <p:sldId id="271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>
      <p:cViewPr varScale="1">
        <p:scale>
          <a:sx n="54" d="100"/>
          <a:sy n="54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F0FE17-18C5-4F09-B3FF-A3E05D1E7CF6}" type="datetimeFigureOut">
              <a:rPr lang="uk-UA" smtClean="0"/>
              <a:t>25.02.2012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17A69C-7B10-4AE1-BDCD-F6B061FEA43A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over dir="l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1"/>
            <a:ext cx="8964488" cy="15121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Освітня реформа 1864 року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854696" cy="151216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територіях </a:t>
            </a:r>
            <a:r>
              <a:rPr lang="uk-UA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підросійської</a:t>
            </a:r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України</a:t>
            </a:r>
            <a:endParaRPr lang="uk-UA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Під</a:t>
            </a:r>
            <a:r>
              <a:rPr lang="ru-RU" sz="4000" dirty="0" smtClean="0"/>
              <a:t> час </a:t>
            </a:r>
            <a:r>
              <a:rPr lang="ru-RU" sz="4000" dirty="0" err="1" smtClean="0"/>
              <a:t>реформування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системи</a:t>
            </a:r>
            <a:r>
              <a:rPr lang="ru-RU" sz="4000" dirty="0" smtClean="0"/>
              <a:t> </a:t>
            </a:r>
            <a:r>
              <a:rPr lang="ru-RU" sz="4000" dirty="0" err="1" smtClean="0"/>
              <a:t>освіти</a:t>
            </a:r>
            <a:r>
              <a:rPr lang="ru-RU" sz="4000" dirty="0" smtClean="0"/>
              <a:t> </a:t>
            </a:r>
            <a:r>
              <a:rPr lang="ru-RU" sz="4000" dirty="0" err="1" smtClean="0"/>
              <a:t>було</a:t>
            </a:r>
            <a:r>
              <a:rPr lang="ru-RU" sz="4000" dirty="0" smtClean="0"/>
              <a:t> </a:t>
            </a:r>
            <a:r>
              <a:rPr lang="ru-RU" sz="4000" dirty="0" err="1" smtClean="0"/>
              <a:t>зроблено</a:t>
            </a:r>
            <a:r>
              <a:rPr lang="ru-RU" sz="4000" dirty="0" smtClean="0"/>
              <a:t> акцент на </a:t>
            </a:r>
            <a:r>
              <a:rPr lang="ru-RU" sz="4000" dirty="0" err="1" smtClean="0"/>
              <a:t>поширення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писемності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серед</a:t>
            </a:r>
            <a:r>
              <a:rPr lang="ru-RU" sz="4000" dirty="0" smtClean="0"/>
              <a:t> </a:t>
            </a:r>
            <a:r>
              <a:rPr lang="ru-RU" sz="4000" dirty="0" err="1" smtClean="0"/>
              <a:t>народних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мас</a:t>
            </a:r>
            <a:r>
              <a:rPr lang="ru-RU" sz="4000" dirty="0" smtClean="0"/>
              <a:t>. Для </a:t>
            </a:r>
            <a:r>
              <a:rPr lang="ru-RU" sz="4000" dirty="0" err="1" smtClean="0"/>
              <a:t>цього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створювалася</a:t>
            </a:r>
            <a:r>
              <a:rPr lang="ru-RU" sz="4000" dirty="0" smtClean="0"/>
              <a:t> популярна </a:t>
            </a:r>
            <a:r>
              <a:rPr lang="ru-RU" sz="4000" dirty="0" err="1" smtClean="0"/>
              <a:t>література</a:t>
            </a:r>
            <a:r>
              <a:rPr lang="ru-RU" sz="4000" dirty="0" smtClean="0"/>
              <a:t>, </a:t>
            </a:r>
            <a:r>
              <a:rPr lang="ru-RU" sz="4000" dirty="0" err="1" smtClean="0"/>
              <a:t>видавалися</a:t>
            </a:r>
            <a:r>
              <a:rPr lang="ru-RU" sz="4000" dirty="0" smtClean="0"/>
              <a:t> </a:t>
            </a:r>
            <a:r>
              <a:rPr lang="ru-RU" sz="4000" dirty="0" err="1" smtClean="0"/>
              <a:t>підручники</a:t>
            </a:r>
            <a:r>
              <a:rPr lang="ru-RU" sz="4000" dirty="0" smtClean="0"/>
              <a:t>, </a:t>
            </a:r>
            <a:r>
              <a:rPr lang="ru-RU" sz="4000" dirty="0" err="1" smtClean="0"/>
              <a:t>організовувалися</a:t>
            </a:r>
            <a:r>
              <a:rPr lang="ru-RU" sz="4000" dirty="0" smtClean="0"/>
              <a:t> </a:t>
            </a:r>
            <a:r>
              <a:rPr lang="ru-RU" sz="4000" dirty="0" err="1" smtClean="0"/>
              <a:t>недільні</a:t>
            </a:r>
            <a:r>
              <a:rPr lang="ru-RU" sz="4000" dirty="0" smtClean="0"/>
              <a:t> </a:t>
            </a:r>
            <a:r>
              <a:rPr lang="ru-RU" sz="4000" dirty="0" err="1" smtClean="0"/>
              <a:t>школи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дорослого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населення</a:t>
            </a:r>
            <a:r>
              <a:rPr lang="ru-RU" sz="4000" dirty="0" smtClean="0"/>
              <a:t>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Початкова освіта регламентувалась "Положенням про початкові народні училища". До початкових народних училищ відносились елементарні школи всіх відомств (церковнопарафіяльні, міністерські, земські, залізничні і ін.), міські і сільські, ті, що утримувались казною, товариствами або приватними особами.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Новим, згідно положення, було те, що початкові училища дозволялось відкривати органам місцевого самоврядування (земствам, містам), товариствам і приватним особам. Запроваджувались колегіальні органи керівництва школами – повітові і губернські училищні ради. 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Вчителями могли бути або церковники або світські особи. На відміну від церковників, світські особи для вчительської діяльності повинні були мати спеціальний дозвіл училищної ради у вигляді посвідчення про добру моральність і благонадійність. Новим було й те, що вчителями початкових народних шкіл могли бути і жінки.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7318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На кінець </a:t>
            </a:r>
            <a:r>
              <a:rPr lang="en-US" sz="4000" dirty="0" smtClean="0"/>
              <a:t>XIX </a:t>
            </a:r>
            <a:r>
              <a:rPr lang="uk-UA" sz="4000" dirty="0" smtClean="0"/>
              <a:t>ст. у порівнянні з його серединою початкових шкіл на Україні стало в 12 разів більше. Але потреби народу в початковій освіті вони не задовольняли. Рівень елементарної грамотності в кінці </a:t>
            </a:r>
            <a:r>
              <a:rPr lang="en-US" sz="4000" dirty="0" smtClean="0"/>
              <a:t>XIX </a:t>
            </a:r>
            <a:r>
              <a:rPr lang="uk-UA" sz="4000" dirty="0" smtClean="0"/>
              <a:t>ст. у різних губерніях України коливався 15-20%. 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15391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Якість навчання у народних школах була низькою. Особливо примітивну освіту давали церковнопарафіяльні школи, які становили на 1900 р. 80% усіх початкових шкіл. Вони існували на пожертвування парафіян. Навчання тут обмежувалося читанням слов’янською і російською мовами, початками арифметики та вивченням молитов.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1863 року було видано "Статут університетів", який виявився найбільш прогресивним із всіх університетських статутів дореволюційної Росії. Університетам дозволялась певна автономія: право вибору вченою радою ректора; вибирання на конкурсній основі професорів тощо. 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2916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Крім університетів існували вищі технічні, сільськогосподарські, економічні учбові заклади. Стан вищої освіти в Україні був вкрай незадовільним, на початок </a:t>
            </a:r>
            <a:r>
              <a:rPr lang="en-US" sz="4000" dirty="0" smtClean="0"/>
              <a:t>XX </a:t>
            </a:r>
            <a:r>
              <a:rPr lang="uk-UA" sz="4000" dirty="0" smtClean="0"/>
              <a:t>ст. тут всі вузи зосереджувалися тільки в чотирьох великих містах: Києві, Харкові, Одесі і Катеринославі.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Чернівецький національний університет імені Юрія </a:t>
            </a:r>
            <a:r>
              <a:rPr lang="uk-UA" sz="4000" dirty="0" err="1" smtClean="0"/>
              <a:t>Федьковича</a:t>
            </a:r>
            <a:r>
              <a:rPr lang="uk-UA" sz="4000" dirty="0" smtClean="0"/>
              <a:t> </a:t>
            </a:r>
            <a:r>
              <a:rPr lang="uk-UA" sz="4000" dirty="0" smtClean="0"/>
              <a:t>— один із небагатьох класичних університетів у державі. </a:t>
            </a:r>
            <a:endParaRPr lang="uk-UA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8" y="3212976"/>
            <a:ext cx="77119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15391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Обмеженою була середня і вища освіта для жінок. Рівень освіти у всіх середніх жіночих закладах (жіночі гімназії, єпархіальні училища, інститути шляхетних дівчат) був набагато нижчим, ніж у чоловічих. Жінки практично не мали доступу в університети і вищі технічні школи, для них організовувалися лише Вищі жіночі курси</a:t>
            </a:r>
            <a:r>
              <a:rPr lang="uk-UA" sz="4000" dirty="0" smtClean="0"/>
              <a:t>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Серйозні зміни в економічному   житті викликали необхідність перетворень в усій державній системі. Тому протягом 60—70-х років було проведено низку реформ, які охопили основні сторони життя країни: земську, судову, військову, освітню, цензурну та ін.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Перша київська чоловіча гімназія</a:t>
            </a:r>
            <a:endParaRPr lang="uk-UA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43608" y="1976856"/>
            <a:ext cx="7200800" cy="42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Перша </a:t>
            </a:r>
            <a:r>
              <a:rPr lang="ru-RU" sz="4000" dirty="0" err="1" smtClean="0"/>
              <a:t>жіноча</a:t>
            </a:r>
            <a:r>
              <a:rPr lang="ru-RU" sz="4000" dirty="0" smtClean="0"/>
              <a:t> </a:t>
            </a:r>
            <a:r>
              <a:rPr lang="ru-RU" sz="4000" dirty="0" err="1" smtClean="0"/>
              <a:t>гімназія</a:t>
            </a:r>
            <a:r>
              <a:rPr lang="ru-RU" sz="4000" dirty="0" smtClean="0"/>
              <a:t> (</a:t>
            </a:r>
            <a:r>
              <a:rPr lang="ru-RU" sz="4000" dirty="0" err="1" smtClean="0"/>
              <a:t>Фундукліївська</a:t>
            </a:r>
            <a:r>
              <a:rPr lang="ru-RU" sz="4000" dirty="0" smtClean="0"/>
              <a:t>) в </a:t>
            </a:r>
            <a:r>
              <a:rPr lang="ru-RU" sz="4000" dirty="0" err="1" smtClean="0"/>
              <a:t>Україні</a:t>
            </a:r>
            <a:r>
              <a:rPr lang="ru-RU" sz="4000" dirty="0" smtClean="0"/>
              <a:t> почала роботу 1859 року в </a:t>
            </a:r>
            <a:r>
              <a:rPr lang="ru-RU" sz="4000" dirty="0" err="1" smtClean="0"/>
              <a:t>Києві</a:t>
            </a:r>
            <a:r>
              <a:rPr lang="ru-RU" sz="4000" dirty="0" smtClean="0"/>
              <a:t>.</a:t>
            </a:r>
            <a:endParaRPr lang="uk-UA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11560" y="2492896"/>
            <a:ext cx="7920880" cy="41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err="1" smtClean="0"/>
              <a:t>Фундукліївська</a:t>
            </a:r>
            <a:r>
              <a:rPr lang="uk-UA" sz="4000" dirty="0" smtClean="0"/>
              <a:t> </a:t>
            </a:r>
            <a:r>
              <a:rPr lang="uk-UA" sz="4000" dirty="0" smtClean="0"/>
              <a:t>жіноча гімназія. З листівки початку ХХ ст.</a:t>
            </a:r>
            <a:endParaRPr lang="uk-UA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3568" y="1941315"/>
            <a:ext cx="7776864" cy="444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109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Початкова освіта для народних мас була відсталою, у той час, коли діти панівних станів отримували покращену початкову освіту в спеціальних підготовчих класах гімназій або в домашніх умовах.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1294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Дякуємо за перегляд презентації</a:t>
            </a:r>
            <a:endParaRPr lang="uk-UA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Нова </a:t>
            </a:r>
            <a:r>
              <a:rPr lang="ru-RU" sz="4000" dirty="0" err="1" smtClean="0"/>
              <a:t>освітня</a:t>
            </a:r>
            <a:r>
              <a:rPr lang="ru-RU" sz="4000" dirty="0" smtClean="0"/>
              <a:t> </a:t>
            </a:r>
            <a:r>
              <a:rPr lang="ru-RU" sz="4000" dirty="0"/>
              <a:t>реформа </a:t>
            </a:r>
            <a:r>
              <a:rPr lang="ru-RU" sz="4000" dirty="0" err="1"/>
              <a:t>була</a:t>
            </a:r>
            <a:r>
              <a:rPr lang="ru-RU" sz="4000" dirty="0"/>
              <a:t> </a:t>
            </a:r>
            <a:r>
              <a:rPr lang="ru-RU" sz="4000" dirty="0" err="1"/>
              <a:t>запроваджена</a:t>
            </a:r>
            <a:r>
              <a:rPr lang="ru-RU" sz="4000" dirty="0"/>
              <a:t> в 1860-х </a:t>
            </a:r>
            <a:r>
              <a:rPr lang="ru-RU" sz="4000" dirty="0" err="1"/>
              <a:t>рр</a:t>
            </a:r>
            <a:r>
              <a:rPr lang="ru-RU" sz="4000" dirty="0"/>
              <a:t>. </a:t>
            </a:r>
            <a:r>
              <a:rPr lang="ru-RU" sz="4000" dirty="0" err="1"/>
              <a:t>міністром</a:t>
            </a:r>
            <a:r>
              <a:rPr lang="ru-RU" sz="4000" dirty="0"/>
              <a:t> </a:t>
            </a:r>
            <a:r>
              <a:rPr lang="ru-RU" sz="4000" dirty="0" err="1"/>
              <a:t>народної</a:t>
            </a:r>
            <a:r>
              <a:rPr lang="ru-RU" sz="4000" dirty="0"/>
              <a:t> </a:t>
            </a:r>
            <a:r>
              <a:rPr lang="ru-RU" sz="4000" dirty="0" err="1" smtClean="0"/>
              <a:t>освіти</a:t>
            </a:r>
            <a:r>
              <a:rPr lang="ru-RU" sz="4000" dirty="0" smtClean="0"/>
              <a:t> </a:t>
            </a:r>
            <a:r>
              <a:rPr lang="ru-RU" sz="4000" dirty="0" err="1" smtClean="0"/>
              <a:t>О.Головніним</a:t>
            </a:r>
            <a:r>
              <a:rPr lang="ru-RU" sz="4000" dirty="0"/>
              <a:t>. Вона </a:t>
            </a:r>
            <a:r>
              <a:rPr lang="ru-RU" sz="4000" dirty="0" err="1"/>
              <a:t>торкалася</a:t>
            </a:r>
            <a:r>
              <a:rPr lang="ru-RU" sz="4000" dirty="0"/>
              <a:t> </a:t>
            </a:r>
            <a:r>
              <a:rPr lang="ru-RU" sz="4000" dirty="0" err="1"/>
              <a:t>майже</a:t>
            </a:r>
            <a:r>
              <a:rPr lang="ru-RU" sz="4000" dirty="0"/>
              <a:t> </a:t>
            </a:r>
            <a:r>
              <a:rPr lang="ru-RU" sz="4000" dirty="0" err="1"/>
              <a:t>всіх</a:t>
            </a:r>
            <a:r>
              <a:rPr lang="ru-RU" sz="4000" dirty="0"/>
              <a:t> ланок </a:t>
            </a:r>
            <a:r>
              <a:rPr lang="ru-RU" sz="4000" dirty="0" err="1"/>
              <a:t>системи</a:t>
            </a:r>
            <a:r>
              <a:rPr lang="ru-RU" sz="4000" dirty="0"/>
              <a:t> </a:t>
            </a:r>
            <a:r>
              <a:rPr lang="ru-RU" sz="4000" dirty="0" err="1"/>
              <a:t>освіти</a:t>
            </a:r>
            <a:r>
              <a:rPr lang="ru-RU" sz="4000" dirty="0"/>
              <a:t>, </a:t>
            </a:r>
            <a:r>
              <a:rPr lang="ru-RU" sz="4000" dirty="0" err="1"/>
              <a:t>доповнюючи</a:t>
            </a:r>
            <a:r>
              <a:rPr lang="ru-RU" sz="4000" dirty="0"/>
              <a:t> </a:t>
            </a:r>
            <a:r>
              <a:rPr lang="ru-RU" sz="4000" dirty="0" err="1"/>
              <a:t>відсутні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 </a:t>
            </a:r>
            <a:r>
              <a:rPr lang="ru-RU" sz="4000" dirty="0" err="1"/>
              <a:t>ній</a:t>
            </a:r>
            <a:r>
              <a:rPr lang="ru-RU" sz="4000" dirty="0"/>
              <a:t> </a:t>
            </a:r>
            <a:r>
              <a:rPr lang="ru-RU" sz="4000" dirty="0" err="1"/>
              <a:t>компоненти</a:t>
            </a:r>
            <a:r>
              <a:rPr lang="ru-RU" sz="4000" dirty="0" smtClean="0"/>
              <a:t>. </a:t>
            </a:r>
            <a:r>
              <a:rPr lang="ru-RU" sz="4000" dirty="0" err="1" smtClean="0"/>
              <a:t>Передбачався</a:t>
            </a:r>
            <a:r>
              <a:rPr lang="ru-RU" sz="4000" dirty="0" smtClean="0"/>
              <a:t> </a:t>
            </a:r>
            <a:r>
              <a:rPr lang="ru-RU" sz="4000" dirty="0" err="1"/>
              <a:t>розвиток</a:t>
            </a:r>
            <a:r>
              <a:rPr lang="ru-RU" sz="4000" dirty="0"/>
              <a:t> </a:t>
            </a:r>
            <a:r>
              <a:rPr lang="ru-RU" sz="4000" dirty="0" err="1"/>
              <a:t>педагогічної</a:t>
            </a:r>
            <a:r>
              <a:rPr lang="ru-RU" sz="4000" dirty="0"/>
              <a:t>, </a:t>
            </a:r>
            <a:r>
              <a:rPr lang="ru-RU" sz="4000" dirty="0" err="1"/>
              <a:t>професійної</a:t>
            </a:r>
            <a:r>
              <a:rPr lang="ru-RU" sz="4000" dirty="0"/>
              <a:t> 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 smtClean="0"/>
              <a:t>поза-шкільної</a:t>
            </a:r>
            <a:r>
              <a:rPr lang="ru-RU" sz="4000" dirty="0" smtClean="0"/>
              <a:t> </a:t>
            </a:r>
            <a:r>
              <a:rPr lang="ru-RU" sz="4000" dirty="0" err="1"/>
              <a:t>освіти</a:t>
            </a:r>
            <a:r>
              <a:rPr lang="ru-RU" sz="4000" dirty="0"/>
              <a:t> для </a:t>
            </a:r>
            <a:r>
              <a:rPr lang="ru-RU" sz="4000" dirty="0" err="1"/>
              <a:t>оновлення</a:t>
            </a:r>
            <a:r>
              <a:rPr lang="ru-RU" sz="4000" dirty="0"/>
              <a:t> </a:t>
            </a:r>
            <a:r>
              <a:rPr lang="ru-RU" sz="4000" dirty="0" err="1"/>
              <a:t>вищої</a:t>
            </a:r>
            <a:r>
              <a:rPr lang="ru-RU" sz="4000" dirty="0"/>
              <a:t> </a:t>
            </a:r>
            <a:r>
              <a:rPr lang="ru-RU" sz="4000" dirty="0" err="1"/>
              <a:t>школи</a:t>
            </a:r>
            <a:r>
              <a:rPr lang="ru-RU" sz="4000" dirty="0"/>
              <a:t>. 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Згідно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освітньою</a:t>
            </a:r>
            <a:r>
              <a:rPr lang="ru-RU" sz="4000" dirty="0" smtClean="0"/>
              <a:t> реформою, яка </a:t>
            </a:r>
            <a:r>
              <a:rPr lang="ru-RU" sz="4000" dirty="0" err="1" smtClean="0"/>
              <a:t>почалася</a:t>
            </a:r>
            <a:r>
              <a:rPr lang="ru-RU" sz="4000" dirty="0" smtClean="0"/>
              <a:t> 1864 </a:t>
            </a:r>
            <a:r>
              <a:rPr lang="ru-RU" sz="4000" dirty="0" err="1" smtClean="0"/>
              <a:t>p</a:t>
            </a:r>
            <a:r>
              <a:rPr lang="ru-RU" sz="4000" dirty="0" smtClean="0"/>
              <a:t>., </a:t>
            </a:r>
            <a:r>
              <a:rPr lang="ru-RU" sz="4000" dirty="0" err="1" smtClean="0"/>
              <a:t>запроваджувалася</a:t>
            </a:r>
            <a:r>
              <a:rPr lang="ru-RU" sz="4000" dirty="0" smtClean="0"/>
              <a:t> </a:t>
            </a:r>
            <a:r>
              <a:rPr lang="ru-RU" sz="4000" dirty="0" err="1" smtClean="0"/>
              <a:t>єдина</a:t>
            </a:r>
            <a:r>
              <a:rPr lang="ru-RU" sz="4000" dirty="0" smtClean="0"/>
              <a:t> система </a:t>
            </a:r>
            <a:r>
              <a:rPr lang="ru-RU" sz="4000" dirty="0" err="1" smtClean="0"/>
              <a:t>початкової</a:t>
            </a:r>
            <a:r>
              <a:rPr lang="ru-RU" sz="4000" dirty="0" smtClean="0"/>
              <a:t> </a:t>
            </a:r>
            <a:r>
              <a:rPr lang="ru-RU" sz="4000" dirty="0" err="1" smtClean="0"/>
              <a:t>освіти</a:t>
            </a:r>
            <a:r>
              <a:rPr lang="ru-RU" sz="4000" dirty="0" smtClean="0"/>
              <a:t>, </a:t>
            </a:r>
            <a:r>
              <a:rPr lang="ru-RU" sz="4000" dirty="0" err="1" smtClean="0"/>
              <a:t>встановлювалися</a:t>
            </a:r>
            <a:r>
              <a:rPr lang="ru-RU" sz="4000" dirty="0" smtClean="0"/>
              <a:t> два </a:t>
            </a:r>
            <a:r>
              <a:rPr lang="ru-RU" sz="4000" dirty="0" err="1" smtClean="0"/>
              <a:t>типи</a:t>
            </a:r>
            <a:r>
              <a:rPr lang="ru-RU" sz="4000" dirty="0" smtClean="0"/>
              <a:t> </a:t>
            </a:r>
            <a:r>
              <a:rPr lang="ru-RU" sz="4000" dirty="0" err="1" smtClean="0"/>
              <a:t>гімназій</a:t>
            </a:r>
            <a:r>
              <a:rPr lang="ru-RU" sz="4000" dirty="0" smtClean="0"/>
              <a:t>: </a:t>
            </a:r>
            <a:r>
              <a:rPr lang="ru-RU" sz="4000" dirty="0" err="1" smtClean="0"/>
              <a:t>класична</a:t>
            </a:r>
            <a:r>
              <a:rPr lang="ru-RU" sz="4000" dirty="0" smtClean="0"/>
              <a:t> та реальна, </a:t>
            </a:r>
            <a:r>
              <a:rPr lang="ru-RU" sz="4000" dirty="0" err="1" smtClean="0"/>
              <a:t>навчання</a:t>
            </a:r>
            <a:r>
              <a:rPr lang="ru-RU" sz="4000" dirty="0" smtClean="0"/>
              <a:t> в </a:t>
            </a:r>
            <a:r>
              <a:rPr lang="ru-RU" sz="4000" dirty="0" err="1" smtClean="0"/>
              <a:t>яких</a:t>
            </a:r>
            <a:r>
              <a:rPr lang="ru-RU" sz="4000" dirty="0" smtClean="0"/>
              <a:t> </a:t>
            </a:r>
            <a:r>
              <a:rPr lang="ru-RU" sz="4000" dirty="0" err="1" smtClean="0"/>
              <a:t>було</a:t>
            </a:r>
            <a:r>
              <a:rPr lang="ru-RU" sz="4000" dirty="0" smtClean="0"/>
              <a:t> </a:t>
            </a:r>
            <a:r>
              <a:rPr lang="ru-RU" sz="4000" dirty="0" err="1" smtClean="0"/>
              <a:t>платним</a:t>
            </a:r>
            <a:r>
              <a:rPr lang="ru-RU" sz="4000" dirty="0" smtClean="0"/>
              <a:t>. </a:t>
            </a:r>
            <a:r>
              <a:rPr lang="ru-RU" sz="4000" dirty="0" err="1"/>
              <a:t>Н</a:t>
            </a:r>
            <a:r>
              <a:rPr lang="ru-RU" sz="4000" dirty="0" err="1" smtClean="0"/>
              <a:t>адавалася</a:t>
            </a:r>
            <a:r>
              <a:rPr lang="ru-RU" sz="4000" dirty="0" smtClean="0"/>
              <a:t> </a:t>
            </a:r>
            <a:r>
              <a:rPr lang="ru-RU" sz="4000" dirty="0" err="1" smtClean="0"/>
              <a:t>певна</a:t>
            </a:r>
            <a:r>
              <a:rPr lang="ru-RU" sz="4000" dirty="0" smtClean="0"/>
              <a:t> </a:t>
            </a:r>
            <a:r>
              <a:rPr lang="ru-RU" sz="4000" dirty="0" err="1" smtClean="0"/>
              <a:t>автономія</a:t>
            </a:r>
            <a:r>
              <a:rPr lang="ru-RU" sz="4000" dirty="0" smtClean="0"/>
              <a:t> </a:t>
            </a:r>
            <a:r>
              <a:rPr lang="ru-RU" sz="4000" dirty="0" err="1" smtClean="0"/>
              <a:t>університетам</a:t>
            </a:r>
            <a:r>
              <a:rPr lang="ru-RU" sz="4000" dirty="0" smtClean="0"/>
              <a:t>. </a:t>
            </a:r>
            <a:r>
              <a:rPr lang="ru-RU" sz="4000" dirty="0" smtClean="0"/>
              <a:t>Право </a:t>
            </a:r>
            <a:r>
              <a:rPr lang="ru-RU" sz="4000" dirty="0" err="1" smtClean="0"/>
              <a:t>вступу</a:t>
            </a:r>
            <a:r>
              <a:rPr lang="ru-RU" sz="4000" dirty="0" smtClean="0"/>
              <a:t> до </a:t>
            </a:r>
            <a:r>
              <a:rPr lang="ru-RU" sz="4000" dirty="0" err="1" smtClean="0"/>
              <a:t>університетів</a:t>
            </a:r>
            <a:r>
              <a:rPr lang="ru-RU" sz="4000" dirty="0" smtClean="0"/>
              <a:t> </a:t>
            </a:r>
            <a:r>
              <a:rPr lang="ru-RU" sz="4000" dirty="0" err="1" smtClean="0"/>
              <a:t>мали</a:t>
            </a:r>
            <a:r>
              <a:rPr lang="ru-RU" sz="4000" dirty="0" smtClean="0"/>
              <a:t> </a:t>
            </a:r>
            <a:r>
              <a:rPr lang="ru-RU" sz="4000" dirty="0" err="1" smtClean="0"/>
              <a:t>лише</a:t>
            </a:r>
            <a:r>
              <a:rPr lang="ru-RU" sz="4000" dirty="0" smtClean="0"/>
              <a:t> </a:t>
            </a:r>
            <a:r>
              <a:rPr lang="ru-RU" sz="4000" dirty="0" err="1" smtClean="0"/>
              <a:t>ті</a:t>
            </a:r>
            <a:r>
              <a:rPr lang="ru-RU" sz="4000" dirty="0" smtClean="0"/>
              <a:t> особи, </a:t>
            </a:r>
            <a:r>
              <a:rPr lang="ru-RU" sz="4000" dirty="0" err="1" smtClean="0"/>
              <a:t>які</a:t>
            </a:r>
            <a:r>
              <a:rPr lang="ru-RU" sz="4000" dirty="0" smtClean="0"/>
              <a:t> </a:t>
            </a:r>
            <a:r>
              <a:rPr lang="ru-RU" sz="4000" dirty="0" err="1" smtClean="0"/>
              <a:t>закінчували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класичні</a:t>
            </a:r>
            <a:r>
              <a:rPr lang="ru-RU" sz="4000" dirty="0" smtClean="0"/>
              <a:t> </a:t>
            </a:r>
            <a:r>
              <a:rPr lang="ru-RU" sz="4000" dirty="0" err="1" smtClean="0"/>
              <a:t>гімназії</a:t>
            </a:r>
            <a:r>
              <a:rPr lang="ru-RU" sz="4000" dirty="0" smtClean="0"/>
              <a:t>. 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Класична гімназія</a:t>
            </a:r>
            <a:endParaRPr lang="uk-UA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71600" y="1844824"/>
            <a:ext cx="72728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Реальна гімназія</a:t>
            </a:r>
            <a:endParaRPr lang="uk-UA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9552" y="1772816"/>
            <a:ext cx="8136904" cy="436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Закінчення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реальної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гімназії</a:t>
            </a:r>
            <a:r>
              <a:rPr lang="ru-RU" sz="4000" dirty="0" smtClean="0"/>
              <a:t> давало право на </a:t>
            </a:r>
            <a:r>
              <a:rPr lang="ru-RU" sz="4000" dirty="0" err="1" smtClean="0"/>
              <a:t>вступ</a:t>
            </a:r>
            <a:r>
              <a:rPr lang="ru-RU" sz="4000" dirty="0" smtClean="0"/>
              <a:t> до </a:t>
            </a:r>
            <a:r>
              <a:rPr lang="ru-RU" sz="4000" dirty="0" err="1" smtClean="0"/>
              <a:t>вищої</a:t>
            </a:r>
            <a:r>
              <a:rPr lang="ru-RU" sz="4000" dirty="0" smtClean="0"/>
              <a:t> </a:t>
            </a:r>
            <a:r>
              <a:rPr lang="ru-RU" sz="4000" dirty="0" err="1" smtClean="0"/>
              <a:t>технічної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школи</a:t>
            </a:r>
            <a:r>
              <a:rPr lang="ru-RU" sz="4000" dirty="0" smtClean="0"/>
              <a:t>, а </a:t>
            </a:r>
            <a:r>
              <a:rPr lang="ru-RU" sz="4000" dirty="0" err="1" smtClean="0"/>
              <a:t>жіночої</a:t>
            </a:r>
            <a:r>
              <a:rPr lang="ru-RU" sz="4000" dirty="0" smtClean="0"/>
              <a:t> не </a:t>
            </a:r>
            <a:r>
              <a:rPr lang="ru-RU" sz="4000" dirty="0" err="1" smtClean="0"/>
              <a:t>передбачало</a:t>
            </a:r>
            <a:r>
              <a:rPr lang="ru-RU" sz="4000" dirty="0" smtClean="0"/>
              <a:t> </a:t>
            </a:r>
            <a:r>
              <a:rPr lang="ru-RU" sz="4000" dirty="0" err="1" smtClean="0"/>
              <a:t>взагалі</a:t>
            </a:r>
            <a:r>
              <a:rPr lang="ru-RU" sz="4000" dirty="0" smtClean="0"/>
              <a:t> </a:t>
            </a:r>
            <a:r>
              <a:rPr lang="ru-RU" sz="4000" dirty="0" err="1" smtClean="0"/>
              <a:t>ніяких</a:t>
            </a:r>
            <a:r>
              <a:rPr lang="ru-RU" sz="4000" dirty="0" smtClean="0"/>
              <a:t> прав, </a:t>
            </a:r>
            <a:r>
              <a:rPr lang="ru-RU" sz="4000" dirty="0" err="1" smtClean="0"/>
              <a:t>бо</a:t>
            </a:r>
            <a:r>
              <a:rPr lang="ru-RU" sz="4000" dirty="0" smtClean="0"/>
              <a:t> </a:t>
            </a:r>
            <a:r>
              <a:rPr lang="ru-RU" sz="4000" dirty="0" err="1" smtClean="0"/>
              <a:t>її</a:t>
            </a:r>
            <a:r>
              <a:rPr lang="ru-RU" sz="4000" dirty="0" smtClean="0"/>
              <a:t> </a:t>
            </a:r>
            <a:r>
              <a:rPr lang="ru-RU" sz="4000" dirty="0" err="1" smtClean="0"/>
              <a:t>місія</a:t>
            </a:r>
            <a:r>
              <a:rPr lang="ru-RU" sz="4000" dirty="0" smtClean="0"/>
              <a:t>, як </a:t>
            </a:r>
            <a:r>
              <a:rPr lang="ru-RU" sz="4000" dirty="0" err="1" smtClean="0"/>
              <a:t>проголошував</a:t>
            </a:r>
            <a:r>
              <a:rPr lang="ru-RU" sz="4000" dirty="0" smtClean="0"/>
              <a:t> </a:t>
            </a:r>
            <a:r>
              <a:rPr lang="ru-RU" sz="4000" dirty="0" err="1" smtClean="0"/>
              <a:t>шкільний</a:t>
            </a:r>
            <a:r>
              <a:rPr lang="ru-RU" sz="4000" dirty="0" smtClean="0"/>
              <a:t> статут, </a:t>
            </a:r>
            <a:r>
              <a:rPr lang="ru-RU" sz="4000" dirty="0" err="1" smtClean="0"/>
              <a:t>лише</a:t>
            </a:r>
            <a:r>
              <a:rPr lang="ru-RU" sz="4000" dirty="0" smtClean="0"/>
              <a:t> </a:t>
            </a:r>
            <a:r>
              <a:rPr lang="ru-RU" sz="4000" dirty="0" err="1" smtClean="0"/>
              <a:t>підготувати</a:t>
            </a:r>
            <a:r>
              <a:rPr lang="ru-RU" sz="4000" dirty="0" smtClean="0"/>
              <a:t> </a:t>
            </a:r>
            <a:r>
              <a:rPr lang="ru-RU" sz="4000" dirty="0" err="1" smtClean="0"/>
              <a:t>освічену</a:t>
            </a:r>
            <a:r>
              <a:rPr lang="ru-RU" sz="4000" dirty="0" smtClean="0"/>
              <a:t> «дружину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матір</a:t>
            </a:r>
            <a:r>
              <a:rPr lang="ru-RU" sz="4000" dirty="0" smtClean="0"/>
              <a:t> </a:t>
            </a:r>
            <a:r>
              <a:rPr lang="ru-RU" sz="4000" dirty="0" err="1" smtClean="0"/>
              <a:t>сім’ї</a:t>
            </a:r>
            <a:r>
              <a:rPr lang="ru-RU" sz="4000" dirty="0" smtClean="0"/>
              <a:t>». Для </a:t>
            </a:r>
            <a:r>
              <a:rPr lang="ru-RU" sz="4000" dirty="0" err="1" smtClean="0"/>
              <a:t>дорослого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населення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відкривалися</a:t>
            </a:r>
            <a:r>
              <a:rPr lang="ru-RU" sz="4000" dirty="0" smtClean="0"/>
              <a:t> </a:t>
            </a:r>
            <a:r>
              <a:rPr lang="ru-RU" sz="4000" dirty="0" err="1" smtClean="0"/>
              <a:t>недільні</a:t>
            </a:r>
            <a:r>
              <a:rPr lang="ru-RU" sz="4000" dirty="0" smtClean="0"/>
              <a:t> </a:t>
            </a:r>
            <a:r>
              <a:rPr lang="ru-RU" sz="4000" dirty="0" err="1" smtClean="0"/>
              <a:t>школи</a:t>
            </a:r>
            <a:r>
              <a:rPr lang="ru-RU" sz="4000" dirty="0" smtClean="0"/>
              <a:t>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Печерська Гімназія</a:t>
            </a:r>
            <a:endParaRPr lang="uk-UA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899592" y="1935163"/>
            <a:ext cx="727280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Земські</a:t>
            </a:r>
            <a:r>
              <a:rPr lang="ru-RU" sz="4000" dirty="0" smtClean="0"/>
              <a:t> </a:t>
            </a:r>
            <a:r>
              <a:rPr lang="ru-RU" sz="4000" dirty="0" err="1" smtClean="0"/>
              <a:t>школи</a:t>
            </a:r>
            <a:r>
              <a:rPr lang="ru-RU" sz="4000" dirty="0" smtClean="0"/>
              <a:t> </a:t>
            </a:r>
            <a:r>
              <a:rPr lang="ru-RU" sz="4000" dirty="0" err="1" smtClean="0"/>
              <a:t>користалися</a:t>
            </a:r>
            <a:r>
              <a:rPr lang="ru-RU" sz="4000" dirty="0" smtClean="0"/>
              <a:t> доброю славою. Земства </a:t>
            </a:r>
            <a:r>
              <a:rPr lang="ru-RU" sz="4000" dirty="0" err="1" smtClean="0"/>
              <a:t>організовували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школи</a:t>
            </a:r>
            <a:r>
              <a:rPr lang="ru-RU" sz="4000" dirty="0" smtClean="0"/>
              <a:t>: </a:t>
            </a:r>
            <a:r>
              <a:rPr lang="ru-RU" sz="4000" dirty="0" err="1" smtClean="0"/>
              <a:t>чотирирічні</a:t>
            </a:r>
            <a:r>
              <a:rPr lang="ru-RU" sz="4000" dirty="0" smtClean="0"/>
              <a:t>, </a:t>
            </a:r>
            <a:r>
              <a:rPr lang="ru-RU" sz="4000" dirty="0" err="1" smtClean="0"/>
              <a:t>початкові</a:t>
            </a:r>
            <a:r>
              <a:rPr lang="ru-RU" sz="4000" dirty="0" smtClean="0"/>
              <a:t>, </a:t>
            </a:r>
            <a:r>
              <a:rPr lang="ru-RU" sz="4000" dirty="0" err="1" smtClean="0"/>
              <a:t>гімназії</a:t>
            </a:r>
            <a:r>
              <a:rPr lang="ru-RU" sz="4000" dirty="0" smtClean="0"/>
              <a:t>, </a:t>
            </a:r>
            <a:r>
              <a:rPr lang="ru-RU" sz="4000" dirty="0" err="1" smtClean="0"/>
              <a:t>професійні</a:t>
            </a:r>
            <a:r>
              <a:rPr lang="ru-RU" sz="4000" dirty="0" smtClean="0"/>
              <a:t>, </a:t>
            </a:r>
            <a:r>
              <a:rPr lang="ru-RU" sz="4000" dirty="0" err="1" smtClean="0"/>
              <a:t>технічні</a:t>
            </a:r>
            <a:r>
              <a:rPr lang="ru-RU" sz="4000" dirty="0" smtClean="0"/>
              <a:t>, </a:t>
            </a:r>
            <a:r>
              <a:rPr lang="ru-RU" sz="4000" dirty="0" err="1" smtClean="0"/>
              <a:t>курси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підвищення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освіти</a:t>
            </a:r>
            <a:r>
              <a:rPr lang="ru-RU" sz="4000" dirty="0" smtClean="0"/>
              <a:t> </a:t>
            </a:r>
            <a:r>
              <a:rPr lang="ru-RU" sz="4000" dirty="0" err="1" smtClean="0"/>
              <a:t>вчителів</a:t>
            </a:r>
            <a:r>
              <a:rPr lang="ru-RU" sz="4000" dirty="0" smtClean="0"/>
              <a:t>, </a:t>
            </a:r>
            <a:r>
              <a:rPr lang="ru-RU" sz="4000" dirty="0" err="1" smtClean="0"/>
              <a:t>курси</a:t>
            </a:r>
            <a:r>
              <a:rPr lang="ru-RU" sz="4000" dirty="0" smtClean="0"/>
              <a:t> </a:t>
            </a:r>
            <a:r>
              <a:rPr lang="ru-RU" sz="4000" dirty="0" err="1" smtClean="0"/>
              <a:t>українознавства</a:t>
            </a:r>
            <a:r>
              <a:rPr lang="ru-RU" sz="4000" dirty="0" smtClean="0"/>
              <a:t>. В 1910 р. в </a:t>
            </a:r>
            <a:r>
              <a:rPr lang="ru-RU" sz="4000" dirty="0" err="1" smtClean="0"/>
              <a:t>цих</a:t>
            </a:r>
            <a:r>
              <a:rPr lang="ru-RU" sz="4000" dirty="0" smtClean="0"/>
              <a:t> школах </a:t>
            </a:r>
            <a:r>
              <a:rPr lang="ru-RU" sz="4000" dirty="0" err="1" smtClean="0"/>
              <a:t>навчалося</a:t>
            </a:r>
            <a:r>
              <a:rPr lang="ru-RU" sz="4000" dirty="0" smtClean="0"/>
              <a:t> </a:t>
            </a:r>
            <a:r>
              <a:rPr lang="ru-RU" sz="4000" dirty="0" err="1" smtClean="0"/>
              <a:t>понад</a:t>
            </a:r>
            <a:r>
              <a:rPr lang="ru-RU" sz="4000" dirty="0" smtClean="0"/>
              <a:t> 420 тис. </a:t>
            </a:r>
            <a:r>
              <a:rPr lang="ru-RU" sz="4000" dirty="0" err="1" smtClean="0"/>
              <a:t>дітей</a:t>
            </a:r>
            <a:r>
              <a:rPr lang="ru-RU" sz="4000" dirty="0" smtClean="0"/>
              <a:t>.</a:t>
            </a:r>
            <a:endParaRPr lang="uk-UA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640</Words>
  <Application>Microsoft Office PowerPoint</Application>
  <PresentationFormat>Экран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Освітня реформа 1864 року</vt:lpstr>
      <vt:lpstr>Серйозні зміни в економічному   житті викликали необхідність перетворень в усій державній системі. Тому протягом 60—70-х років було проведено низку реформ, які охопили основні сторони життя країни: земську, судову, військову, освітню, цензурну та ін.</vt:lpstr>
      <vt:lpstr>Нова освітня реформа була запроваджена в 1860-х рр. міністром народної освіти О.Головніним. Вона торкалася майже всіх ланок системи освіти, доповнюючи відсутні в ній компоненти. Передбачався розвиток педагогічної, професійної і поза-шкільної освіти для оновлення вищої школи. </vt:lpstr>
      <vt:lpstr>Згідно з освітньою реформою, яка почалася 1864 p., запроваджувалася єдина система початкової освіти, встановлювалися два типи гімназій: класична та реальна, навчання в яких було платним. Надавалася певна автономія університетам. Право вступу до університетів мали лише ті особи, які закінчували класичні гімназії. </vt:lpstr>
      <vt:lpstr>Класична гімназія</vt:lpstr>
      <vt:lpstr>Реальна гімназія</vt:lpstr>
      <vt:lpstr>Закінчення реальної гімназії давало право на вступ до вищої технічної школи, а жіночої не передбачало взагалі ніяких прав, бо її місія, як проголошував шкільний статут, лише підготувати освічену «дружину і матір сім’ї». Для дорослого населення відкривалися недільні школи.</vt:lpstr>
      <vt:lpstr>Печерська Гімназія</vt:lpstr>
      <vt:lpstr>Земські школи користалися доброю славою. Земства організовували школи: чотирирічні, початкові, гімназії, професійні, технічні, курси для підвищення освіти вчителів, курси українознавства. В 1910 р. в цих школах навчалося понад 420 тис. дітей.</vt:lpstr>
      <vt:lpstr>Під час реформування системи освіти було зроблено акцент на поширення писемності серед народних мас. Для цього створювалася популярна література, видавалися підручники, організовувалися недільні школи для дорослого населення.</vt:lpstr>
      <vt:lpstr>Початкова освіта регламентувалась "Положенням про початкові народні училища". До початкових народних училищ відносились елементарні школи всіх відомств (церковнопарафіяльні, міністерські, земські, залізничні і ін.), міські і сільські, ті, що утримувались казною, товариствами або приватними особами.</vt:lpstr>
      <vt:lpstr>Новим, згідно положення, було те, що початкові училища дозволялось відкривати органам місцевого самоврядування (земствам, містам), товариствам і приватним особам. Запроваджувались колегіальні органи керівництва школами – повітові і губернські училищні ради. </vt:lpstr>
      <vt:lpstr>Вчителями могли бути або церковники або світські особи. На відміну від церковників, світські особи для вчительської діяльності повинні були мати спеціальний дозвіл училищної ради у вигляді посвідчення про добру моральність і благонадійність. Новим було й те, що вчителями початкових народних шкіл могли бути і жінки.</vt:lpstr>
      <vt:lpstr>На кінець XIX ст. у порівнянні з його серединою початкових шкіл на Україні стало в 12 разів більше. Але потреби народу в початковій освіті вони не задовольняли. Рівень елементарної грамотності в кінці XIX ст. у різних губерніях України коливався 15-20%. </vt:lpstr>
      <vt:lpstr> Якість навчання у народних школах була низькою. Особливо примітивну освіту давали церковнопарафіяльні школи, які становили на 1900 р. 80% усіх початкових шкіл. Вони існували на пожертвування парафіян. Навчання тут обмежувалося читанням слов’янською і російською мовами, початками арифметики та вивченням молитов.</vt:lpstr>
      <vt:lpstr>1863 року було видано "Статут університетів", який виявився найбільш прогресивним із всіх університетських статутів дореволюційної Росії. Університетам дозволялась певна автономія: право вибору вченою радою ректора; вибирання на конкурсній основі професорів тощо. </vt:lpstr>
      <vt:lpstr>Крім університетів існували вищі технічні, сільськогосподарські, економічні учбові заклади. Стан вищої освіти в Україні був вкрай незадовільним, на початок XX ст. тут всі вузи зосереджувалися тільки в чотирьох великих містах: Києві, Харкові, Одесі і Катеринославі.</vt:lpstr>
      <vt:lpstr>Чернівецький національний університет імені Юрія Федьковича — один із небагатьох класичних університетів у державі. </vt:lpstr>
      <vt:lpstr>Обмеженою була середня і вища освіта для жінок. Рівень освіти у всіх середніх жіночих закладах (жіночі гімназії, єпархіальні училища, інститути шляхетних дівчат) був набагато нижчим, ніж у чоловічих. Жінки практично не мали доступу в університети і вищі технічні школи, для них організовувалися лише Вищі жіночі курси.</vt:lpstr>
      <vt:lpstr>Перша київська чоловіча гімназія</vt:lpstr>
      <vt:lpstr>Перша жіноча гімназія (Фундукліївська) в Україні почала роботу 1859 року в Києві.</vt:lpstr>
      <vt:lpstr>Фундукліївська жіноча гімназія. З листівки початку ХХ ст.</vt:lpstr>
      <vt:lpstr>Початкова освіта для народних мас була відсталою, у той час, коли діти панівних станів отримували покращену початкову освіту в спеціальних підготовчих класах гімназій або в домашніх умовах.</vt:lpstr>
      <vt:lpstr>Дякуємо за перегляд презентації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Освітня реформа 1864 року</dc:title>
  <dc:creator>Vova</dc:creator>
  <cp:lastModifiedBy>Vova</cp:lastModifiedBy>
  <cp:revision>16</cp:revision>
  <dcterms:created xsi:type="dcterms:W3CDTF">2012-02-25T13:49:37Z</dcterms:created>
  <dcterms:modified xsi:type="dcterms:W3CDTF">2012-02-25T16:18:13Z</dcterms:modified>
</cp:coreProperties>
</file>