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71" r:id="rId10"/>
    <p:sldId id="273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101" d="100"/>
          <a:sy n="101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1A22-D89E-475E-8DFC-08BCC9EE42B3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A3ED8-8321-47A8-8505-821C28AFF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7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A3ED8-8321-47A8-8505-821C28AFF42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5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3"/>
            <a:ext cx="9144000" cy="6834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988840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/>
              <a:t>ІМПРЕСІОНІЗМ</a:t>
            </a:r>
            <a:endParaRPr lang="ru-RU" sz="8800" dirty="0"/>
          </a:p>
        </p:txBody>
      </p:sp>
      <p:sp>
        <p:nvSpPr>
          <p:cNvPr id="2" name="TextBox 1"/>
          <p:cNvSpPr txBox="1"/>
          <p:nvPr/>
        </p:nvSpPr>
        <p:spPr>
          <a:xfrm>
            <a:off x="6588224" y="584486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Виконала:</a:t>
            </a:r>
            <a:br>
              <a:rPr lang="uk-UA" dirty="0" smtClean="0"/>
            </a:br>
            <a:r>
              <a:rPr lang="uk-UA" dirty="0" smtClean="0"/>
              <a:t>учениця 4-Б класу</a:t>
            </a:r>
            <a:br>
              <a:rPr lang="uk-UA" dirty="0" smtClean="0"/>
            </a:br>
            <a:r>
              <a:rPr lang="uk-UA" dirty="0" smtClean="0"/>
              <a:t>Ликова Юлія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0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"/>
            <a:ext cx="9144000" cy="6160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Guy Orlando Rose</a:t>
            </a:r>
            <a:endParaRPr lang="en-US" b="1" i="0" dirty="0">
              <a:solidFill>
                <a:schemeClr val="tx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" y="-9089"/>
            <a:ext cx="9171852" cy="6318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890" y="636356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Коршунова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Елена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"/>
            <a:ext cx="5580112" cy="4574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-1100"/>
            <a:ext cx="3563888" cy="458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472514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Руан,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вулиця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Епісері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Ефект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сонячного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освітлення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86916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6F6F74"/>
              </a:buClr>
            </a:pPr>
            <a:r>
              <a:rPr lang="ru-RU" sz="3200" b="1" spc="30" dirty="0" err="1">
                <a:solidFill>
                  <a:srgbClr val="FFFFFF">
                    <a:lumMod val="50000"/>
                  </a:srgbClr>
                </a:solidFill>
                <a:latin typeface="Comic Sans MS" pitchFamily="66" charset="0"/>
                <a:cs typeface="Tahoma" pitchFamily="34" charset="0"/>
              </a:rPr>
              <a:t>Франсіс</a:t>
            </a:r>
            <a:r>
              <a:rPr lang="ru-RU" sz="3200" b="1" spc="30" dirty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ru-RU" sz="3200" b="1" spc="30" dirty="0" err="1">
                <a:solidFill>
                  <a:srgbClr val="FFFFFF">
                    <a:lumMod val="50000"/>
                  </a:srgbClr>
                </a:solidFill>
                <a:latin typeface="Comic Sans MS" pitchFamily="66" charset="0"/>
                <a:cs typeface="Tahoma" pitchFamily="34" charset="0"/>
              </a:rPr>
              <a:t>Пікабіа</a:t>
            </a:r>
            <a:endParaRPr lang="ru-RU" sz="3200" b="1" spc="30" dirty="0">
              <a:solidFill>
                <a:srgbClr val="FFFFFF">
                  <a:lumMod val="50000"/>
                </a:srgbClr>
              </a:solidFill>
              <a:latin typeface="Comic Sans MS" pitchFamily="66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5882" cy="472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82" y="2666"/>
            <a:ext cx="4088118" cy="4722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0131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Junko Ono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Rothwell</a:t>
            </a:r>
            <a:endParaRPr lang="en-US" sz="2800" b="1" i="0" dirty="0">
              <a:solidFill>
                <a:schemeClr val="tx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01317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Anna Richards Brewster</a:t>
            </a:r>
            <a:endParaRPr lang="en-US" sz="2400" b="1" i="0" dirty="0">
              <a:solidFill>
                <a:schemeClr val="tx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1667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41" y="0"/>
            <a:ext cx="4492760" cy="4581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071" y="494116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Lucia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Sarto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94116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6F6F74"/>
              </a:buClr>
            </a:pPr>
            <a:r>
              <a:rPr lang="ru-RU" sz="2800" b="1" spc="30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cs typeface="Tahoma" pitchFamily="34" charset="0"/>
              </a:rPr>
              <a:t>Гюстав </a:t>
            </a:r>
            <a:r>
              <a:rPr lang="ru-RU" sz="2800" b="1" spc="30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cs typeface="Tahoma" pitchFamily="34" charset="0"/>
              </a:rPr>
              <a:t>Кайботт</a:t>
            </a:r>
            <a:endParaRPr lang="ru-RU" sz="2800" b="1" spc="30" dirty="0">
              <a:solidFill>
                <a:schemeClr val="tx1">
                  <a:lumMod val="50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32040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17" y="-2"/>
            <a:ext cx="4762778" cy="4581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48691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К.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Піссарро.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Село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Вуазен</a:t>
            </a:r>
            <a:endParaRPr lang="ru-RU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К.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Піссарро.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Міст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Руані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u="sng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Дощовий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день</a:t>
            </a:r>
            <a:endParaRPr lang="ru-RU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0"/>
            <a:ext cx="3563888" cy="4819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" y="4370"/>
            <a:ext cx="5589809" cy="4815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3395" y="500285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6F6F74"/>
              </a:buClr>
            </a:pPr>
            <a:r>
              <a:rPr lang="ru-RU" sz="2400" b="1" spc="30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cs typeface="Tahoma" pitchFamily="34" charset="0"/>
              </a:rPr>
              <a:t>П'єр-Оґюст</a:t>
            </a:r>
            <a:r>
              <a:rPr lang="ru-RU" sz="2400" b="1" spc="30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cs typeface="Tahoma" pitchFamily="34" charset="0"/>
              </a:rPr>
              <a:t> Ренуар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4672" y="494129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Клод Моне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0086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88516" cy="450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2514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Thomas Paquette</a:t>
            </a:r>
            <a:endParaRPr lang="en-US" sz="2800" b="1" i="0" dirty="0">
              <a:solidFill>
                <a:schemeClr val="tx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7251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John Fabian Carlson</a:t>
            </a:r>
            <a:endParaRPr lang="en-US" sz="2400" b="1" i="0" dirty="0">
              <a:solidFill>
                <a:schemeClr val="tx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Марі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Бракмон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6453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Mick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McGinty</a:t>
            </a:r>
            <a:endParaRPr lang="en-US" b="1" i="0" dirty="0">
              <a:solidFill>
                <a:schemeClr val="tx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vi-VN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Імпресіоні́зм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Arial"/>
              </a:rPr>
              <a:t> (від фр. 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impression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 —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враження) — художній напрям, що заснований на принципі безпосередньої фіксації вражень, спостережень, співпереживань. Мистецька течія у живописі, а також в літературі та музиці, котра виникла в 1860-х роках та остаточно сформувалася у другій половині 19 століття у Франції. Засновники імпресіонізму — як і символізму та експресіонізму — діяли на противагу </a:t>
            </a:r>
            <a:r>
              <a:rPr lang="vi-VN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реалізму.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Імпресіоністи намагаються у своїх творах відтворити шляхетні, витончені особисті враження та спостереження мінливих миттєвих відчуттів та переживань, природу, схопити мінливі ефекти світла — проте на відміну від неокласицизму не зобов'язувалися об'єктивно відображати реальність, а натомість поділитися власними почуттями з спостерігачем </a:t>
            </a:r>
            <a:r>
              <a:rPr lang="vi-VN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твору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Імпресіонізм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623731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6F6F74"/>
              </a:buClr>
            </a:pPr>
            <a:r>
              <a:rPr lang="ru-RU" sz="2000" b="1" spc="30" dirty="0">
                <a:solidFill>
                  <a:schemeClr val="bg1"/>
                </a:solidFill>
                <a:latin typeface="Comic Sans MS" pitchFamily="66" charset="0"/>
                <a:cs typeface="Tahoma" pitchFamily="34" charset="0"/>
              </a:rPr>
              <a:t>Поль Сезанн</a:t>
            </a:r>
            <a:endParaRPr lang="ru-RU" sz="2000" b="1" spc="30" dirty="0">
              <a:solidFill>
                <a:schemeClr val="bg1"/>
              </a:solidFill>
              <a:latin typeface="Comic Sans MS" pitchFamily="66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48965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47654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Едуар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Мане</a:t>
            </a:r>
          </a:p>
        </p:txBody>
      </p:sp>
    </p:spTree>
    <p:extLst>
      <p:ext uri="{BB962C8B-B14F-4D97-AF65-F5344CB8AC3E}">
        <p14:creationId xmlns:p14="http://schemas.microsoft.com/office/powerpoint/2010/main" val="4952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"/>
            <a:ext cx="4572000" cy="6844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50"/>
            <a:ext cx="457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4980" y="646543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Thomas Cole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64561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Thomas Cole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Thomas Cole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63876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Thomas Cole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Клод Моне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3768" y="645333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Comic Sans MS" pitchFamily="66" charset="0"/>
              </a:rPr>
              <a:t>Марі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Бракмон</a:t>
            </a:r>
            <a:endParaRPr lang="ru-RU" b="1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1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80928"/>
            <a:ext cx="4013200" cy="59919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The end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20824"/>
            <a:ext cx="8640960" cy="45045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Закладена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за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часів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 Людовика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</a:rPr>
              <a:t>XIV,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Королівська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академія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живопису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скульптури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з самого початку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робила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акцент 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вишколі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майстерності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згідно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з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чітко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окресленою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академічною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доктриною. Одним з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чинників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підготували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революційні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зміни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у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відношенні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імпресіоністів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до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живопису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був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розвиток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науки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техніки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У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</a:rPr>
              <a:t>XIX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столітті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з'явилися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нові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види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пензлів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: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тверді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пласкі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зміцнені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сталевою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оправою (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раніше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застосовувалися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тільки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круглі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пензлі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з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м'якого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волосу),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дозволяли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застосовувати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міцніші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кроки. У продажу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з'явилися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також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значно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дешевші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синтетичні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барви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— стали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більше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застосовувати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блакитного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кольору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який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до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тієї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пори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був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дуже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дорогим. Почали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вживати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пленерні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мольберти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та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переносні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коробки для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фарб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пензлів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—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це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полегшило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вихід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 природу.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Великий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вплив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імпресіоністів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мав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винахід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поширення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фотографії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Оглядаючи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фотознімки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вони почали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подібно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компонувати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свої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малюнки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. Люди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дерева,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усічені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посередині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викликали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справжню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революцію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 салонах.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0000"/>
                </a:solidFill>
                <a:latin typeface="Comic Sans MS" pitchFamily="66" charset="0"/>
              </a:rPr>
              <a:t>Історія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29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686800" cy="46485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Французький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імпресіонізм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історично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ведуть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художньої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виставки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навесні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1874 року,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відкрилася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майстерні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фотографа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Надара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А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вже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25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квітня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1874 р.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маловідомий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нині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репортер 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Леруа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надрукував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гумористичному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виданні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Шаріварі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»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статтю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назвою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Виставка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імпресіоністів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»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Назва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імпресіонізм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»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досить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беззмістовна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відміну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назв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«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Барбізонська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школа» 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чи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«Школа Фонтенбло», де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хоча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б є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позначка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географічного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розташування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художнього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угруповання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Ще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менше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ясності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кількома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художниками,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які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формально не входили в коло перших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імпресіоністів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хоча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їх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технічні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прийоми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засоби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цілком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імпресіоністичні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». До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того ж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технічні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засоби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імпресіоністів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відомі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задовго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до 19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століття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їх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використовували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ще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Тиціан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 Веласкес.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ще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одна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стаття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ще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одна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назва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- 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Виставка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бунтівників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»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цілком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лайлива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несхвальна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Саме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вона точно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відтворювала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несхвальне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ставлення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буржуазної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публіки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і критики до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художників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імпресіоністів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), яке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панувало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протягом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років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Імпресіоністів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одразу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звинуватили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аморальності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бунтівних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настроях,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неспроможності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бути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добропорядними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Походження назви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3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Французький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імпресіонізм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не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підіймав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філософських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проблем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навіть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не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намагався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проникати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під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кольорову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поверхню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буденності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Натомість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імпресіонізм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зосереджується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поверхневості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плинності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миті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настрою,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освітленні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куту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зору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Як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мистецтво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ренесансу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( 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Відродження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 ),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імпресіонізм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будується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особливостях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навичках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сприйняття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перспективи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 Разом з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тим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ренесансне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бачення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підривається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доведеною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суб'єктивністю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відносністю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людського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сприйняття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робить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колір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і форму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автономними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складовими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образу. Для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імпресіонізму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не так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важливо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 </a:t>
            </a:r>
            <a:r>
              <a:rPr lang="ru-RU" u="sng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 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зображено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малюнку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але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важливо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 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як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 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зображено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</a:t>
            </a:r>
          </a:p>
          <a:p>
            <a:pPr algn="l"/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Їх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картини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представляли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лише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позитивні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сторони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життя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не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порушували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суспільних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проблем,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оминали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й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такі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проблеми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як голод,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хвороби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смерть.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Це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призвело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пізніше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до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розколу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серед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самих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імпресіоністів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Comic Sans MS" pitchFamily="66" charset="0"/>
              </a:rPr>
              <a:t>Недоліки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omic Sans MS" pitchFamily="66" charset="0"/>
              </a:rPr>
              <a:t>імпресіонізму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До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перваг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імпресіонізму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як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течії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відноситься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і демократизм. За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інерцією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мистецтво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і в 19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столітті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вважалося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монополією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аристократів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вищих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верств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населення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Саме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вони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виступали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головними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замовниками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стінописи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монументи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саме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вони —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головні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покупці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картин і скульптур.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Сюжети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з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важкою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працею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селян,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трагічні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сторінки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сучасності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ганебні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сторони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воєн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бідності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суспільних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негараздів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засуджувались,не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схвалювались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не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купувались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.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Імпресіоністи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цьому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питанні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займали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досить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компромісні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проміжні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позиції.Були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відкинуті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біблійні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літературні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міфологічні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історичні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сюжети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притаманні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офіційному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 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академізму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. Художники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часто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малювали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людей у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русі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під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час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забави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відпочинку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,,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мотивом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їх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робіт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була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також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природа.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Бралися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сюжети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флірту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танців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перебувань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в кафе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театрі,прогулянок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човнах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на пляжах і в садах.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Якщо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судити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за картинами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імпресіоністів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то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життя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—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це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черга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маленьких свят,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вечірок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приємних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часів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за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містом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чи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в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приятельському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оточенні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.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0000"/>
                </a:solidFill>
                <a:latin typeface="Comic Sans MS" pitchFamily="66" charset="0"/>
              </a:rPr>
              <a:t>Переваги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omic Sans MS" pitchFamily="66" charset="0"/>
              </a:rPr>
              <a:t>імпресіонізму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/>
              <a:buChar char="•"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Едуар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Мане </a:t>
            </a:r>
          </a:p>
          <a:p>
            <a:pPr algn="l">
              <a:buFont typeface="Arial"/>
              <a:buChar char="•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Каміль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Піссаро</a:t>
            </a:r>
            <a:endParaRPr lang="ru-RU" dirty="0" smtClean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l">
              <a:buFont typeface="Arial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Клод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Моне</a:t>
            </a:r>
          </a:p>
          <a:p>
            <a:pPr algn="l">
              <a:buFont typeface="Arial"/>
              <a:buChar char="•"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П'єр-Оґюст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Ренуар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l">
              <a:buFont typeface="Arial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Альфред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Сіслей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l">
              <a:buFont typeface="Arial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Дега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Едгар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l">
              <a:buFont typeface="Arial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Поль Сезанн</a:t>
            </a:r>
          </a:p>
          <a:p>
            <a:pPr algn="l">
              <a:buFont typeface="Arial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Берта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Морізо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l">
              <a:buFont typeface="Arial"/>
              <a:buChar char="•"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Марі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Бракмон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l">
              <a:buFont typeface="Arial"/>
              <a:buChar char="•"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Арман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Гійомен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l">
              <a:buFont typeface="Arial"/>
              <a:buChar char="•"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Франсіс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Пікабіа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l">
              <a:buFont typeface="Arial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Гюстав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/>
              </a:rPr>
              <a:t>Кайботт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Comic Sans MS" pitchFamily="66" charset="0"/>
              </a:rPr>
              <a:t>Головні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</a:rPr>
              <a:t>представники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Comic Sans MS" pitchFamily="66" charset="0"/>
              </a:rPr>
              <a:t>живопису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5816" cy="5517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2"/>
            <a:ext cx="6228184" cy="5517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56612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6F6F74"/>
              </a:buClr>
            </a:pPr>
            <a:r>
              <a:rPr lang="ru-RU" sz="3600" b="1" spc="30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cs typeface="Tahoma" pitchFamily="34" charset="0"/>
              </a:rPr>
              <a:t>Поль Сезанн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6612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6F6F74"/>
              </a:buClr>
            </a:pPr>
            <a:r>
              <a:rPr lang="ru-RU" sz="2400" b="1" spc="30" dirty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  <a:cs typeface="Tahoma" pitchFamily="34" charset="0"/>
              </a:rPr>
              <a:t>Дега </a:t>
            </a:r>
            <a:r>
              <a:rPr lang="ru-RU" sz="2400" b="1" spc="30" dirty="0" err="1">
                <a:solidFill>
                  <a:srgbClr val="FFFFFF">
                    <a:lumMod val="50000"/>
                  </a:srgbClr>
                </a:solidFill>
                <a:latin typeface="Comic Sans MS" pitchFamily="66" charset="0"/>
                <a:cs typeface="Tahoma" pitchFamily="34" charset="0"/>
              </a:rPr>
              <a:t>Едгар</a:t>
            </a:r>
            <a:endParaRPr lang="ru-RU" sz="2400" b="1" spc="30" dirty="0">
              <a:solidFill>
                <a:srgbClr val="FFFFFF">
                  <a:lumMod val="50000"/>
                </a:srgbClr>
              </a:solidFill>
              <a:latin typeface="Comic Sans MS" pitchFamily="66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0"/>
            <a:ext cx="9144000" cy="6168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 Marta de Andres </a:t>
            </a:r>
            <a:endParaRPr lang="ru-RU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145</TotalTime>
  <Words>241</Words>
  <Application>Microsoft Office PowerPoint</Application>
  <PresentationFormat>Экран (4:3)</PresentationFormat>
  <Paragraphs>58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BlackTie</vt:lpstr>
      <vt:lpstr>Презентация PowerPoint</vt:lpstr>
      <vt:lpstr>Імпресіонізм</vt:lpstr>
      <vt:lpstr>Історія</vt:lpstr>
      <vt:lpstr>Походження назви</vt:lpstr>
      <vt:lpstr>Недоліки імпресіонізму</vt:lpstr>
      <vt:lpstr>Переваги імпресіонізму</vt:lpstr>
      <vt:lpstr>Головні представники в живопису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імпресіонізм</dc:title>
  <dc:creator>Юля</dc:creator>
  <cp:lastModifiedBy>Юля</cp:lastModifiedBy>
  <cp:revision>14</cp:revision>
  <dcterms:created xsi:type="dcterms:W3CDTF">2012-11-11T19:26:11Z</dcterms:created>
  <dcterms:modified xsi:type="dcterms:W3CDTF">2012-11-17T21:40:25Z</dcterms:modified>
</cp:coreProperties>
</file>