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1" r:id="rId4"/>
    <p:sldId id="263" r:id="rId5"/>
    <p:sldId id="257" r:id="rId6"/>
    <p:sldId id="258" r:id="rId7"/>
    <p:sldId id="259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1%D1%82%D1%80%D0%BE%D0%BC%D0%B5%D1%82%D1%80%D1%96%D1%8F" TargetMode="External"/><Relationship Id="rId7" Type="http://schemas.openxmlformats.org/officeDocument/2006/relationships/hyperlink" Target="http://uk.wikipedia.org/wiki/%D0%A4%D1%96%D0%B7%D0%B8%D1%87%D0%BD%D0%B0_%D0%BA%D0%BE%D1%81%D0%BC%D0%BE%D0%BB%D0%BE%D0%B3%D1%96%D1%8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7%D0%BE%D1%80%D1%8F%D0%BD%D0%B0_%D0%B0%D1%81%D1%82%D1%80%D0%BE%D0%BD%D0%BE%D0%BC%D1%96%D1%8F" TargetMode="External"/><Relationship Id="rId5" Type="http://schemas.openxmlformats.org/officeDocument/2006/relationships/hyperlink" Target="http://uk.wikipedia.org/wiki/%D0%90%D1%81%D1%82%D1%80%D0%BE%D1%84%D1%96%D0%B7%D0%B8%D0%BA%D0%B0" TargetMode="External"/><Relationship Id="rId4" Type="http://schemas.openxmlformats.org/officeDocument/2006/relationships/hyperlink" Target="http://uk.wikipedia.org/wiki/%D0%9D%D0%B5%D0%B1%D0%B5%D1%81%D0%BD%D0%B0_%D0%BC%D0%B5%D1%85%D0%B0%D0%BD%D1%96%D0%BA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715436" cy="3429024"/>
          </a:xfrm>
        </p:spPr>
        <p:txBody>
          <a:bodyPr/>
          <a:lstStyle/>
          <a:p>
            <a:r>
              <a:rPr lang="uk-UA" sz="8000" dirty="0" smtClean="0"/>
              <a:t>Астрономія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500570"/>
            <a:ext cx="4429156" cy="1508760"/>
          </a:xfrm>
        </p:spPr>
        <p:txBody>
          <a:bodyPr>
            <a:normAutofit/>
          </a:bodyPr>
          <a:lstStyle/>
          <a:p>
            <a:r>
              <a:rPr lang="uk-UA" sz="3000" dirty="0" smtClean="0"/>
              <a:t>Робота</a:t>
            </a:r>
            <a:r>
              <a:rPr lang="en-US" sz="3000" dirty="0" smtClean="0"/>
              <a:t> </a:t>
            </a:r>
            <a:r>
              <a:rPr lang="uk-UA" sz="3000" dirty="0" smtClean="0"/>
              <a:t>учня 11-А класу </a:t>
            </a:r>
            <a:r>
              <a:rPr lang="uk-UA" sz="3000" smtClean="0"/>
              <a:t>Демченка Ігоря</a:t>
            </a:r>
            <a:endParaRPr lang="ru-RU" sz="3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7772400" cy="2273994"/>
          </a:xfrm>
        </p:spPr>
        <p:txBody>
          <a:bodyPr>
            <a:prstTxWarp prst="textDeflate">
              <a:avLst/>
            </a:prstTxWarp>
          </a:bodyPr>
          <a:lstStyle/>
          <a:p>
            <a:pPr algn="ctr"/>
            <a:r>
              <a:rPr lang="uk-UA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Дякую за увагу!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04" cy="4572000"/>
          </a:xfrm>
        </p:spPr>
        <p:txBody>
          <a:bodyPr/>
          <a:lstStyle/>
          <a:p>
            <a:r>
              <a:rPr lang="ru-RU" dirty="0" err="1" smtClean="0"/>
              <a:t>Астрономія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грец</a:t>
            </a:r>
            <a:r>
              <a:rPr lang="ru-RU" dirty="0" smtClean="0"/>
              <a:t>. «</a:t>
            </a:r>
            <a:r>
              <a:rPr lang="ru-RU" dirty="0" err="1" smtClean="0"/>
              <a:t>астрон</a:t>
            </a:r>
            <a:r>
              <a:rPr lang="ru-RU" dirty="0" smtClean="0"/>
              <a:t>» — «зоря», «</a:t>
            </a:r>
            <a:r>
              <a:rPr lang="ru-RU" dirty="0" err="1" smtClean="0"/>
              <a:t>номос</a:t>
            </a:r>
            <a:r>
              <a:rPr lang="ru-RU" dirty="0" smtClean="0"/>
              <a:t>» — «закон») — наука про </a:t>
            </a:r>
            <a:r>
              <a:rPr lang="ru-RU" dirty="0" err="1" smtClean="0"/>
              <a:t>небесні</a:t>
            </a:r>
            <a:r>
              <a:rPr lang="ru-RU" dirty="0" smtClean="0"/>
              <a:t> </a:t>
            </a:r>
            <a:r>
              <a:rPr lang="ru-RU" dirty="0" err="1" smtClean="0"/>
              <a:t>світила</a:t>
            </a:r>
            <a:r>
              <a:rPr lang="ru-RU" dirty="0" smtClean="0"/>
              <a:t>,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, </a:t>
            </a:r>
            <a:r>
              <a:rPr lang="ru-RU" dirty="0" err="1" smtClean="0"/>
              <a:t>будови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про </a:t>
            </a:r>
            <a:r>
              <a:rPr lang="ru-RU" dirty="0" err="1" smtClean="0"/>
              <a:t>будову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Всесвіту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6" descr="http://top-desktop.ru/files/kosmos/640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786190"/>
            <a:ext cx="2666976" cy="200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img.mota.ru/upload/wallpapers/2009/07/16/12/03/14920/space_013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429000"/>
            <a:ext cx="2001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7772400" cy="914400"/>
          </a:xfrm>
        </p:spPr>
        <p:txBody>
          <a:bodyPr/>
          <a:lstStyle/>
          <a:p>
            <a:r>
              <a:rPr lang="uk-UA" dirty="0" smtClean="0"/>
              <a:t>Що вивчає астрономія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Астрономія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- наука про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Всесвіт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, що вивчає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розташування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рух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будову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походження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і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розвиток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небесних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тіл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утворених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ними систем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Зокрема,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астрономія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вивчає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Сонце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, інші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зірки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, планети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Сонячної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системи та їх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супутники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позасонячні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планети (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екзопланети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),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астероїди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комети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метеорити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міжпланетний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речовина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міжзоряний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речовина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пульсари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чорні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діри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туманності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, галактики і їх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скупчення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квазари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і багато іншого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914400"/>
          </a:xfrm>
        </p:spPr>
        <p:txBody>
          <a:bodyPr/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розділи</a:t>
            </a:r>
            <a:r>
              <a:rPr lang="ru-RU" dirty="0" smtClean="0"/>
              <a:t> </a:t>
            </a:r>
            <a:r>
              <a:rPr lang="ru-RU" dirty="0" err="1" smtClean="0"/>
              <a:t>астрономії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001156" cy="607223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hlinkClick r:id="rId3" tooltip="Астрометрія"/>
              </a:rPr>
              <a:t>Астрометрія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 — підрозділ науки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астрономії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, що вивчає 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небесні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тіла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конкретні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моменти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 часу</a:t>
            </a:r>
          </a:p>
          <a:p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hlinkClick r:id="rId4" tooltip="Небесна механіка"/>
              </a:rPr>
              <a:t>Небесна </a:t>
            </a:r>
            <a:r>
              <a:rPr lang="ru-RU" b="1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hlinkClick r:id="rId4" tooltip="Небесна механіка"/>
              </a:rPr>
              <a:t>механіка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 — вивчає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рух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небесних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тіл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під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впливом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сили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тяжіння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фігури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рівноваги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небесних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тіл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, що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визначається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силою 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гравітації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та 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обертання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. З'явилася небесна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механіка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лише у </a:t>
            </a:r>
            <a:r>
              <a:rPr lang="en-US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XVII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столітті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, коли стало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можливим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вивчення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 сил, що керують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рухом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небесних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тіл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b="1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hlinkClick r:id="rId5" tooltip="Астрофізика"/>
              </a:rPr>
              <a:t>Астрофізика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 — вивчає 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фізичну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 природу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небесних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тіл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, тобто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фізичний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стан і 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хімічний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склад 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небесних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тіл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, а також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досліджує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питання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про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джерела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енергії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випромінюваної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Сонцем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і зорями.</a:t>
            </a:r>
          </a:p>
          <a:p>
            <a:r>
              <a:rPr lang="ru-RU" b="1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hlinkClick r:id="rId6" tooltip="Зоряна астрономія"/>
              </a:rPr>
              <a:t>Зоряна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hlinkClick r:id="rId6" tooltip="Зоряна астрономія"/>
              </a:rPr>
              <a:t> </a:t>
            </a:r>
            <a:r>
              <a:rPr lang="ru-RU" b="1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hlinkClick r:id="rId6" tooltip="Зоряна астрономія"/>
              </a:rPr>
              <a:t>астрономія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 — вивчає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будову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походження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і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розвиток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зоряних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систем і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міжзоряної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матерії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b="1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hlinkClick r:id="rId7" tooltip="Фізична космологія"/>
              </a:rPr>
              <a:t>Фізична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hlinkClick r:id="rId7" tooltip="Фізична космологія"/>
              </a:rPr>
              <a:t> </a:t>
            </a:r>
            <a:r>
              <a:rPr lang="ru-RU" b="1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hlinkClick r:id="rId7" tooltip="Фізична космологія"/>
              </a:rPr>
              <a:t>космологія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 —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досліджує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будову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еволюцію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Всесвіту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 у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найбільших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масштабах,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розглядає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питання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про утворення і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розвиток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систем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небесних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тіл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, зокрема 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нашої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Галактики та 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Сонячної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системи.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Стародавня наука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6572296" cy="521497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Астрономія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найстародавніших</a:t>
            </a:r>
            <a:r>
              <a:rPr lang="ru-RU" dirty="0" smtClean="0"/>
              <a:t> наук, вона </a:t>
            </a:r>
            <a:r>
              <a:rPr lang="ru-RU" dirty="0" err="1" smtClean="0"/>
              <a:t>виникла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практичних</a:t>
            </a:r>
            <a:r>
              <a:rPr lang="ru-RU" dirty="0" smtClean="0"/>
              <a:t> потреб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розвивалася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ними. </a:t>
            </a:r>
            <a:r>
              <a:rPr lang="ru-RU" dirty="0" err="1" smtClean="0"/>
              <a:t>Елементарні</a:t>
            </a:r>
            <a:r>
              <a:rPr lang="ru-RU" dirty="0" smtClean="0"/>
              <a:t> </a:t>
            </a:r>
            <a:r>
              <a:rPr lang="ru-RU" dirty="0" err="1" smtClean="0"/>
              <a:t>астрономічні</a:t>
            </a:r>
            <a:r>
              <a:rPr lang="ru-RU" dirty="0" smtClean="0"/>
              <a:t> </a:t>
            </a:r>
            <a:r>
              <a:rPr lang="ru-RU" dirty="0" err="1" smtClean="0"/>
              <a:t>відомості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тому </a:t>
            </a:r>
            <a:r>
              <a:rPr lang="ru-RU" dirty="0" err="1" smtClean="0"/>
              <a:t>мали</a:t>
            </a:r>
            <a:r>
              <a:rPr lang="ru-RU" dirty="0" smtClean="0"/>
              <a:t> народи </a:t>
            </a:r>
            <a:r>
              <a:rPr lang="ru-RU" dirty="0" err="1" smtClean="0"/>
              <a:t>Вавілону</a:t>
            </a:r>
            <a:r>
              <a:rPr lang="ru-RU" dirty="0" smtClean="0"/>
              <a:t>, </a:t>
            </a:r>
            <a:r>
              <a:rPr lang="ru-RU" dirty="0" err="1" smtClean="0"/>
              <a:t>Єгипту</a:t>
            </a:r>
            <a:r>
              <a:rPr lang="ru-RU" dirty="0" smtClean="0"/>
              <a:t>, Китаю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застосовували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для </a:t>
            </a:r>
            <a:r>
              <a:rPr lang="ru-RU" dirty="0" err="1" smtClean="0"/>
              <a:t>вимірювання</a:t>
            </a:r>
            <a:r>
              <a:rPr lang="ru-RU" dirty="0" smtClean="0"/>
              <a:t> часу та </a:t>
            </a:r>
            <a:r>
              <a:rPr lang="ru-RU" dirty="0" err="1" smtClean="0"/>
              <a:t>орієнтування</a:t>
            </a:r>
            <a:r>
              <a:rPr lang="ru-RU" dirty="0" smtClean="0"/>
              <a:t> за сторонами горизонту.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4" descr="http://900igr.net/datai/astronomija/Pervyj-iskusstvennyj-sputnik-Zemli/0006-006-TSelju-dannoj-raboty-javljaetsja-Oznakomlenie-s-istoriej-sozdani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322" y="1643050"/>
            <a:ext cx="2597205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7358114" cy="4572000"/>
          </a:xfrm>
        </p:spPr>
        <p:txBody>
          <a:bodyPr/>
          <a:lstStyle/>
          <a:p>
            <a:r>
              <a:rPr lang="ru-RU" dirty="0" smtClean="0"/>
              <a:t>Наша Земля -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Всесвіту</a:t>
            </a:r>
            <a:r>
              <a:rPr lang="ru-RU" dirty="0" smtClean="0"/>
              <a:t>. </a:t>
            </a:r>
            <a:r>
              <a:rPr lang="ru-RU" dirty="0" err="1" smtClean="0"/>
              <a:t>Місяць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 </a:t>
            </a:r>
            <a:r>
              <a:rPr lang="ru-RU" dirty="0" err="1" smtClean="0"/>
              <a:t>спричиняють</a:t>
            </a:r>
            <a:r>
              <a:rPr lang="ru-RU" dirty="0" smtClean="0"/>
              <a:t> на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припливи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відпливи</a:t>
            </a:r>
            <a:r>
              <a:rPr lang="ru-RU" dirty="0" smtClean="0"/>
              <a:t>. </a:t>
            </a:r>
            <a:r>
              <a:rPr lang="ru-RU" dirty="0" err="1" smtClean="0"/>
              <a:t>Сонячне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процеси</a:t>
            </a:r>
            <a:r>
              <a:rPr lang="ru-RU" dirty="0" smtClean="0"/>
              <a:t> в </a:t>
            </a:r>
            <a:r>
              <a:rPr lang="ru-RU" dirty="0" err="1" smtClean="0"/>
              <a:t>земній</a:t>
            </a:r>
            <a:r>
              <a:rPr lang="ru-RU" dirty="0" smtClean="0"/>
              <a:t> </a:t>
            </a:r>
            <a:r>
              <a:rPr lang="ru-RU" dirty="0" err="1" smtClean="0"/>
              <a:t>атмосфері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на </a:t>
            </a:r>
            <a:r>
              <a:rPr lang="ru-RU" dirty="0" err="1" smtClean="0"/>
              <a:t>життєдіяльність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. </a:t>
            </a:r>
            <a:r>
              <a:rPr lang="ru-RU" dirty="0" err="1" smtClean="0"/>
              <a:t>Механізми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космічних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на Землю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вивчає</a:t>
            </a:r>
            <a:r>
              <a:rPr lang="ru-RU" dirty="0" smtClean="0"/>
              <a:t> </a:t>
            </a:r>
            <a:r>
              <a:rPr lang="ru-RU" dirty="0" err="1" smtClean="0"/>
              <a:t>астрономія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http://img.montecina.ru/forums/monthly_11_2011/user146/post214307_img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929066"/>
            <a:ext cx="2381224" cy="1785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73862"/>
          </a:xfrm>
        </p:spPr>
        <p:txBody>
          <a:bodyPr/>
          <a:lstStyle/>
          <a:p>
            <a:r>
              <a:rPr lang="uk-UA" dirty="0" smtClean="0"/>
              <a:t>Зв’язок астрономії з іншими науками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 err="1" smtClean="0"/>
              <a:t>астрономія</a:t>
            </a:r>
            <a:r>
              <a:rPr lang="ru-RU" dirty="0" smtClean="0"/>
              <a:t> 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математикою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фізикою</a:t>
            </a:r>
            <a:r>
              <a:rPr lang="ru-RU" dirty="0" smtClean="0"/>
              <a:t>, </a:t>
            </a:r>
            <a:r>
              <a:rPr lang="ru-RU" dirty="0" err="1" smtClean="0"/>
              <a:t>біологією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хімією</a:t>
            </a:r>
            <a:r>
              <a:rPr lang="ru-RU" dirty="0" smtClean="0"/>
              <a:t>, </a:t>
            </a:r>
            <a:r>
              <a:rPr lang="ru-RU" dirty="0" err="1" smtClean="0"/>
              <a:t>географією</a:t>
            </a:r>
            <a:r>
              <a:rPr lang="ru-RU" dirty="0" smtClean="0"/>
              <a:t>, </a:t>
            </a:r>
            <a:r>
              <a:rPr lang="ru-RU" dirty="0" err="1" smtClean="0"/>
              <a:t>геологією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космонавтикою.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наук, вона в свою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збагачує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, </a:t>
            </a:r>
            <a:r>
              <a:rPr lang="ru-RU" dirty="0" err="1" smtClean="0"/>
              <a:t>стимулює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, </a:t>
            </a:r>
            <a:r>
              <a:rPr lang="ru-RU" dirty="0" err="1" smtClean="0"/>
              <a:t>висуваючи</a:t>
            </a:r>
            <a:r>
              <a:rPr lang="ru-RU" dirty="0" smtClean="0"/>
              <a:t> перед ними все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Вивчаючи</a:t>
            </a:r>
            <a:r>
              <a:rPr lang="ru-RU" dirty="0" smtClean="0"/>
              <a:t> </a:t>
            </a:r>
            <a:r>
              <a:rPr lang="ru-RU" dirty="0" err="1" smtClean="0"/>
              <a:t>астрономію</a:t>
            </a:r>
            <a:r>
              <a:rPr lang="ru-RU" dirty="0" smtClean="0"/>
              <a:t>,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звертати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на те,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відомості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достовірними</a:t>
            </a:r>
            <a:r>
              <a:rPr lang="ru-RU" dirty="0" smtClean="0"/>
              <a:t> фактами, а </a:t>
            </a:r>
            <a:r>
              <a:rPr lang="ru-RU" dirty="0" err="1" smtClean="0"/>
              <a:t>які</a:t>
            </a:r>
            <a:r>
              <a:rPr lang="ru-RU" dirty="0" smtClean="0"/>
              <a:t> — </a:t>
            </a:r>
            <a:r>
              <a:rPr lang="ru-RU" dirty="0" err="1" smtClean="0"/>
              <a:t>науковими</a:t>
            </a:r>
            <a:r>
              <a:rPr lang="ru-RU" dirty="0" smtClean="0"/>
              <a:t> </a:t>
            </a:r>
            <a:r>
              <a:rPr lang="ru-RU" dirty="0" err="1" smtClean="0"/>
              <a:t>припущеннями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часом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змінитися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Небесна сфера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Небесна сфера - це </a:t>
            </a:r>
            <a:r>
              <a:rPr lang="ru-RU" dirty="0" err="1" smtClean="0"/>
              <a:t>уявна</a:t>
            </a:r>
            <a:r>
              <a:rPr lang="ru-RU" dirty="0" smtClean="0"/>
              <a:t> сфера як </a:t>
            </a:r>
            <a:r>
              <a:rPr lang="ru-RU" dirty="0" err="1" smtClean="0"/>
              <a:t>завгодно</a:t>
            </a:r>
            <a:r>
              <a:rPr lang="ru-RU" dirty="0" smtClean="0"/>
              <a:t> великого </a:t>
            </a:r>
            <a:r>
              <a:rPr lang="ru-RU" dirty="0" err="1" smtClean="0"/>
              <a:t>радіусу</a:t>
            </a:r>
            <a:r>
              <a:rPr lang="ru-RU" dirty="0" smtClean="0"/>
              <a:t>, в </a:t>
            </a:r>
            <a:r>
              <a:rPr lang="ru-RU" dirty="0" err="1" smtClean="0"/>
              <a:t>центрі</a:t>
            </a:r>
            <a:r>
              <a:rPr lang="ru-RU" dirty="0" smtClean="0"/>
              <a:t> якої знаходиться </a:t>
            </a:r>
            <a:r>
              <a:rPr lang="ru-RU" dirty="0" err="1" smtClean="0"/>
              <a:t>спостерігач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076" name="Picture 4" descr="http://altfast.ru/uploads/posts/2011-02/1296568079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000504"/>
            <a:ext cx="2004576" cy="150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inoplanetjane.ru/wp-content/uploads/2012/10/wpid-5070328509a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2462" y="3857628"/>
            <a:ext cx="2501538" cy="187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http://img0.liveinternet.ru/images/attach/b/0/19726/19726209_19658190_stars_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643314"/>
            <a:ext cx="2905145" cy="217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небесної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5429256" cy="5643578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r>
              <a:rPr lang="ru-RU" dirty="0" err="1" smtClean="0"/>
              <a:t>кутові</a:t>
            </a:r>
            <a:r>
              <a:rPr lang="ru-RU" dirty="0" smtClean="0"/>
              <a:t> </a:t>
            </a:r>
            <a:r>
              <a:rPr lang="ru-RU" dirty="0" err="1" smtClean="0"/>
              <a:t>вимірювання</a:t>
            </a:r>
            <a:r>
              <a:rPr lang="ru-RU" dirty="0" smtClean="0"/>
              <a:t> на </a:t>
            </a:r>
            <a:r>
              <a:rPr lang="ru-RU" dirty="0" err="1" smtClean="0"/>
              <a:t>сфері</a:t>
            </a:r>
            <a:r>
              <a:rPr lang="ru-RU" dirty="0" smtClean="0"/>
              <a:t> не </a:t>
            </a:r>
            <a:r>
              <a:rPr lang="ru-RU" dirty="0" err="1" smtClean="0"/>
              <a:t>залежать</a:t>
            </a:r>
            <a:r>
              <a:rPr lang="ru-RU" dirty="0" smtClean="0"/>
              <a:t> від її </a:t>
            </a:r>
            <a:r>
              <a:rPr lang="ru-RU" dirty="0" err="1" smtClean="0"/>
              <a:t>радіуса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-центр </a:t>
            </a:r>
            <a:r>
              <a:rPr lang="ru-RU" dirty="0" err="1" smtClean="0"/>
              <a:t>небесної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вибирається</a:t>
            </a:r>
            <a:r>
              <a:rPr lang="ru-RU" dirty="0" smtClean="0"/>
              <a:t> </a:t>
            </a:r>
            <a:r>
              <a:rPr lang="ru-RU" dirty="0" err="1" smtClean="0"/>
              <a:t>довільно</a:t>
            </a:r>
            <a:r>
              <a:rPr lang="ru-RU" dirty="0" smtClean="0"/>
              <a:t>. Для кожного </a:t>
            </a:r>
            <a:r>
              <a:rPr lang="ru-RU" dirty="0" err="1" smtClean="0"/>
              <a:t>спостерігача</a:t>
            </a:r>
            <a:r>
              <a:rPr lang="ru-RU" dirty="0" smtClean="0"/>
              <a:t> - свій центр, а </a:t>
            </a:r>
            <a:r>
              <a:rPr lang="ru-RU" dirty="0" err="1" smtClean="0"/>
              <a:t>спостерігачів</a:t>
            </a:r>
            <a:r>
              <a:rPr lang="ru-RU" dirty="0" smtClean="0"/>
              <a:t> може бути багато.</a:t>
            </a:r>
          </a:p>
          <a:p>
            <a:r>
              <a:rPr lang="ru-RU" dirty="0" smtClean="0"/>
              <a:t>-На </a:t>
            </a:r>
            <a:r>
              <a:rPr lang="ru-RU" dirty="0" err="1" smtClean="0"/>
              <a:t>небесну</a:t>
            </a:r>
            <a:r>
              <a:rPr lang="ru-RU" dirty="0" smtClean="0"/>
              <a:t> сферу </a:t>
            </a:r>
            <a:r>
              <a:rPr lang="ru-RU" dirty="0" err="1" smtClean="0"/>
              <a:t>проектуються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, </a:t>
            </a:r>
            <a:r>
              <a:rPr lang="ru-RU" dirty="0" err="1" smtClean="0"/>
              <a:t>Світила</a:t>
            </a:r>
            <a:r>
              <a:rPr lang="ru-RU" dirty="0" smtClean="0"/>
              <a:t> (</a:t>
            </a:r>
            <a:r>
              <a:rPr lang="ru-RU" dirty="0" err="1" smtClean="0"/>
              <a:t>Сонце</a:t>
            </a:r>
            <a:r>
              <a:rPr lang="ru-RU" dirty="0" smtClean="0"/>
              <a:t> і Місяць), і планети.</a:t>
            </a:r>
          </a:p>
          <a:p>
            <a:endParaRPr lang="ru-RU" dirty="0"/>
          </a:p>
        </p:txBody>
      </p:sp>
      <p:pic>
        <p:nvPicPr>
          <p:cNvPr id="1026" name="Picture 2" descr="http://www.oculus.ru/image/blogs/46/docs/225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385765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100</TotalTime>
  <Words>368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Астрономія</vt:lpstr>
      <vt:lpstr>Слайд 2</vt:lpstr>
      <vt:lpstr>Що вивчає астрономія</vt:lpstr>
      <vt:lpstr>Основні розділи астрономії </vt:lpstr>
      <vt:lpstr>Стародавня наука</vt:lpstr>
      <vt:lpstr>Слайд 6</vt:lpstr>
      <vt:lpstr>Зв’язок астрономії з іншими науками</vt:lpstr>
      <vt:lpstr>Небесна сфера</vt:lpstr>
      <vt:lpstr>Властивості небесної сфери: 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Астрономія. Зв’язок астрономії з іншими науками. Методи астрономічних досліджень. Сузір’я. зоряні карти</dc:title>
  <dc:creator>TEST</dc:creator>
  <cp:lastModifiedBy>TEST</cp:lastModifiedBy>
  <cp:revision>12</cp:revision>
  <dcterms:created xsi:type="dcterms:W3CDTF">2013-09-04T14:01:25Z</dcterms:created>
  <dcterms:modified xsi:type="dcterms:W3CDTF">2015-02-24T14:53:33Z</dcterms:modified>
</cp:coreProperties>
</file>