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73" r:id="rId7"/>
    <p:sldId id="269" r:id="rId8"/>
    <p:sldId id="271" r:id="rId9"/>
    <p:sldId id="265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7;&#1088;&#1075;&#1077;&#1081;\Downloads\Rammstein-Pussy-acoustic(muzof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Downloads\Scherzi%20Musicali%20-%20Mutter%20(Rammstein%20cover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Downloads\GERMANY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7;&#1077;&#1088;&#1075;&#1077;&#1081;\Downloads\Rammstein-Mein-Herz-Brennt-acoustic(muzofon.com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mmstein-Pussy-acousti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Федеративна Республіка Німеччина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Населення Німеччини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556792"/>
            <a:ext cx="3898776" cy="4569371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Населення Німеччини — 81,8 мільйони мешканців, із них 73,8 мільйонів з німецьким, а 8 мільйонів із іноземним громадянством. У 2010 р. у країні проживало 65 </a:t>
            </a:r>
            <a:r>
              <a:rPr lang="uk-UA" dirty="0" err="1" smtClean="0">
                <a:solidFill>
                  <a:schemeClr val="bg1"/>
                </a:solidFill>
              </a:rPr>
              <a:t>млн</a:t>
            </a:r>
            <a:r>
              <a:rPr lang="uk-UA" dirty="0" smtClean="0">
                <a:solidFill>
                  <a:schemeClr val="bg1"/>
                </a:solidFill>
              </a:rPr>
              <a:t> німців та 15,5 </a:t>
            </a:r>
            <a:r>
              <a:rPr lang="uk-UA" dirty="0" err="1" smtClean="0">
                <a:solidFill>
                  <a:schemeClr val="bg1"/>
                </a:solidFill>
              </a:rPr>
              <a:t>млн</a:t>
            </a:r>
            <a:r>
              <a:rPr lang="uk-UA" dirty="0" smtClean="0">
                <a:solidFill>
                  <a:schemeClr val="bg1"/>
                </a:solidFill>
              </a:rPr>
              <a:t> іноземців. Найбільші чисельні групи — турки та курди(3,2 мільйони), поляки (1,6 мільйони), вихідці з країн СНД (росіяни,євреї, російські німці (1,4 мільйони), вихідці з країн західної Європи та Балкан (2,9 </a:t>
            </a:r>
            <a:r>
              <a:rPr lang="uk-UA" dirty="0" err="1" smtClean="0">
                <a:solidFill>
                  <a:schemeClr val="bg1"/>
                </a:solidFill>
              </a:rPr>
              <a:t>млн</a:t>
            </a:r>
            <a:r>
              <a:rPr lang="uk-UA" dirty="0" smtClean="0">
                <a:solidFill>
                  <a:schemeClr val="bg1"/>
                </a:solidFill>
              </a:rPr>
              <a:t>), вихідці з країн Азії (1,6 </a:t>
            </a:r>
            <a:r>
              <a:rPr lang="uk-UA" dirty="0" err="1" smtClean="0">
                <a:solidFill>
                  <a:schemeClr val="bg1"/>
                </a:solidFill>
              </a:rPr>
              <a:t>млн</a:t>
            </a:r>
            <a:r>
              <a:rPr lang="uk-UA" dirty="0" smtClean="0">
                <a:solidFill>
                  <a:schemeClr val="bg1"/>
                </a:solidFill>
              </a:rPr>
              <a:t>)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deutschland1.ru/uploads/posts/2013-07/1375048368_nem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857500" cy="1685926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c/1/49/465/49465022_GerG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3124200" cy="2381250"/>
          </a:xfrm>
          <a:prstGeom prst="rect">
            <a:avLst/>
          </a:prstGeom>
          <a:noFill/>
        </p:spPr>
      </p:pic>
      <p:pic>
        <p:nvPicPr>
          <p:cNvPr id="1030" name="Picture 6" descr="http://i.obozrevatel.ua/15/1285710/565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53136"/>
            <a:ext cx="27003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uk-UA" dirty="0"/>
          </a:p>
        </p:txBody>
      </p:sp>
      <p:pic>
        <p:nvPicPr>
          <p:cNvPr id="4" name="Scherzi Musicali - Mutter (Rammstein cover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</a:t>
            </a:r>
            <a:r>
              <a:rPr lang="uk-UA" dirty="0" err="1" smtClean="0">
                <a:solidFill>
                  <a:schemeClr val="bg1"/>
                </a:solidFill>
              </a:rPr>
              <a:t>ізико-географічне</a:t>
            </a:r>
            <a:r>
              <a:rPr lang="uk-UA" dirty="0" smtClean="0">
                <a:solidFill>
                  <a:schemeClr val="bg1"/>
                </a:solidFill>
              </a:rPr>
              <a:t> положення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556792"/>
            <a:ext cx="4690864" cy="4569371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Німеччина займає площу 357 021 </a:t>
            </a:r>
            <a:r>
              <a:rPr lang="uk-UA" dirty="0" err="1" smtClean="0">
                <a:solidFill>
                  <a:schemeClr val="bg1"/>
                </a:solidFill>
              </a:rPr>
              <a:t>км²</a:t>
            </a:r>
            <a:r>
              <a:rPr lang="uk-UA" dirty="0" smtClean="0">
                <a:solidFill>
                  <a:schemeClr val="bg1"/>
                </a:solidFill>
              </a:rPr>
              <a:t> і має головним чином помірний сезонний клімат. Маючи 81.8 мільйонів жителів, це країна з найбільшою кількістю населення і найбільшим рівнем економіки в Європейському союзі. Це одна з головних політичних сил на Європейському континенті і технологічний лідер в багатьох галузях.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Держави, які мають спільний кордон з Німеччиною — на півночі Данія (68 км), на заході — Нідерланди (577 км), Бельгія (167 км), Люксембург (138 км) та Франція (451 км), на півдні — Швейцарія (334 км), Австрія (784 км) і Чехія (646 км), а на сході — Польща (456 км). На півночі омивається Балтійським та Північним морями.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osvita.pl.km.ua/~zosh1/content/1213/konferentsia/nim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192016" cy="343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Рельєф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268760"/>
            <a:ext cx="4258816" cy="471338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00" b="1" i="1" dirty="0" smtClean="0">
                <a:solidFill>
                  <a:schemeClr val="bg1"/>
                </a:solidFill>
              </a:rPr>
              <a:t>Рельєф країни підвищується з півночі на південь. </a:t>
            </a:r>
          </a:p>
          <a:p>
            <a:r>
              <a:rPr lang="uk-UA" sz="1600" b="1" i="1" dirty="0" smtClean="0">
                <a:solidFill>
                  <a:schemeClr val="bg1"/>
                </a:solidFill>
              </a:rPr>
              <a:t>На півночі країни — Північно-Німецька низовина з мореними горбами і ділянками </a:t>
            </a:r>
            <a:r>
              <a:rPr lang="uk-UA" sz="1600" b="1" i="1" dirty="0" err="1" smtClean="0">
                <a:solidFill>
                  <a:schemeClr val="bg1"/>
                </a:solidFill>
              </a:rPr>
              <a:t>зандрового</a:t>
            </a:r>
            <a:r>
              <a:rPr lang="uk-UA" sz="1600" b="1" i="1" dirty="0" smtClean="0">
                <a:solidFill>
                  <a:schemeClr val="bg1"/>
                </a:solidFill>
              </a:rPr>
              <a:t> рельєфу, південніше — височини, низькі і середньовисотні гори (600–800 м, іноді до 1400 м), — </a:t>
            </a:r>
            <a:r>
              <a:rPr lang="uk-UA" sz="1600" b="1" i="1" dirty="0" err="1" smtClean="0">
                <a:solidFill>
                  <a:schemeClr val="bg1"/>
                </a:solidFill>
              </a:rPr>
              <a:t>Гарц</a:t>
            </a:r>
            <a:r>
              <a:rPr lang="uk-UA" sz="1600" b="1" i="1" dirty="0" smtClean="0">
                <a:solidFill>
                  <a:schemeClr val="bg1"/>
                </a:solidFill>
              </a:rPr>
              <a:t>, </a:t>
            </a:r>
            <a:r>
              <a:rPr lang="uk-UA" sz="1600" b="1" i="1" dirty="0" err="1" smtClean="0">
                <a:solidFill>
                  <a:schemeClr val="bg1"/>
                </a:solidFill>
              </a:rPr>
              <a:t>Тюрингські</a:t>
            </a:r>
            <a:r>
              <a:rPr lang="uk-UA" sz="1600" b="1" i="1" dirty="0" smtClean="0">
                <a:solidFill>
                  <a:schemeClr val="bg1"/>
                </a:solidFill>
              </a:rPr>
              <a:t> Сланцеві гори, </a:t>
            </a:r>
            <a:r>
              <a:rPr lang="uk-UA" sz="1600" b="1" i="1" dirty="0" err="1" smtClean="0">
                <a:solidFill>
                  <a:schemeClr val="bg1"/>
                </a:solidFill>
              </a:rPr>
              <a:t>Шварцвальд</a:t>
            </a:r>
            <a:r>
              <a:rPr lang="uk-UA" sz="1600" b="1" i="1" dirty="0" smtClean="0">
                <a:solidFill>
                  <a:schemeClr val="bg1"/>
                </a:solidFill>
              </a:rPr>
              <a:t>, Рудні гори, </a:t>
            </a:r>
            <a:r>
              <a:rPr lang="uk-UA" sz="1600" b="1" i="1" dirty="0" err="1" smtClean="0">
                <a:solidFill>
                  <a:schemeClr val="bg1"/>
                </a:solidFill>
              </a:rPr>
              <a:t>Шумава</a:t>
            </a:r>
            <a:r>
              <a:rPr lang="uk-UA" sz="1600" b="1" i="1" dirty="0" smtClean="0">
                <a:solidFill>
                  <a:schemeClr val="bg1"/>
                </a:solidFill>
              </a:rPr>
              <a:t> та ін. На півдні — Баварське плоскогір'я, обрамоване передовими хребтами Альп (найвища точка країни — гора </a:t>
            </a:r>
            <a:r>
              <a:rPr lang="uk-UA" sz="1600" b="1" i="1" dirty="0" err="1" smtClean="0">
                <a:solidFill>
                  <a:schemeClr val="bg1"/>
                </a:solidFill>
              </a:rPr>
              <a:t>Цугшпітце</a:t>
            </a:r>
            <a:r>
              <a:rPr lang="uk-UA" sz="1600" b="1" i="1" dirty="0" smtClean="0">
                <a:solidFill>
                  <a:schemeClr val="bg1"/>
                </a:solidFill>
              </a:rPr>
              <a:t> висотою 2963 м). </a:t>
            </a:r>
          </a:p>
          <a:p>
            <a:r>
              <a:rPr lang="uk-UA" sz="1600" b="1" i="1" dirty="0" smtClean="0">
                <a:solidFill>
                  <a:schemeClr val="bg1"/>
                </a:solidFill>
              </a:rPr>
              <a:t>Клімат помірний, на пн. морський, в інших районах країни перехідний до континентального. Основні ріки </a:t>
            </a:r>
            <a:r>
              <a:rPr lang="uk-UA" sz="1600" b="1" i="1" dirty="0" err="1" smtClean="0">
                <a:solidFill>
                  <a:schemeClr val="bg1"/>
                </a:solidFill>
              </a:rPr>
              <a:t>—Рейн</a:t>
            </a:r>
            <a:r>
              <a:rPr lang="uk-UA" sz="1600" b="1" i="1" dirty="0" smtClean="0">
                <a:solidFill>
                  <a:schemeClr val="bg1"/>
                </a:solidFill>
              </a:rPr>
              <a:t>, Ельба, Дунай, Одер, </a:t>
            </a:r>
            <a:r>
              <a:rPr lang="uk-UA" sz="1600" b="1" i="1" dirty="0" err="1" smtClean="0">
                <a:solidFill>
                  <a:schemeClr val="bg1"/>
                </a:solidFill>
              </a:rPr>
              <a:t>Варнов</a:t>
            </a:r>
            <a:r>
              <a:rPr lang="uk-UA" sz="1600" b="1" i="1" dirty="0" smtClean="0">
                <a:solidFill>
                  <a:schemeClr val="bg1"/>
                </a:solidFill>
              </a:rPr>
              <a:t>, </a:t>
            </a:r>
            <a:r>
              <a:rPr lang="uk-UA" sz="1600" b="1" i="1" dirty="0" err="1" smtClean="0">
                <a:solidFill>
                  <a:schemeClr val="bg1"/>
                </a:solidFill>
              </a:rPr>
              <a:t>Везер</a:t>
            </a:r>
            <a:r>
              <a:rPr lang="uk-UA" sz="1600" b="1" i="1" dirty="0" smtClean="0">
                <a:solidFill>
                  <a:schemeClr val="bg1"/>
                </a:solidFill>
              </a:rPr>
              <a:t>. Великі озера — Боденське, </a:t>
            </a:r>
            <a:r>
              <a:rPr lang="uk-UA" sz="1600" b="1" i="1" dirty="0" err="1" smtClean="0">
                <a:solidFill>
                  <a:schemeClr val="bg1"/>
                </a:solidFill>
              </a:rPr>
              <a:t>Гім</a:t>
            </a:r>
            <a:r>
              <a:rPr lang="uk-UA" sz="1600" b="1" i="1" dirty="0" smtClean="0">
                <a:solidFill>
                  <a:schemeClr val="bg1"/>
                </a:solidFill>
              </a:rPr>
              <a:t> та інші. розташовані в передгір'ях Альп, багато дрібних озер льодовикового походження на Північно-Німецькій низовині.</a:t>
            </a:r>
            <a:endParaRPr lang="uk-UA" sz="1600" b="1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4.bp.blogspot.com/-61xwp1pdNgk/T2ItZ70L6BI/AAAAAAAAT90/Kuu3xxCEH1c/s1600/deutschland-16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128817" cy="525127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Водн</a:t>
            </a:r>
            <a:r>
              <a:rPr lang="uk-UA" dirty="0" smtClean="0">
                <a:solidFill>
                  <a:schemeClr val="bg1"/>
                </a:solidFill>
              </a:rPr>
              <a:t>і ресурси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9"/>
            <a:ext cx="8147248" cy="237626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uk-UA" b="1" i="1" dirty="0" smtClean="0">
                <a:solidFill>
                  <a:schemeClr val="bg1"/>
                </a:solidFill>
              </a:rPr>
              <a:t>У </a:t>
            </a:r>
            <a:r>
              <a:rPr lang="uk-UA" b="1" i="1" dirty="0" err="1" smtClean="0">
                <a:solidFill>
                  <a:schemeClr val="bg1"/>
                </a:solidFill>
              </a:rPr>
              <a:t>Німеччині–</a:t>
            </a:r>
            <a:r>
              <a:rPr lang="uk-UA" b="1" i="1" dirty="0" smtClean="0">
                <a:solidFill>
                  <a:schemeClr val="bg1"/>
                </a:solidFill>
              </a:rPr>
              <a:t> густа розгалужена мережа повноводних річок, що належать головним чином до басейну Північного моря. Основна річка – Рейн, яка тече через усю країну з півдня на північ.  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Основні річки </a:t>
            </a:r>
            <a:r>
              <a:rPr lang="uk-UA" b="1" i="1" dirty="0" err="1" smtClean="0">
                <a:solidFill>
                  <a:schemeClr val="bg1"/>
                </a:solidFill>
              </a:rPr>
              <a:t>–Ельба</a:t>
            </a:r>
            <a:r>
              <a:rPr lang="uk-UA" b="1" i="1" dirty="0" smtClean="0">
                <a:solidFill>
                  <a:schemeClr val="bg1"/>
                </a:solidFill>
              </a:rPr>
              <a:t>, </a:t>
            </a:r>
            <a:r>
              <a:rPr lang="uk-UA" b="1" i="1" dirty="0" err="1" smtClean="0">
                <a:solidFill>
                  <a:schemeClr val="bg1"/>
                </a:solidFill>
              </a:rPr>
              <a:t>Везер</a:t>
            </a:r>
            <a:r>
              <a:rPr lang="uk-UA" b="1" i="1" dirty="0" smtClean="0">
                <a:solidFill>
                  <a:schemeClr val="bg1"/>
                </a:solidFill>
              </a:rPr>
              <a:t>, </a:t>
            </a:r>
            <a:r>
              <a:rPr lang="uk-UA" b="1" i="1" dirty="0" err="1" smtClean="0">
                <a:solidFill>
                  <a:schemeClr val="bg1"/>
                </a:solidFill>
              </a:rPr>
              <a:t>Емс</a:t>
            </a:r>
            <a:r>
              <a:rPr lang="uk-UA" b="1" i="1" dirty="0" smtClean="0">
                <a:solidFill>
                  <a:schemeClr val="bg1"/>
                </a:solidFill>
              </a:rPr>
              <a:t> та ін. Південні райони відносяться до басейну Дунаю. Альпійські ріки (верхня течія Рейну, праві притоки Дунаю)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Найбільші скупчення озер у районах стародавнього заледеніння – на Баварському плато, а також на північному сході, у поясі прибалтійських озер.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podorozg.ostriv.in.ua/images/publications/4/12750/content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3236315" cy="2952328"/>
          </a:xfrm>
          <a:prstGeom prst="rect">
            <a:avLst/>
          </a:prstGeom>
          <a:noFill/>
        </p:spPr>
      </p:pic>
      <p:pic>
        <p:nvPicPr>
          <p:cNvPr id="23556" name="Picture 4" descr="http://travel.ta4ki.net/static/ao/aimg/5/2/5/525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429000"/>
            <a:ext cx="4876800" cy="331926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Транспортна система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412776"/>
            <a:ext cx="3898776" cy="4713387"/>
          </a:xfrm>
        </p:spPr>
        <p:txBody>
          <a:bodyPr>
            <a:noAutofit/>
          </a:bodyPr>
          <a:lstStyle/>
          <a:p>
            <a:r>
              <a:rPr lang="uk-UA" sz="1600" b="1" i="1" dirty="0" smtClean="0">
                <a:solidFill>
                  <a:schemeClr val="bg1"/>
                </a:solidFill>
              </a:rPr>
              <a:t>Транспортна система Німеччини добре розвинута. Її основу складають федеральні залізничні колії.</a:t>
            </a:r>
          </a:p>
          <a:p>
            <a:r>
              <a:rPr lang="uk-UA" sz="1600" b="1" i="1" dirty="0" smtClean="0">
                <a:solidFill>
                  <a:schemeClr val="bg1"/>
                </a:solidFill>
              </a:rPr>
              <a:t> В країні – 19 міжнародних аеропортів. </a:t>
            </a:r>
          </a:p>
          <a:p>
            <a:r>
              <a:rPr lang="uk-UA" sz="1600" b="1" i="1" dirty="0" smtClean="0">
                <a:solidFill>
                  <a:schemeClr val="bg1"/>
                </a:solidFill>
              </a:rPr>
              <a:t>На водний транс­порт припадає 1/5 вантажоперевезень. Основні порти – Гамбург, </a:t>
            </a:r>
            <a:r>
              <a:rPr lang="uk-UA" sz="1600" b="1" i="1" dirty="0" err="1" smtClean="0">
                <a:solidFill>
                  <a:schemeClr val="bg1"/>
                </a:solidFill>
              </a:rPr>
              <a:t>Вільгельмсгафен</a:t>
            </a:r>
            <a:r>
              <a:rPr lang="uk-UA" sz="1600" b="1" i="1" dirty="0" smtClean="0">
                <a:solidFill>
                  <a:schemeClr val="bg1"/>
                </a:solidFill>
              </a:rPr>
              <a:t>, Бремен, Росток, </a:t>
            </a:r>
            <a:r>
              <a:rPr lang="uk-UA" sz="1600" b="1" i="1" dirty="0" err="1" smtClean="0">
                <a:solidFill>
                  <a:schemeClr val="bg1"/>
                </a:solidFill>
              </a:rPr>
              <a:t>Любек</a:t>
            </a:r>
            <a:r>
              <a:rPr lang="uk-UA" sz="1600" b="1" i="1" dirty="0" smtClean="0">
                <a:solidFill>
                  <a:schemeClr val="bg1"/>
                </a:solidFill>
              </a:rPr>
              <a:t>. Найважливішу роль відіграє річкова система Рейну та канали, завдяки яким Рур і Південний Захід мають дешевий вихід через Нідерланди у Північне море</a:t>
            </a:r>
          </a:p>
          <a:p>
            <a:r>
              <a:rPr lang="ru-RU" sz="1600" b="1" i="1" dirty="0" err="1" smtClean="0">
                <a:solidFill>
                  <a:schemeClr val="bg1"/>
                </a:solidFill>
              </a:rPr>
              <a:t>Автобани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Німеччини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</a:rPr>
              <a:t>є</a:t>
            </a:r>
            <a:r>
              <a:rPr lang="ru-RU" sz="1600" b="1" i="1" dirty="0" smtClean="0">
                <a:solidFill>
                  <a:schemeClr val="bg1"/>
                </a:solidFill>
              </a:rPr>
              <a:t> </a:t>
            </a:r>
            <a:r>
              <a:rPr lang="ru-RU" sz="1600" b="1" i="1" dirty="0" err="1" smtClean="0">
                <a:solidFill>
                  <a:schemeClr val="bg1"/>
                </a:solidFill>
              </a:rPr>
              <a:t>єдиною</a:t>
            </a:r>
            <a:r>
              <a:rPr lang="ru-RU" sz="1600" b="1" i="1" dirty="0" smtClean="0">
                <a:solidFill>
                  <a:schemeClr val="bg1"/>
                </a:solidFill>
              </a:rPr>
              <a:t> у </a:t>
            </a:r>
            <a:r>
              <a:rPr lang="ru-RU" sz="1600" b="1" i="1" dirty="0" err="1" smtClean="0">
                <a:solidFill>
                  <a:schemeClr val="bg1"/>
                </a:solidFill>
              </a:rPr>
              <a:t>світі</a:t>
            </a:r>
            <a:r>
              <a:rPr lang="ru-RU" sz="1600" b="1" i="1" dirty="0" smtClean="0">
                <a:solidFill>
                  <a:schemeClr val="bg1"/>
                </a:solidFill>
              </a:rPr>
              <a:t> </a:t>
            </a:r>
            <a:r>
              <a:rPr lang="ru-RU" sz="1600" b="1" i="1" dirty="0" err="1" smtClean="0">
                <a:solidFill>
                  <a:schemeClr val="bg1"/>
                </a:solidFill>
              </a:rPr>
              <a:t>діючою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</a:rPr>
              <a:t>шляховою</a:t>
            </a:r>
            <a:r>
              <a:rPr lang="ru-RU" sz="1600" b="1" i="1" dirty="0" smtClean="0">
                <a:solidFill>
                  <a:schemeClr val="bg1"/>
                </a:solidFill>
              </a:rPr>
              <a:t> системою, на </a:t>
            </a:r>
            <a:r>
              <a:rPr lang="ru-RU" sz="1600" b="1" i="1" dirty="0" err="1" smtClean="0">
                <a:solidFill>
                  <a:schemeClr val="bg1"/>
                </a:solidFill>
              </a:rPr>
              <a:t>якій</a:t>
            </a:r>
            <a:r>
              <a:rPr lang="ru-RU" sz="1600" b="1" i="1" dirty="0" smtClean="0">
                <a:solidFill>
                  <a:schemeClr val="bg1"/>
                </a:solidFill>
              </a:rPr>
              <a:t> максимальна </a:t>
            </a:r>
            <a:r>
              <a:rPr lang="ru-RU" sz="1600" b="1" i="1" dirty="0" err="1" smtClean="0">
                <a:solidFill>
                  <a:schemeClr val="bg1"/>
                </a:solidFill>
              </a:rPr>
              <a:t>швидкість</a:t>
            </a:r>
            <a:r>
              <a:rPr lang="ru-RU" sz="1600" b="1" i="1" dirty="0" smtClean="0">
                <a:solidFill>
                  <a:schemeClr val="bg1"/>
                </a:solidFill>
              </a:rPr>
              <a:t> </a:t>
            </a:r>
            <a:r>
              <a:rPr lang="ru-RU" sz="1600" b="1" i="1" dirty="0" err="1" smtClean="0">
                <a:solidFill>
                  <a:schemeClr val="bg1"/>
                </a:solidFill>
              </a:rPr>
              <a:t>принципово</a:t>
            </a:r>
            <a:r>
              <a:rPr lang="ru-RU" sz="1600" b="1" i="1" dirty="0" smtClean="0">
                <a:solidFill>
                  <a:schemeClr val="bg1"/>
                </a:solidFill>
              </a:rPr>
              <a:t> законом не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обмежена</a:t>
            </a:r>
            <a:r>
              <a:rPr lang="ru-RU" sz="1600" b="1" i="1" dirty="0" smtClean="0">
                <a:solidFill>
                  <a:schemeClr val="bg1"/>
                </a:solidFill>
              </a:rPr>
              <a:t>, а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навпаки</a:t>
            </a:r>
            <a:r>
              <a:rPr lang="ru-RU" sz="1600" b="1" i="1" dirty="0" smtClean="0">
                <a:solidFill>
                  <a:schemeClr val="bg1"/>
                </a:solidFill>
              </a:rPr>
              <a:t> -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заборонений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</a:rPr>
              <a:t>рух</a:t>
            </a:r>
            <a:r>
              <a:rPr lang="ru-RU" sz="1600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повільного</a:t>
            </a:r>
            <a:r>
              <a:rPr lang="ru-RU" sz="1600" b="1" i="1" dirty="0" smtClean="0">
                <a:solidFill>
                  <a:schemeClr val="bg1"/>
                </a:solidFill>
              </a:rPr>
              <a:t> транспорту.</a:t>
            </a:r>
            <a:endParaRPr lang="uk-UA" sz="16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korysne.co.ua/wp-content/uploads/2011/07/bor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011244" cy="1656184"/>
          </a:xfrm>
          <a:prstGeom prst="rect">
            <a:avLst/>
          </a:prstGeom>
          <a:noFill/>
        </p:spPr>
      </p:pic>
      <p:pic>
        <p:nvPicPr>
          <p:cNvPr id="5124" name="Picture 4" descr="http://ukrmap.su/program2010/g11/g10-11_19_files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3556163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uk-UA" b="1" dirty="0" smtClean="0">
                <a:solidFill>
                  <a:schemeClr val="bg1"/>
                </a:solidFill>
              </a:rPr>
              <a:t>Магдебурзький водний міст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147248" cy="2265115"/>
          </a:xfrm>
        </p:spPr>
        <p:txBody>
          <a:bodyPr>
            <a:normAutofit fontScale="55000" lnSpcReduction="20000"/>
          </a:bodyPr>
          <a:lstStyle/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Міст був відкритий у жовтні 2003 року і з'єднує канали </a:t>
            </a:r>
            <a:r>
              <a:rPr lang="uk-UA" dirty="0" err="1" smtClean="0">
                <a:solidFill>
                  <a:schemeClr val="bg1"/>
                </a:solidFill>
              </a:rPr>
              <a:t>Ельба-Хавел</a:t>
            </a:r>
            <a:r>
              <a:rPr lang="uk-UA" dirty="0" smtClean="0">
                <a:solidFill>
                  <a:schemeClr val="bg1"/>
                </a:solidFill>
              </a:rPr>
              <a:t> з </a:t>
            </a:r>
            <a:r>
              <a:rPr lang="uk-UA" dirty="0" err="1" smtClean="0">
                <a:solidFill>
                  <a:schemeClr val="bg1"/>
                </a:solidFill>
              </a:rPr>
              <a:t>Міттеланд</a:t>
            </a:r>
            <a:r>
              <a:rPr lang="uk-UA" dirty="0" smtClean="0">
                <a:solidFill>
                  <a:schemeClr val="bg1"/>
                </a:solidFill>
              </a:rPr>
              <a:t>, перетинаючи річку Ельбу. З довжиною в 918 метрів - це найдовший судноплавний акведук у світі.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возз'єднання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Німеччини</a:t>
            </a:r>
            <a:r>
              <a:rPr lang="ru-RU" dirty="0" smtClean="0">
                <a:solidFill>
                  <a:schemeClr val="bg1"/>
                </a:solidFill>
              </a:rPr>
              <a:t> і установи </a:t>
            </a:r>
            <a:r>
              <a:rPr lang="ru-RU" dirty="0" err="1" smtClean="0">
                <a:solidFill>
                  <a:schemeClr val="bg1"/>
                </a:solidFill>
              </a:rPr>
              <a:t>головних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торгових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маршрутів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будівництво</a:t>
            </a:r>
            <a:r>
              <a:rPr lang="ru-RU" dirty="0" smtClean="0">
                <a:solidFill>
                  <a:schemeClr val="bg1"/>
                </a:solidFill>
              </a:rPr>
              <a:t> водного моста стало </a:t>
            </a:r>
            <a:r>
              <a:rPr lang="ru-RU" dirty="0" err="1" smtClean="0">
                <a:solidFill>
                  <a:schemeClr val="bg1"/>
                </a:solidFill>
              </a:rPr>
              <a:t>пріоритетом</a:t>
            </a:r>
            <a:r>
              <a:rPr lang="ru-RU" dirty="0" smtClean="0">
                <a:solidFill>
                  <a:schemeClr val="bg1"/>
                </a:solidFill>
              </a:rPr>
              <a:t> номер один для уряду.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Робота почалася в 1997 році, будівництво зайняло 6 років і обійшлося в 500 мільйонів </a:t>
            </a:r>
            <a:r>
              <a:rPr lang="uk-UA" dirty="0" err="1" smtClean="0">
                <a:solidFill>
                  <a:schemeClr val="bg1"/>
                </a:solidFill>
              </a:rPr>
              <a:t>Євро.Водний</a:t>
            </a:r>
            <a:r>
              <a:rPr lang="uk-UA" dirty="0" smtClean="0">
                <a:solidFill>
                  <a:schemeClr val="bg1"/>
                </a:solidFill>
              </a:rPr>
              <a:t> міст з'єднує внутрішню мережу каналів Німеччині з портами вздовж річки Рейн.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podorozg.ostriv.in.ua/images/publications/4/12750/content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84984"/>
            <a:ext cx="4762500" cy="2598812"/>
          </a:xfrm>
          <a:prstGeom prst="rect">
            <a:avLst/>
          </a:prstGeom>
          <a:noFill/>
        </p:spPr>
      </p:pic>
      <p:pic>
        <p:nvPicPr>
          <p:cNvPr id="1032" name="Picture 8" descr="http://podorozg.ostriv.in.ua/images/publications/4/12750/content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762500" cy="28670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Промисловість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Німеччина — одна з високорозвинених країн світу. Вона посідає перше місце в Європі за кількістю виробленої промислової продукції. Провідне місце в економіці займають електронно-технічна, машинобудівна (в тому </a:t>
            </a:r>
            <a:r>
              <a:rPr lang="uk-UA" dirty="0" err="1" smtClean="0">
                <a:solidFill>
                  <a:schemeClr val="bg1"/>
                </a:solidFill>
              </a:rPr>
              <a:t>числіавтомобілебудування</a:t>
            </a:r>
            <a:r>
              <a:rPr lang="uk-UA" dirty="0" smtClean="0">
                <a:solidFill>
                  <a:schemeClr val="bg1"/>
                </a:solidFill>
              </a:rPr>
              <a:t>, представлене компаніями </a:t>
            </a:r>
            <a:r>
              <a:rPr lang="en-US" dirty="0" smtClean="0">
                <a:solidFill>
                  <a:schemeClr val="bg1"/>
                </a:solidFill>
              </a:rPr>
              <a:t>Volkswagen Group, BMW, Mercedes-Benz, Daimler, Opel, Porsche), </a:t>
            </a:r>
            <a:r>
              <a:rPr lang="uk-UA" dirty="0" smtClean="0">
                <a:solidFill>
                  <a:schemeClr val="bg1"/>
                </a:solidFill>
              </a:rPr>
              <a:t>гірнича (видобуваються вугілля, нафта та природний газ, руди цинку та олова, кам'яна сіль), металургійна, хімічна, харчова, суднобудівна, текстильна, нафтопереробна галузі промисловості.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Німеччина імпортує продукцію машинобудівної, харчової, легкої та важкої промисловості. Головними партнерами Німеччини з імпорту є країни ЄС 52% (головним чином Франція 10%, Нідерланди 9%, Італія 7%, Великобританія 7%, Бельгія та Люксембург 5%), США 9%, Японія 5%.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Водночас Німеччина експортує машинобудівну продукцію, автомобілі, хімічну продукцію, метали та вироби з металу, продукти харчування, текстиль. Головними експортними партнерами Німеччини є країни Європейського Союзу 56% (Франція 11%, Великобританія 8%, Італія 8%, Нідерланди 6%, Бельгія та Люксембург 5%), а також США 10% та Японія 2%.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6" name="GERMAN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059016" cy="1228998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Сільське господарство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268760"/>
            <a:ext cx="5050904" cy="1512168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Сільське господарство</a:t>
            </a:r>
            <a:r>
              <a:rPr lang="uk-UA" dirty="0" smtClean="0">
                <a:solidFill>
                  <a:schemeClr val="bg1"/>
                </a:solidFill>
              </a:rPr>
              <a:t> в Німеччині добре розвину­те та інтенсивне. У ньому працює 4% зайнятого населення. Країна є найбільшим сільськогосподарським виробником Західної Європи. Проте власні потреби в продовольстві країна забезпечує лише на 2/3.</a:t>
            </a:r>
          </a:p>
        </p:txBody>
      </p:sp>
      <p:pic>
        <p:nvPicPr>
          <p:cNvPr id="6146" name="Picture 2" descr="http://www.infobaza.by/i/photo/project/belagro/news/2009/pole_prodlenie-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384376" cy="2016224"/>
          </a:xfrm>
          <a:prstGeom prst="rect">
            <a:avLst/>
          </a:prstGeom>
          <a:noFill/>
        </p:spPr>
      </p:pic>
      <p:pic>
        <p:nvPicPr>
          <p:cNvPr id="6148" name="Picture 4" descr="http://www.nsh.ru/wp-content/images/journals/108/108_ma_p07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924944"/>
            <a:ext cx="4762500" cy="2647951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 rot="10800000" flipV="1">
            <a:off x="179512" y="4077072"/>
            <a:ext cx="5050904" cy="2592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Головною зерновою культурою є пшениця, важлива також роль жита, вирощують ячмінь.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Німеч­чина є значним виробником картоплі, цукрових буряків, фруктів (особливо яблук), овочів і винограду.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“Національною”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культурою став хміль, що використовується для пивоваріння. За виробництвом пива Німеччина поступається тільки США, а за його споживанням на душу населення та експортом утримує перше місце у світі.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Rammstein-Mein-Herz-Brennt-acousti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1166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175</Words>
  <Application>Microsoft Office PowerPoint</Application>
  <PresentationFormat>Экран (4:3)</PresentationFormat>
  <Paragraphs>35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Федеративна Республіка Німеччина</vt:lpstr>
      <vt:lpstr>Фізико-географічне положення</vt:lpstr>
      <vt:lpstr>Рельєф</vt:lpstr>
      <vt:lpstr>Водні ресурси</vt:lpstr>
      <vt:lpstr>Транспортна система</vt:lpstr>
      <vt:lpstr>Магдебурзький водний міст</vt:lpstr>
      <vt:lpstr>Промисловість</vt:lpstr>
      <vt:lpstr> </vt:lpstr>
      <vt:lpstr>Сільське господарство</vt:lpstr>
      <vt:lpstr>Населення Німеччини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Німеччина</dc:title>
  <dc:creator>Сергей</dc:creator>
  <cp:lastModifiedBy>Сергей</cp:lastModifiedBy>
  <cp:revision>27</cp:revision>
  <dcterms:created xsi:type="dcterms:W3CDTF">2014-01-26T15:03:02Z</dcterms:created>
  <dcterms:modified xsi:type="dcterms:W3CDTF">2014-01-29T15:56:56Z</dcterms:modified>
</cp:coreProperties>
</file>