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2" r:id="rId8"/>
    <p:sldId id="264" r:id="rId9"/>
    <p:sldId id="267" r:id="rId10"/>
    <p:sldId id="260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9F1F49-B235-4D48-9457-67943EB4C2FC}" type="datetimeFigureOut">
              <a:rPr lang="uk-UA" smtClean="0"/>
              <a:t>05.11.2014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EC1890-73F6-41C8-81DF-A8ECC323E8A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2060849"/>
            <a:ext cx="7117180" cy="1872207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Comic Sans MS" panose="030F0702030302020204" pitchFamily="66" charset="0"/>
              </a:rPr>
              <a:t>Глобальн</a:t>
            </a:r>
            <a:r>
              <a:rPr lang="uk-UA" dirty="0" smtClean="0">
                <a:latin typeface="Comic Sans MS" panose="030F0702030302020204" pitchFamily="66" charset="0"/>
              </a:rPr>
              <a:t>і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 err="1" smtClean="0">
                <a:latin typeface="Comic Sans MS" panose="030F0702030302020204" pitchFamily="66" charset="0"/>
              </a:rPr>
              <a:t>проблеми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 err="1" smtClean="0">
                <a:latin typeface="Comic Sans MS" panose="030F0702030302020204" pitchFamily="66" charset="0"/>
              </a:rPr>
              <a:t>людства</a:t>
            </a:r>
            <a:endParaRPr lang="uk-UA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Винушева</a:t>
            </a:r>
            <a:r>
              <a:rPr lang="uk-UA" dirty="0" smtClean="0"/>
              <a:t> Катерина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63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89368"/>
          </a:xfrm>
        </p:spPr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Дякую за увагу!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5589240"/>
            <a:ext cx="6777317" cy="243389"/>
          </a:xfrm>
        </p:spPr>
        <p:txBody>
          <a:bodyPr>
            <a:normAutofit fontScale="625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533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3682960" cy="590465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vi-VN" sz="2000" b="1" dirty="0"/>
              <a:t>Глобальні проблеми людства</a:t>
            </a:r>
            <a:r>
              <a:rPr lang="vi-VN" sz="2000" dirty="0"/>
              <a:t>  — комплекс проблем і ситуацій, що зачіпають життєві інтереси всіх народів світу,характеризуються динамізмом і вимагають для свого розв'язання колективних зусиль світової громадськості (екологічні проблеми, гонка озброєнь, хворобиі т. д.),від вирішення яких залежить подальший прогрес людства і збереження цивілізації.</a:t>
            </a:r>
            <a:endParaRPr lang="uk-UA" sz="2000" dirty="0">
              <a:latin typeface="Comic Sans MS" panose="030F0702030302020204" pitchFamily="66" charset="0"/>
            </a:endParaRPr>
          </a:p>
          <a:p>
            <a:pPr marL="68580" indent="0" algn="ctr">
              <a:buNone/>
            </a:pPr>
            <a:endParaRPr lang="uk-UA" sz="20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Чтобы посмотреть обою для рабочего стола Планеты Космос 78356 в &quot; Русское порн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5" t="17477" b="5611"/>
          <a:stretch/>
        </p:blipFill>
        <p:spPr bwMode="auto">
          <a:xfrm>
            <a:off x="4627418" y="1484784"/>
            <a:ext cx="4275034" cy="407323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9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196752"/>
            <a:ext cx="3168351" cy="511256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1800" dirty="0"/>
              <a:t>Глобальні проблеми людства взаємопов'язані охоплюють всі сторони життя людей,стосуються всіх країн народів та верств населення,стосуються як поверхні землі, так і Світового океану, атмосфери планети, навколоземного та космічного простору</a:t>
            </a:r>
            <a:r>
              <a:rPr lang="uk-UA" sz="1800" dirty="0" smtClean="0"/>
              <a:t>. Вони </a:t>
            </a:r>
            <a:r>
              <a:rPr lang="uk-UA" sz="1800" dirty="0"/>
              <a:t>призводять до великих економічних та соціальних збитків.</a:t>
            </a:r>
          </a:p>
        </p:txBody>
      </p:sp>
      <p:pic>
        <p:nvPicPr>
          <p:cNvPr id="2052" name="Picture 4" descr="Cartoon Vector Illustration Of A Happy Smiling Four Leaf Clover On St Patricks Day Клипарты, векторы, и Набор Иллюстраций Без О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692696"/>
            <a:ext cx="5054825" cy="55041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4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548680"/>
            <a:ext cx="4320480" cy="5688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>
                <a:latin typeface="Comic Sans MS" panose="030F0702030302020204" pitchFamily="66" charset="0"/>
              </a:rPr>
              <a:t>Глобальні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проблеми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людства</a:t>
            </a:r>
            <a:r>
              <a:rPr lang="ru-RU" sz="2000" dirty="0">
                <a:latin typeface="Comic Sans MS" panose="030F0702030302020204" pitchFamily="66" charset="0"/>
              </a:rPr>
              <a:t> є </a:t>
            </a:r>
            <a:r>
              <a:rPr lang="ru-RU" sz="2000" dirty="0" err="1">
                <a:latin typeface="Comic Sans MS" panose="030F0702030302020204" pitchFamily="66" charset="0"/>
              </a:rPr>
              <a:t>наслідком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протистояння</a:t>
            </a:r>
            <a:r>
              <a:rPr lang="ru-RU" sz="2000" dirty="0">
                <a:latin typeface="Comic Sans MS" panose="030F0702030302020204" pitchFamily="66" charset="0"/>
              </a:rPr>
              <a:t> з одного боку </a:t>
            </a:r>
            <a:r>
              <a:rPr lang="ru-RU" sz="2000" dirty="0" err="1">
                <a:latin typeface="Comic Sans MS" panose="030F0702030302020204" pitchFamily="66" charset="0"/>
              </a:rPr>
              <a:t>природи</a:t>
            </a:r>
            <a:r>
              <a:rPr lang="ru-RU" sz="2000" dirty="0">
                <a:latin typeface="Comic Sans MS" panose="030F0702030302020204" pitchFamily="66" charset="0"/>
              </a:rPr>
              <a:t>, а з </a:t>
            </a:r>
            <a:r>
              <a:rPr lang="ru-RU" sz="2000" dirty="0" err="1">
                <a:latin typeface="Comic Sans MS" panose="030F0702030302020204" pitchFamily="66" charset="0"/>
              </a:rPr>
              <a:t>іншого</a:t>
            </a:r>
            <a:r>
              <a:rPr lang="ru-RU" sz="2000" dirty="0">
                <a:latin typeface="Comic Sans MS" panose="030F0702030302020204" pitchFamily="66" charset="0"/>
              </a:rPr>
              <a:t> — </a:t>
            </a:r>
            <a:r>
              <a:rPr lang="ru-RU" sz="2000" dirty="0" err="1">
                <a:latin typeface="Comic Sans MS" panose="030F0702030302020204" pitchFamily="66" charset="0"/>
              </a:rPr>
              <a:t>людської</a:t>
            </a:r>
            <a:r>
              <a:rPr lang="ru-RU" sz="2000" dirty="0">
                <a:latin typeface="Comic Sans MS" panose="030F0702030302020204" pitchFamily="66" charset="0"/>
              </a:rPr>
              <a:t> практики, </a:t>
            </a:r>
            <a:r>
              <a:rPr lang="ru-RU" sz="2000" dirty="0" err="1">
                <a:latin typeface="Comic Sans MS" panose="030F0702030302020204" pitchFamily="66" charset="0"/>
              </a:rPr>
              <a:t>культури</a:t>
            </a:r>
            <a:r>
              <a:rPr lang="ru-RU" sz="2000" dirty="0">
                <a:latin typeface="Comic Sans MS" panose="030F0702030302020204" pitchFamily="66" charset="0"/>
              </a:rPr>
              <a:t> </a:t>
            </a:r>
            <a:r>
              <a:rPr lang="ru-RU" sz="2000" dirty="0" err="1">
                <a:latin typeface="Comic Sans MS" panose="030F0702030302020204" pitchFamily="66" charset="0"/>
              </a:rPr>
              <a:t>людства</a:t>
            </a:r>
            <a:r>
              <a:rPr lang="ru-RU" sz="2000" dirty="0">
                <a:latin typeface="Comic Sans MS" panose="030F0702030302020204" pitchFamily="66" charset="0"/>
              </a:rPr>
              <a:t>, а </a:t>
            </a:r>
            <a:r>
              <a:rPr lang="ru-RU" sz="2000" dirty="0" err="1">
                <a:latin typeface="Comic Sans MS" panose="030F0702030302020204" pitchFamily="66" charset="0"/>
              </a:rPr>
              <a:t>також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невідповідності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або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несумісності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різноспрямованих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тенденцій</a:t>
            </a:r>
            <a:r>
              <a:rPr lang="ru-RU" sz="2000" dirty="0">
                <a:latin typeface="Comic Sans MS" panose="030F0702030302020204" pitchFamily="66" charset="0"/>
              </a:rPr>
              <a:t> в </a:t>
            </a:r>
            <a:r>
              <a:rPr lang="ru-RU" sz="2000" dirty="0" err="1">
                <a:latin typeface="Comic Sans MS" panose="030F0702030302020204" pitchFamily="66" charset="0"/>
              </a:rPr>
              <a:t>ході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розвитку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самої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людської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культури</a:t>
            </a:r>
            <a:r>
              <a:rPr lang="ru-RU" sz="2000" dirty="0">
                <a:latin typeface="Comic Sans MS" panose="030F0702030302020204" pitchFamily="66" charset="0"/>
              </a:rPr>
              <a:t>. Природа </a:t>
            </a:r>
            <a:r>
              <a:rPr lang="ru-RU" sz="2000" dirty="0" err="1">
                <a:latin typeface="Comic Sans MS" panose="030F0702030302020204" pitchFamily="66" charset="0"/>
              </a:rPr>
              <a:t>існує</a:t>
            </a:r>
            <a:r>
              <a:rPr lang="ru-RU" sz="2000" dirty="0">
                <a:latin typeface="Comic Sans MS" panose="030F0702030302020204" pitchFamily="66" charset="0"/>
              </a:rPr>
              <a:t> за принципом негативного </a:t>
            </a:r>
            <a:r>
              <a:rPr lang="ru-RU" sz="2000" dirty="0" err="1">
                <a:latin typeface="Comic Sans MS" panose="030F0702030302020204" pitchFamily="66" charset="0"/>
              </a:rPr>
              <a:t>зворотного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зв'язку</a:t>
            </a:r>
            <a:r>
              <a:rPr lang="ru-RU" sz="2000" dirty="0">
                <a:latin typeface="Comic Sans MS" panose="030F0702030302020204" pitchFamily="66" charset="0"/>
              </a:rPr>
              <a:t> (див. </a:t>
            </a:r>
            <a:r>
              <a:rPr lang="ru-RU" sz="2000" dirty="0" err="1">
                <a:latin typeface="Comic Sans MS" panose="030F0702030302020204" pitchFamily="66" charset="0"/>
              </a:rPr>
              <a:t>біотична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регуляція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довкілля</a:t>
            </a:r>
            <a:r>
              <a:rPr lang="ru-RU" sz="2000" dirty="0">
                <a:latin typeface="Comic Sans MS" panose="030F0702030302020204" pitchFamily="66" charset="0"/>
              </a:rPr>
              <a:t>), </a:t>
            </a:r>
            <a:r>
              <a:rPr lang="ru-RU" sz="2000" dirty="0" err="1">
                <a:latin typeface="Comic Sans MS" panose="030F0702030302020204" pitchFamily="66" charset="0"/>
              </a:rPr>
              <a:t>тоді</a:t>
            </a:r>
            <a:r>
              <a:rPr lang="ru-RU" sz="2000" dirty="0">
                <a:latin typeface="Comic Sans MS" panose="030F0702030302020204" pitchFamily="66" charset="0"/>
              </a:rPr>
              <a:t> як </a:t>
            </a:r>
            <a:r>
              <a:rPr lang="ru-RU" sz="2000" dirty="0" err="1">
                <a:latin typeface="Comic Sans MS" panose="030F0702030302020204" pitchFamily="66" charset="0"/>
              </a:rPr>
              <a:t>людська</a:t>
            </a:r>
            <a:r>
              <a:rPr lang="ru-RU" sz="2000" dirty="0">
                <a:latin typeface="Comic Sans MS" panose="030F0702030302020204" pitchFamily="66" charset="0"/>
              </a:rPr>
              <a:t> культура — за принципом позитивного </a:t>
            </a:r>
            <a:r>
              <a:rPr lang="ru-RU" sz="2000" dirty="0" err="1">
                <a:latin typeface="Comic Sans MS" panose="030F0702030302020204" pitchFamily="66" charset="0"/>
              </a:rPr>
              <a:t>зворотного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зв'язку</a:t>
            </a:r>
            <a:r>
              <a:rPr lang="ru-RU" sz="2000" dirty="0">
                <a:latin typeface="Comic Sans MS" panose="030F0702030302020204" pitchFamily="66" charset="0"/>
              </a:rPr>
              <a:t>.</a:t>
            </a:r>
            <a:endParaRPr lang="uk-UA" sz="2000" dirty="0">
              <a:latin typeface="Comic Sans MS" panose="030F0702030302020204" pitchFamily="66" charset="0"/>
            </a:endParaRPr>
          </a:p>
        </p:txBody>
      </p:sp>
      <p:pic>
        <p:nvPicPr>
          <p:cNvPr id="15362" name="Picture 2" descr="Vector of 'Gesture indicating stop. The hand of the branches of trees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4309467" cy="508867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90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Філософські </a:t>
            </a:r>
            <a:r>
              <a:rPr lang="uk-UA" dirty="0" smtClean="0"/>
              <a:t>концепції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3672407" cy="4717983"/>
          </a:xfrm>
        </p:spPr>
        <p:txBody>
          <a:bodyPr/>
          <a:lstStyle/>
          <a:p>
            <a:r>
              <a:rPr lang="uk-UA" dirty="0">
                <a:latin typeface="Comic Sans MS" panose="030F0702030302020204" pitchFamily="66" charset="0"/>
              </a:rPr>
              <a:t>Катастрофа, катастрофізм</a:t>
            </a:r>
          </a:p>
          <a:p>
            <a:r>
              <a:rPr lang="uk-UA" dirty="0">
                <a:latin typeface="Comic Sans MS" panose="030F0702030302020204" pitchFamily="66" charset="0"/>
              </a:rPr>
              <a:t>мальтузіанство</a:t>
            </a:r>
          </a:p>
          <a:p>
            <a:r>
              <a:rPr lang="uk-UA" dirty="0">
                <a:latin typeface="Comic Sans MS" panose="030F0702030302020204" pitchFamily="66" charset="0"/>
              </a:rPr>
              <a:t>технократія, менеджеризм</a:t>
            </a:r>
          </a:p>
          <a:p>
            <a:r>
              <a:rPr lang="uk-UA" dirty="0">
                <a:latin typeface="Comic Sans MS" panose="030F0702030302020204" pitchFamily="66" charset="0"/>
              </a:rPr>
              <a:t>утопізм, суспільство загального благоденства</a:t>
            </a:r>
          </a:p>
          <a:p>
            <a:r>
              <a:rPr lang="uk-UA" dirty="0">
                <a:latin typeface="Comic Sans MS" panose="030F0702030302020204" pitchFamily="66" charset="0"/>
              </a:rPr>
              <a:t>фаталізм</a:t>
            </a:r>
          </a:p>
          <a:p>
            <a:r>
              <a:rPr lang="uk-UA" dirty="0" err="1">
                <a:latin typeface="Comic Sans MS" panose="030F0702030302020204" pitchFamily="66" charset="0"/>
              </a:rPr>
              <a:t>гіліазм</a:t>
            </a:r>
            <a:r>
              <a:rPr lang="uk-UA" dirty="0">
                <a:latin typeface="Comic Sans MS" panose="030F0702030302020204" pitchFamily="66" charset="0"/>
              </a:rPr>
              <a:t> та </a:t>
            </a:r>
            <a:r>
              <a:rPr lang="uk-UA" dirty="0" err="1">
                <a:latin typeface="Comic Sans MS" panose="030F0702030302020204" pitchFamily="66" charset="0"/>
              </a:rPr>
              <a:t>апокаліпса</a:t>
            </a:r>
            <a:r>
              <a:rPr lang="uk-UA" dirty="0">
                <a:latin typeface="Comic Sans MS" panose="030F0702030302020204" pitchFamily="66" charset="0"/>
              </a:rPr>
              <a:t>, проблема апокаліпсису</a:t>
            </a:r>
          </a:p>
          <a:p>
            <a:r>
              <a:rPr lang="uk-UA" dirty="0">
                <a:latin typeface="Comic Sans MS" panose="030F0702030302020204" pitchFamily="66" charset="0"/>
              </a:rPr>
              <a:t>кінець історії</a:t>
            </a:r>
          </a:p>
          <a:p>
            <a:r>
              <a:rPr lang="uk-UA" dirty="0">
                <a:latin typeface="Comic Sans MS" panose="030F0702030302020204" pitchFamily="66" charset="0"/>
              </a:rPr>
              <a:t>теплова смерть усесвіту</a:t>
            </a:r>
          </a:p>
        </p:txBody>
      </p:sp>
      <p:pic>
        <p:nvPicPr>
          <p:cNvPr id="16386" name="Picture 2" descr="Дневник Rosa_Dossen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712" y="1661923"/>
            <a:ext cx="5881836" cy="413689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00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Ochrony Earth: Wektor Ilustracją Elementów środowiska I Logo Cliparty, Ilustracje Stockowe Oraz Ilustracje Wektorowe Royalty Fr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0792"/>
            <a:ext cx="9144000" cy="712879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920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 smtClean="0"/>
              <a:t>людства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4206415" cy="532859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Екологія: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деградація </a:t>
            </a:r>
            <a:r>
              <a:rPr lang="uk-UA" sz="2000" b="1" dirty="0">
                <a:latin typeface="Comic Sans MS" panose="030F0702030302020204" pitchFamily="66" charset="0"/>
              </a:rPr>
              <a:t>земель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>
                <a:latin typeface="Comic Sans MS" panose="030F0702030302020204" pitchFamily="66" charset="0"/>
              </a:rPr>
              <a:t>екологічні проблеми сучасності </a:t>
            </a:r>
          </a:p>
          <a:p>
            <a:pPr marL="68580" indent="0">
              <a:buNone/>
            </a:pPr>
            <a:r>
              <a:rPr lang="uk-UA" sz="2000" b="1" dirty="0" smtClean="0">
                <a:latin typeface="Comic Sans MS" panose="030F0702030302020204" pitchFamily="66" charset="0"/>
              </a:rPr>
              <a:t> - озонові </a:t>
            </a:r>
            <a:r>
              <a:rPr lang="uk-UA" sz="2000" b="1" dirty="0">
                <a:latin typeface="Comic Sans MS" panose="030F0702030302020204" pitchFamily="66" charset="0"/>
              </a:rPr>
              <a:t>діри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>
                <a:latin typeface="Comic Sans MS" panose="030F0702030302020204" pitchFamily="66" charset="0"/>
              </a:rPr>
              <a:t>парниковий ефект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>
                <a:latin typeface="Comic Sans MS" panose="030F0702030302020204" pitchFamily="66" charset="0"/>
              </a:rPr>
              <a:t>проблема регулювання промислових викидів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>
                <a:latin typeface="Comic Sans MS" panose="030F0702030302020204" pitchFamily="66" charset="0"/>
              </a:rPr>
              <a:t>проблеми руйнування екосистем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>
                <a:latin typeface="Comic Sans MS" panose="030F0702030302020204" pitchFamily="66" charset="0"/>
              </a:rPr>
              <a:t>екологічні лиха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>
                <a:latin typeface="Comic Sans MS" panose="030F0702030302020204" pitchFamily="66" charset="0"/>
              </a:rPr>
              <a:t>проблеми </a:t>
            </a:r>
            <a:r>
              <a:rPr lang="uk-UA" sz="2000" b="1" dirty="0" err="1">
                <a:latin typeface="Comic Sans MS" panose="030F0702030302020204" pitchFamily="66" charset="0"/>
              </a:rPr>
              <a:t>геоактивності</a:t>
            </a:r>
            <a:r>
              <a:rPr lang="uk-UA" sz="2000" b="1" dirty="0">
                <a:latin typeface="Comic Sans MS" panose="030F0702030302020204" pitchFamily="66" charset="0"/>
              </a:rPr>
              <a:t>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>
                <a:latin typeface="Comic Sans MS" panose="030F0702030302020204" pitchFamily="66" charset="0"/>
              </a:rPr>
              <a:t>проблеми </a:t>
            </a:r>
            <a:r>
              <a:rPr lang="uk-UA" sz="2000" b="1" dirty="0" err="1">
                <a:latin typeface="Comic Sans MS" panose="030F0702030302020204" pitchFamily="66" charset="0"/>
              </a:rPr>
              <a:t>геліоактивності</a:t>
            </a:r>
            <a:r>
              <a:rPr lang="uk-UA" sz="2000" b="1" dirty="0">
                <a:latin typeface="Comic Sans MS" panose="030F0702030302020204" pitchFamily="66" charset="0"/>
              </a:rPr>
              <a:t>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>
                <a:latin typeface="Comic Sans MS" panose="030F0702030302020204" pitchFamily="66" charset="0"/>
              </a:rPr>
              <a:t>проблеми світового </a:t>
            </a:r>
            <a:r>
              <a:rPr lang="uk-UA" sz="2000" b="1" dirty="0" smtClean="0">
                <a:latin typeface="Comic Sans MS" panose="030F0702030302020204" pitchFamily="66" charset="0"/>
              </a:rPr>
              <a:t>господарства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30624" y="1326704"/>
            <a:ext cx="4206415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Економіка: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Вичерпання факторів виробництва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глобальна конкурентноспроможність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економічна парадигма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Інтеграція та дезінтеграція господарських ринків (інтеграційні утворення в Європі, Азії, Америці)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затратні виробництва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нові моделі економічного розвитку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перерозподіл блага між традиційними та новими економіками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Ресурсний потенціал сучасної цивілізації </a:t>
            </a:r>
          </a:p>
          <a:p>
            <a:pPr marL="68580" indent="0">
              <a:buFont typeface="Wingdings 2" charset="2"/>
              <a:buNone/>
            </a:pPr>
            <a:r>
              <a:rPr lang="uk-UA" sz="2000" b="1" smtClean="0">
                <a:latin typeface="Comic Sans MS" panose="030F0702030302020204" pitchFamily="66" charset="0"/>
              </a:rPr>
              <a:t> - Сталий розвиток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Ochrony Earth: Wektor Ilustracją Elementów środowiska I Logo Cliparty, Ilustracje Stockowe Oraz Ilustracje Wektorowe Royalty Fr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0792"/>
            <a:ext cx="9144000" cy="712879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920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 smtClean="0"/>
              <a:t>людства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4206415" cy="446449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dirty="0" err="1">
                <a:latin typeface="Comic Sans MS" panose="030F0702030302020204" pitchFamily="66" charset="0"/>
              </a:rPr>
              <a:t>Енергетика</a:t>
            </a:r>
            <a:r>
              <a:rPr lang="ru-RU" sz="2000" b="1" dirty="0">
                <a:latin typeface="Comic Sans MS" panose="030F0702030302020204" pitchFamily="66" charset="0"/>
              </a:rPr>
              <a:t>: </a:t>
            </a:r>
            <a:endParaRPr lang="ru-RU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latin typeface="Comic Sans MS" panose="030F0702030302020204" pitchFamily="66" charset="0"/>
              </a:rPr>
              <a:t>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Енергетична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>
                <a:latin typeface="Comic Sans MS" panose="030F0702030302020204" pitchFamily="66" charset="0"/>
              </a:rPr>
              <a:t>криза </a:t>
            </a:r>
            <a:endParaRPr lang="ru-RU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latin typeface="Comic Sans MS" panose="030F0702030302020204" pitchFamily="66" charset="0"/>
              </a:rPr>
              <a:t>- </a:t>
            </a:r>
            <a:r>
              <a:rPr lang="ru-RU" sz="2000" b="1" dirty="0">
                <a:latin typeface="Comic Sans MS" panose="030F0702030302020204" pitchFamily="66" charset="0"/>
              </a:rPr>
              <a:t>проблема </a:t>
            </a:r>
            <a:r>
              <a:rPr lang="ru-RU" sz="2000" b="1" dirty="0" err="1">
                <a:latin typeface="Comic Sans MS" panose="030F0702030302020204" pitchFamily="66" charset="0"/>
              </a:rPr>
              <a:t>безпеки</a:t>
            </a:r>
            <a:r>
              <a:rPr lang="ru-RU" sz="2000" b="1" dirty="0">
                <a:latin typeface="Comic Sans MS" panose="030F0702030302020204" pitchFamily="66" charset="0"/>
              </a:rPr>
              <a:t> АЕС, </a:t>
            </a:r>
            <a:r>
              <a:rPr lang="ru-RU" sz="2000" b="1" dirty="0" err="1">
                <a:latin typeface="Comic Sans MS" panose="030F0702030302020204" pitchFamily="66" charset="0"/>
              </a:rPr>
              <a:t>нових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енергоблоків</a:t>
            </a:r>
            <a:r>
              <a:rPr lang="ru-RU" sz="2000" b="1" dirty="0">
                <a:latin typeface="Comic Sans MS" panose="030F0702030302020204" pitchFamily="66" charset="0"/>
              </a:rPr>
              <a:t> та </a:t>
            </a:r>
            <a:r>
              <a:rPr lang="ru-RU" sz="2000" b="1" dirty="0" err="1">
                <a:latin typeface="Comic Sans MS" panose="030F0702030302020204" pitchFamily="66" charset="0"/>
              </a:rPr>
              <a:t>наслідки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виведення</a:t>
            </a:r>
            <a:r>
              <a:rPr lang="ru-RU" sz="2000" b="1" dirty="0">
                <a:latin typeface="Comic Sans MS" panose="030F0702030302020204" pitchFamily="66" charset="0"/>
              </a:rPr>
              <a:t> АЕС з </a:t>
            </a:r>
            <a:r>
              <a:rPr lang="ru-RU" sz="2000" b="1" dirty="0" err="1">
                <a:latin typeface="Comic Sans MS" panose="030F0702030302020204" pitchFamily="66" charset="0"/>
              </a:rPr>
              <a:t>експлуатації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endParaRPr lang="ru-RU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latin typeface="Comic Sans MS" panose="030F0702030302020204" pitchFamily="66" charset="0"/>
              </a:rPr>
              <a:t>- </a:t>
            </a:r>
            <a:r>
              <a:rPr lang="ru-RU" sz="2000" b="1" dirty="0" err="1">
                <a:latin typeface="Comic Sans MS" panose="030F0702030302020204" pitchFamily="66" charset="0"/>
              </a:rPr>
              <a:t>Аварії</a:t>
            </a:r>
            <a:r>
              <a:rPr lang="ru-RU" sz="2000" b="1" dirty="0">
                <a:latin typeface="Comic Sans MS" panose="030F0702030302020204" pitchFamily="66" charset="0"/>
              </a:rPr>
              <a:t> на </a:t>
            </a:r>
            <a:r>
              <a:rPr lang="ru-RU" sz="2000" b="1" dirty="0" err="1">
                <a:latin typeface="Comic Sans MS" panose="030F0702030302020204" pitchFamily="66" charset="0"/>
              </a:rPr>
              <a:t>атомних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електростанціях</a:t>
            </a:r>
            <a:r>
              <a:rPr lang="ru-RU" sz="2000" b="1" dirty="0">
                <a:latin typeface="Comic Sans MS" panose="030F0702030302020204" pitchFamily="66" charset="0"/>
              </a:rPr>
              <a:t> (</a:t>
            </a:r>
            <a:r>
              <a:rPr lang="ru-RU" sz="2000" b="1" dirty="0" err="1">
                <a:latin typeface="Comic Sans MS" panose="030F0702030302020204" pitchFamily="66" charset="0"/>
              </a:rPr>
              <a:t>Японія</a:t>
            </a:r>
            <a:r>
              <a:rPr lang="ru-RU" sz="2000" b="1" dirty="0">
                <a:latin typeface="Comic Sans MS" panose="030F0702030302020204" pitchFamily="66" charset="0"/>
              </a:rPr>
              <a:t>, 1997, 2011)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67493" y="1628800"/>
            <a:ext cx="4134407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charset="2"/>
              <a:buNone/>
            </a:pPr>
            <a:r>
              <a:rPr lang="ru-RU" sz="2000" b="1" dirty="0" err="1" smtClean="0">
                <a:latin typeface="Comic Sans MS" panose="030F0702030302020204" pitchFamily="66" charset="0"/>
              </a:rPr>
              <a:t>Здоров'я</a:t>
            </a:r>
            <a:r>
              <a:rPr lang="ru-RU" sz="2000" b="1" dirty="0" smtClean="0">
                <a:latin typeface="Comic Sans MS" panose="030F0702030302020204" pitchFamily="66" charset="0"/>
              </a:rPr>
              <a:t>: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контроль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народжуваності</a:t>
            </a:r>
            <a:r>
              <a:rPr lang="ru-RU" sz="2000" b="1" dirty="0" smtClean="0">
                <a:latin typeface="Comic Sans MS" panose="030F0702030302020204" pitchFamily="66" charset="0"/>
              </a:rPr>
              <a:t> та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демографічні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програми</a:t>
            </a:r>
            <a:r>
              <a:rPr lang="ru-RU" sz="2000" b="1" dirty="0" smtClean="0">
                <a:latin typeface="Comic Sans MS" panose="030F0702030302020204" pitchFamily="66" charset="0"/>
              </a:rPr>
              <a:t> у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країнах</a:t>
            </a:r>
            <a:r>
              <a:rPr lang="ru-RU" sz="2000" b="1" dirty="0" smtClean="0">
                <a:latin typeface="Comic Sans MS" panose="030F0702030302020204" pitchFamily="66" charset="0"/>
              </a:rPr>
              <a:t>,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що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розвиваються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СНІД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старіння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людини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санітарно-ветиринарний</a:t>
            </a:r>
            <a:r>
              <a:rPr lang="ru-RU" sz="2000" b="1" dirty="0" smtClean="0">
                <a:latin typeface="Comic Sans MS" panose="030F0702030302020204" pitchFamily="66" charset="0"/>
              </a:rPr>
              <a:t> контроль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проти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пандемій</a:t>
            </a:r>
            <a:r>
              <a:rPr lang="ru-RU" sz="2000" b="1" dirty="0" smtClean="0">
                <a:latin typeface="Comic Sans MS" panose="030F0702030302020204" pitchFamily="66" charset="0"/>
              </a:rPr>
              <a:t> та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їх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загроз</a:t>
            </a:r>
            <a:r>
              <a:rPr lang="ru-RU" sz="2000" b="1" dirty="0" smtClean="0">
                <a:latin typeface="Comic Sans MS" panose="030F0702030302020204" pitchFamily="66" charset="0"/>
              </a:rPr>
              <a:t> (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грип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пташиний</a:t>
            </a:r>
            <a:r>
              <a:rPr lang="ru-RU" sz="2000" b="1" dirty="0" smtClean="0">
                <a:latin typeface="Comic Sans MS" panose="030F0702030302020204" pitchFamily="66" charset="0"/>
              </a:rPr>
              <a:t>,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грип</a:t>
            </a:r>
            <a:r>
              <a:rPr lang="ru-RU" sz="2000" b="1" dirty="0" smtClean="0">
                <a:latin typeface="Comic Sans MS" panose="030F0702030302020204" pitchFamily="66" charset="0"/>
              </a:rPr>
              <a:t> свинячий)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Ochrony Earth: Wektor Ilustracją Elementów środowiska I Logo Cliparty, Ilustracje Stockowe Oraz Ilustracje Wektorowe Royalty Fr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920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 smtClean="0"/>
              <a:t>людства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4206415" cy="259228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Космос та космічні технології</a:t>
            </a:r>
            <a:r>
              <a:rPr lang="uk-UA" sz="2000" b="1" dirty="0" smtClean="0">
                <a:latin typeface="Comic Sans MS" panose="030F0702030302020204" pitchFamily="66" charset="0"/>
              </a:rPr>
              <a:t>:</a:t>
            </a: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 </a:t>
            </a:r>
            <a:r>
              <a:rPr lang="uk-UA" sz="2000" b="1" dirty="0">
                <a:latin typeface="Comic Sans MS" panose="030F0702030302020204" pitchFamily="66" charset="0"/>
              </a:rPr>
              <a:t>космічне сміття та забруднення космосу </a:t>
            </a:r>
            <a:endParaRPr lang="uk-UA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- </a:t>
            </a:r>
            <a:r>
              <a:rPr lang="uk-UA" sz="2000" b="1" dirty="0" err="1">
                <a:latin typeface="Comic Sans MS" panose="030F0702030302020204" pitchFamily="66" charset="0"/>
              </a:rPr>
              <a:t>Ноосферно-космічна</a:t>
            </a:r>
            <a:r>
              <a:rPr lang="uk-UA" sz="2000" b="1" dirty="0">
                <a:latin typeface="Comic Sans MS" panose="030F0702030302020204" pitchFamily="66" charset="0"/>
              </a:rPr>
              <a:t> </a:t>
            </a:r>
            <a:r>
              <a:rPr lang="uk-UA" sz="2000" b="1" dirty="0" smtClean="0">
                <a:latin typeface="Comic Sans MS" panose="030F0702030302020204" pitchFamily="66" charset="0"/>
              </a:rPr>
              <a:t>цивілізація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3717032"/>
            <a:ext cx="4206415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Озброєння: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 - контроль озброєнь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 - контроль атомних технологій («Атомний клуб»)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85005" y="1340768"/>
            <a:ext cx="4206415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Озброєння: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 - контроль озброєнь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 - контроль атомних технологій («Атомний клуб»)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85004" y="4077072"/>
            <a:ext cx="4206415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Природа: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 - межі розуміння природи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smtClean="0">
                <a:latin typeface="Comic Sans MS" panose="030F0702030302020204" pitchFamily="66" charset="0"/>
              </a:rPr>
              <a:t> - самозародження речовини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8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Ochrony Earth: Wektor Ilustracją Elementów środowiska I Logo Cliparty, Ilustracje Stockowe Oraz Ilustracje Wektorowe Royalty Fr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0792"/>
            <a:ext cx="9144000" cy="712879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920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 smtClean="0"/>
              <a:t>людства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65" y="869682"/>
            <a:ext cx="4206415" cy="428751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dirty="0" err="1">
                <a:latin typeface="Comic Sans MS" panose="030F0702030302020204" pitchFamily="66" charset="0"/>
              </a:rPr>
              <a:t>Політика</a:t>
            </a:r>
            <a:r>
              <a:rPr lang="ru-RU" sz="2000" b="1" dirty="0">
                <a:latin typeface="Comic Sans MS" panose="030F0702030302020204" pitchFamily="66" charset="0"/>
              </a:rPr>
              <a:t>: </a:t>
            </a:r>
            <a:endParaRPr lang="ru-RU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latin typeface="Comic Sans MS" panose="030F0702030302020204" pitchFamily="66" charset="0"/>
              </a:rPr>
              <a:t>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взаємопристосування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господарських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механізмів</a:t>
            </a:r>
            <a:r>
              <a:rPr lang="ru-RU" sz="2000" b="1" dirty="0">
                <a:latin typeface="Comic Sans MS" panose="030F0702030302020204" pitchFamily="66" charset="0"/>
              </a:rPr>
              <a:t> та </a:t>
            </a:r>
            <a:r>
              <a:rPr lang="ru-RU" sz="2000" b="1" dirty="0" err="1">
                <a:latin typeface="Comic Sans MS" panose="030F0702030302020204" pitchFamily="66" charset="0"/>
              </a:rPr>
              <a:t>інституціональних</a:t>
            </a:r>
            <a:r>
              <a:rPr lang="ru-RU" sz="2000" b="1" dirty="0">
                <a:latin typeface="Comic Sans MS" panose="030F0702030302020204" pitchFamily="66" charset="0"/>
              </a:rPr>
              <a:t> структур на </a:t>
            </a:r>
            <a:r>
              <a:rPr lang="ru-RU" sz="2000" b="1" dirty="0" err="1">
                <a:latin typeface="Comic Sans MS" panose="030F0702030302020204" pitchFamily="66" charset="0"/>
              </a:rPr>
              <a:t>міждержавному</a:t>
            </a:r>
            <a:r>
              <a:rPr lang="ru-RU" sz="2000" b="1" dirty="0">
                <a:latin typeface="Comic Sans MS" panose="030F0702030302020204" pitchFamily="66" charset="0"/>
              </a:rPr>
              <a:t> і </a:t>
            </a:r>
            <a:r>
              <a:rPr lang="ru-RU" sz="2000" b="1" dirty="0" err="1">
                <a:latin typeface="Comic Sans MS" panose="030F0702030302020204" pitchFamily="66" charset="0"/>
              </a:rPr>
              <a:t>міжнародному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рівнях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endParaRPr lang="ru-RU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latin typeface="Comic Sans MS" panose="030F0702030302020204" pitchFamily="66" charset="0"/>
              </a:rPr>
              <a:t>- </a:t>
            </a:r>
            <a:r>
              <a:rPr lang="ru-RU" sz="2000" b="1" dirty="0" err="1">
                <a:latin typeface="Comic Sans MS" panose="030F0702030302020204" pitchFamily="66" charset="0"/>
              </a:rPr>
              <a:t>гармонізація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національної</a:t>
            </a:r>
            <a:r>
              <a:rPr lang="ru-RU" sz="2000" b="1" dirty="0">
                <a:latin typeface="Comic Sans MS" panose="030F0702030302020204" pitchFamily="66" charset="0"/>
              </a:rPr>
              <a:t> й </a:t>
            </a:r>
            <a:r>
              <a:rPr lang="ru-RU" sz="2000" b="1" dirty="0" err="1">
                <a:latin typeface="Comic Sans MS" panose="030F0702030302020204" pitchFamily="66" charset="0"/>
              </a:rPr>
              <a:t>міжнародної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економічної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політики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endParaRPr lang="ru-RU" sz="2000" b="1" dirty="0" smtClean="0">
              <a:latin typeface="Comic Sans MS" panose="030F0702030302020204" pitchFamily="66" charset="0"/>
            </a:endParaRPr>
          </a:p>
          <a:p>
            <a:pPr marL="68580" indent="0">
              <a:buNone/>
            </a:pP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latin typeface="Comic Sans MS" panose="030F0702030302020204" pitchFamily="66" charset="0"/>
              </a:rPr>
              <a:t>- </a:t>
            </a:r>
            <a:r>
              <a:rPr lang="ru-RU" sz="2000" b="1" dirty="0" err="1">
                <a:latin typeface="Comic Sans MS" panose="030F0702030302020204" pitchFamily="66" charset="0"/>
              </a:rPr>
              <a:t>уніфікація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господарського</a:t>
            </a:r>
            <a:r>
              <a:rPr lang="ru-RU" sz="2000" b="1" dirty="0">
                <a:latin typeface="Comic Sans MS" panose="030F0702030302020204" pitchFamily="66" charset="0"/>
              </a:rPr>
              <a:t> </a:t>
            </a:r>
            <a:r>
              <a:rPr lang="ru-RU" sz="2000" b="1" dirty="0" err="1">
                <a:latin typeface="Comic Sans MS" panose="030F0702030302020204" pitchFamily="66" charset="0"/>
              </a:rPr>
              <a:t>законодавства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195736" y="4945213"/>
            <a:ext cx="4206415" cy="1916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2" charset="2"/>
              <a:buNone/>
            </a:pPr>
            <a:r>
              <a:rPr lang="ru-RU" sz="2000" b="1" dirty="0" err="1" smtClean="0">
                <a:latin typeface="Comic Sans MS" panose="030F0702030302020204" pitchFamily="66" charset="0"/>
              </a:rPr>
              <a:t>Промисловість</a:t>
            </a:r>
            <a:r>
              <a:rPr lang="ru-RU" sz="2000" b="1" dirty="0" smtClean="0">
                <a:latin typeface="Comic Sans MS" panose="030F0702030302020204" pitchFamily="66" charset="0"/>
              </a:rPr>
              <a:t>: </a:t>
            </a:r>
          </a:p>
          <a:p>
            <a:pPr marL="68580" indent="0" algn="ctr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Постіндустріальна</a:t>
            </a:r>
            <a:r>
              <a:rPr lang="ru-RU" sz="2000" b="1" dirty="0" smtClean="0">
                <a:latin typeface="Comic Sans MS" panose="030F0702030302020204" pitchFamily="66" charset="0"/>
              </a:rPr>
              <a:t> модель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розвитку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68580" indent="0" algn="ctr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Третя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промислова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революція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788024" y="1196752"/>
            <a:ext cx="4206415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charset="2"/>
              <a:buNone/>
            </a:pPr>
            <a:r>
              <a:rPr lang="ru-RU" sz="2000" b="1" dirty="0" err="1" smtClean="0">
                <a:latin typeface="Comic Sans MS" panose="030F0702030302020204" pitchFamily="66" charset="0"/>
              </a:rPr>
              <a:t>Суспільство</a:t>
            </a:r>
            <a:r>
              <a:rPr lang="ru-RU" sz="2000" b="1" dirty="0" smtClean="0">
                <a:latin typeface="Comic Sans MS" panose="030F0702030302020204" pitchFamily="66" charset="0"/>
              </a:rPr>
              <a:t>: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гіпотеза</a:t>
            </a:r>
            <a:r>
              <a:rPr lang="ru-RU" sz="2000" b="1" dirty="0" smtClean="0">
                <a:latin typeface="Comic Sans MS" panose="030F0702030302020204" pitchFamily="66" charset="0"/>
              </a:rPr>
              <a:t> другого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демографічного</a:t>
            </a:r>
            <a:r>
              <a:rPr lang="ru-RU" sz="2000" b="1" dirty="0" smtClean="0">
                <a:latin typeface="Comic Sans MS" panose="030F0702030302020204" pitchFamily="66" charset="0"/>
              </a:rPr>
              <a:t> переходу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експорт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демократії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зближення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націй</a:t>
            </a:r>
            <a:r>
              <a:rPr lang="ru-RU" sz="2000" b="1" dirty="0" smtClean="0">
                <a:latin typeface="Comic Sans MS" panose="030F0702030302020204" pitchFamily="66" charset="0"/>
              </a:rPr>
              <a:t> (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асиміляційний</a:t>
            </a:r>
            <a:r>
              <a:rPr lang="ru-RU" sz="2000" b="1" dirty="0" smtClean="0">
                <a:latin typeface="Comic Sans MS" panose="030F0702030302020204" pitchFamily="66" charset="0"/>
              </a:rPr>
              <a:t> характер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глобалізації</a:t>
            </a:r>
            <a:r>
              <a:rPr lang="ru-RU" sz="2000" b="1" dirty="0" smtClean="0">
                <a:latin typeface="Comic Sans MS" panose="030F0702030302020204" pitchFamily="66" charset="0"/>
              </a:rPr>
              <a:t>)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перенаселення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продовольча</a:t>
            </a:r>
            <a:r>
              <a:rPr lang="ru-RU" sz="2000" b="1" dirty="0" smtClean="0">
                <a:latin typeface="Comic Sans MS" panose="030F0702030302020204" pitchFamily="66" charset="0"/>
              </a:rPr>
              <a:t> проблема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соціально-економічний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розвиток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цивілізаційний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розвиток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68580" indent="0">
              <a:buFont typeface="Wingdings 2" charset="2"/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 -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технологічна</a:t>
            </a:r>
            <a:r>
              <a:rPr lang="ru-RU" sz="2000" b="1" dirty="0" smtClean="0">
                <a:latin typeface="Comic Sans MS" panose="030F0702030302020204" pitchFamily="66" charset="0"/>
              </a:rPr>
              <a:t> </a:t>
            </a:r>
            <a:r>
              <a:rPr lang="ru-RU" sz="2000" b="1" dirty="0" err="1" smtClean="0">
                <a:latin typeface="Comic Sans MS" panose="030F0702030302020204" pitchFamily="66" charset="0"/>
              </a:rPr>
              <a:t>революція</a:t>
            </a:r>
            <a:endParaRPr lang="uk-UA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9052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74</TotalTime>
  <Words>416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Глобальні проблеми людства</vt:lpstr>
      <vt:lpstr>Презентация PowerPoint</vt:lpstr>
      <vt:lpstr>Презентация PowerPoint</vt:lpstr>
      <vt:lpstr>Презентация PowerPoint</vt:lpstr>
      <vt:lpstr>Філософські концепції</vt:lpstr>
      <vt:lpstr>Глобальні проблеми людства</vt:lpstr>
      <vt:lpstr>Глобальні проблеми людства</vt:lpstr>
      <vt:lpstr>Глобальні проблеми людства</vt:lpstr>
      <vt:lpstr>Глобальні проблеми людства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Глобальні проблеми людства</dc:title>
  <dc:creator>Наталья</dc:creator>
  <cp:lastModifiedBy>Наталья</cp:lastModifiedBy>
  <cp:revision>10</cp:revision>
  <dcterms:created xsi:type="dcterms:W3CDTF">2014-11-04T21:00:17Z</dcterms:created>
  <dcterms:modified xsi:type="dcterms:W3CDTF">2014-11-04T22:18:33Z</dcterms:modified>
</cp:coreProperties>
</file>