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61" r:id="rId7"/>
    <p:sldId id="266" r:id="rId8"/>
    <p:sldId id="263" r:id="rId9"/>
    <p:sldId id="278" r:id="rId10"/>
    <p:sldId id="277" r:id="rId11"/>
    <p:sldId id="276" r:id="rId12"/>
    <p:sldId id="268" r:id="rId13"/>
    <p:sldId id="273" r:id="rId14"/>
    <p:sldId id="274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22F9F3-06E0-40F3-98DA-1205D178C97D}">
          <p14:sldIdLst>
            <p14:sldId id="256"/>
            <p14:sldId id="257"/>
            <p14:sldId id="259"/>
            <p14:sldId id="260"/>
            <p14:sldId id="262"/>
            <p14:sldId id="261"/>
            <p14:sldId id="266"/>
            <p14:sldId id="263"/>
            <p14:sldId id="278"/>
            <p14:sldId id="277"/>
            <p14:sldId id="276"/>
          </p14:sldIdLst>
        </p14:section>
        <p14:section name="Раздел без заголовка" id="{9CB52F63-7C29-4123-BEF4-17E68D0D7166}">
          <p14:sldIdLst>
            <p14:sldId id="268"/>
            <p14:sldId id="273"/>
          </p14:sldIdLst>
        </p14:section>
        <p14:section name="Раздел без заголовка" id="{EDCCC586-0EBA-4387-B04B-7C3A8C691E3C}">
          <p14:sldIdLst/>
        </p14:section>
        <p14:section name="Раздел без заголовка" id="{D2B75D63-54C9-4C34-8723-199354A03600}">
          <p14:sldIdLst>
            <p14:sldId id="274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399FF"/>
    <a:srgbClr val="000000"/>
    <a:srgbClr val="FF66FF"/>
    <a:srgbClr val="FF3300"/>
    <a:srgbClr val="FFFF00"/>
    <a:srgbClr val="7437ED"/>
    <a:srgbClr val="3EF6F6"/>
    <a:srgbClr val="3DD8F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9649" autoAdjust="0"/>
  </p:normalViewPr>
  <p:slideViewPr>
    <p:cSldViewPr>
      <p:cViewPr varScale="1">
        <p:scale>
          <a:sx n="92" d="100"/>
          <a:sy n="92" d="100"/>
        </p:scale>
        <p:origin x="14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FFCF9-71A9-4F7E-AFE2-6A6E4F46BB05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2E1E-EF38-447B-A0BE-B4CE57CB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8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4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0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7E06D-F788-4A1C-8969-BA336018E732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7504" y="116632"/>
            <a:ext cx="8784976" cy="4104456"/>
          </a:xfrm>
          <a:prstGeom prst="horizontalScroll">
            <a:avLst>
              <a:gd name="adj" fmla="val 25000"/>
            </a:avLst>
          </a:prstGeom>
          <a:solidFill>
            <a:srgbClr val="D990FA"/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00B0F0"/>
                </a:solidFill>
              </a:rPr>
              <a:t>Вплив куріння, алкоголю  на  репродуктивне </a:t>
            </a:r>
            <a:r>
              <a:rPr lang="uk-UA" sz="4800" b="1" i="1" dirty="0" err="1" smtClean="0">
                <a:solidFill>
                  <a:srgbClr val="00B0F0"/>
                </a:solidFill>
              </a:rPr>
              <a:t>здоров</a:t>
            </a:r>
            <a:r>
              <a:rPr lang="en-US" sz="4800" b="1" i="1" dirty="0" smtClean="0">
                <a:solidFill>
                  <a:srgbClr val="00B0F0"/>
                </a:solidFill>
              </a:rPr>
              <a:t>’</a:t>
            </a:r>
            <a:r>
              <a:rPr lang="uk-UA" sz="4800" b="1" i="1" dirty="0" smtClean="0">
                <a:solidFill>
                  <a:srgbClr val="00B0F0"/>
                </a:solidFill>
              </a:rPr>
              <a:t>я 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128135" y="4365104"/>
            <a:ext cx="8871849" cy="2016224"/>
          </a:xfrm>
          <a:prstGeom prst="ribbon">
            <a:avLst>
              <a:gd name="adj1" fmla="val 18919"/>
              <a:gd name="adj2" fmla="val 51203"/>
            </a:avLst>
          </a:prstGeom>
          <a:solidFill>
            <a:srgbClr val="FF66FF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 9-А клас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57192"/>
            <a:ext cx="9036496" cy="1700808"/>
          </a:xfrm>
          <a:prstGeom prst="rect">
            <a:avLst/>
          </a:prstGeom>
          <a:solidFill>
            <a:srgbClr val="3EF6F6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>
                  <a:solidFill>
                    <a:srgbClr val="FF0000"/>
                  </a:solidFill>
                </a:ln>
                <a:solidFill>
                  <a:srgbClr val="FF66FF"/>
                </a:solidFill>
                <a:effectLst/>
              </a:rPr>
              <a:t>Курити не модно -    </a:t>
            </a:r>
            <a:r>
              <a:rPr lang="uk-UA" sz="5400" b="1" cap="none" spc="0" dirty="0" err="1" smtClean="0">
                <a:ln w="50800">
                  <a:solidFill>
                    <a:srgbClr val="FF0000"/>
                  </a:solidFill>
                </a:ln>
                <a:solidFill>
                  <a:srgbClr val="FF66FF"/>
                </a:solidFill>
                <a:effectLst/>
              </a:rPr>
              <a:t>модно</a:t>
            </a:r>
            <a:r>
              <a:rPr lang="uk-UA" sz="5400" b="1" cap="none" spc="0" dirty="0" smtClean="0">
                <a:ln w="50800">
                  <a:solidFill>
                    <a:srgbClr val="FF0000"/>
                  </a:solidFill>
                </a:ln>
                <a:solidFill>
                  <a:srgbClr val="FF66FF"/>
                </a:solidFill>
                <a:effectLst/>
              </a:rPr>
              <a:t> бути здоровим!</a:t>
            </a:r>
            <a:endParaRPr lang="ru-RU" sz="5400" b="1" cap="none" spc="0" dirty="0">
              <a:ln w="50800">
                <a:solidFill>
                  <a:srgbClr val="FF0000"/>
                </a:solidFill>
              </a:ln>
              <a:solidFill>
                <a:srgbClr val="FF66FF"/>
              </a:solidFill>
              <a:effectLst/>
            </a:endParaRPr>
          </a:p>
        </p:txBody>
      </p:sp>
      <p:pic>
        <p:nvPicPr>
          <p:cNvPr id="1026" name="Picture 2" descr="C:\Documents and Settings\User\Рабочий стол\бо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" y="250638"/>
            <a:ext cx="3587985" cy="463767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не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99" y="159624"/>
            <a:ext cx="4570401" cy="499756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решение 18"/>
          <p:cNvSpPr/>
          <p:nvPr/>
        </p:nvSpPr>
        <p:spPr>
          <a:xfrm rot="21087929">
            <a:off x="-197539" y="168526"/>
            <a:ext cx="5217040" cy="1775971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Алкоголізм</a:t>
            </a:r>
            <a:r>
              <a:rPr lang="uk-UA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– 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це важка недуга</a:t>
            </a:r>
            <a:r>
              <a:rPr lang="uk-UA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Молния 19"/>
          <p:cNvSpPr/>
          <p:nvPr/>
        </p:nvSpPr>
        <p:spPr>
          <a:xfrm rot="3420413">
            <a:off x="2043448" y="1814982"/>
            <a:ext cx="427504" cy="602095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-30638" y="1484784"/>
            <a:ext cx="4297281" cy="3712513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3300"/>
                </a:solidFill>
              </a:rPr>
              <a:t>На неї хворіють ті, хто часто вживають спиртні  напої</a:t>
            </a:r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rgbClr val="FF3300"/>
                </a:solidFill>
              </a:rPr>
              <a:t>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1026" name="Picture 2" descr="C:\Documents and Settings\User\Рабочий стол\женщин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2425" flipV="1">
            <a:off x="5270613" y="293469"/>
            <a:ext cx="3541455" cy="259998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дево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842">
            <a:off x="6519288" y="3334924"/>
            <a:ext cx="2070586" cy="302061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739">
            <a:off x="2529409" y="4409795"/>
            <a:ext cx="2130676" cy="2151066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6057" y="332655"/>
            <a:ext cx="3728760" cy="1895223"/>
          </a:xfrm>
          <a:prstGeom prst="snip2DiagRect">
            <a:avLst>
              <a:gd name="adj1" fmla="val 49118"/>
              <a:gd name="adj2" fmla="val 1843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66FF"/>
                  </a:solidFill>
                </a:ln>
                <a:solidFill>
                  <a:srgbClr val="FF3300"/>
                </a:solidFill>
              </a:rPr>
              <a:t>Алкоголь  всмоктується в кров,  ним можна отруїтися  і вмерти.</a:t>
            </a:r>
            <a:endParaRPr lang="ru-RU" sz="2400" dirty="0">
              <a:ln>
                <a:solidFill>
                  <a:srgbClr val="FF66FF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23528" y="188640"/>
            <a:ext cx="3744416" cy="2039238"/>
          </a:xfrm>
          <a:prstGeom prst="snip2DiagRect">
            <a:avLst>
              <a:gd name="adj1" fmla="val 17041"/>
              <a:gd name="adj2" fmla="val 3590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Через систематичне отруєння алкоголем можливо захворіти  на цукровий діабет.</a:t>
            </a:r>
            <a:endParaRPr lang="ru-RU" sz="2400" dirty="0">
              <a:ln>
                <a:solidFill>
                  <a:srgbClr val="FF66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339752" y="4944778"/>
            <a:ext cx="3816424" cy="1822093"/>
          </a:xfrm>
          <a:prstGeom prst="snip2DiagRect">
            <a:avLst>
              <a:gd name="adj1" fmla="val 26640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Серед причин смертності алкоголізм на </a:t>
            </a:r>
            <a:r>
              <a:rPr lang="uk-UA" sz="2400" b="1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третьому місці.</a:t>
            </a:r>
            <a:endParaRPr lang="ru-RU" sz="2400" b="1" dirty="0">
              <a:ln>
                <a:solidFill>
                  <a:srgbClr val="FF66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User\Рабочий стол\умер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" y="2303837"/>
            <a:ext cx="3915962" cy="25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он пил пив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69406"/>
            <a:ext cx="2648640" cy="29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ертикальный свиток 14"/>
          <p:cNvSpPr/>
          <p:nvPr/>
        </p:nvSpPr>
        <p:spPr>
          <a:xfrm>
            <a:off x="2819215" y="1764817"/>
            <a:ext cx="3937617" cy="2729840"/>
          </a:xfrm>
          <a:prstGeom prst="verticalScroll">
            <a:avLst>
              <a:gd name="adj" fmla="val 19313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Від алкоголю страждають усі внутрішні органи, особливо мозок.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1" y="-243408"/>
            <a:ext cx="8947606" cy="1800200"/>
          </a:xfrm>
          <a:prstGeom prst="upDownArrow">
            <a:avLst>
              <a:gd name="adj1" fmla="val 97360"/>
              <a:gd name="adj2" fmla="val 27477"/>
            </a:avLst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</a:rPr>
              <a:t>Майже всі алкоголіки страждають на цироз печінки, туберкульоз легень.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6271995">
            <a:off x="1072915" y="1413564"/>
            <a:ext cx="1015971" cy="846730"/>
          </a:xfrm>
          <a:prstGeom prst="chevron">
            <a:avLst>
              <a:gd name="adj" fmla="val 8077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 rot="3622173">
            <a:off x="7578664" y="1154222"/>
            <a:ext cx="886871" cy="882166"/>
          </a:xfrm>
          <a:prstGeom prst="chevron">
            <a:avLst>
              <a:gd name="adj" fmla="val 72533"/>
            </a:avLst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User\Рабочий стол\печ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171383" cy="3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легк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10" y="2596172"/>
            <a:ext cx="2316898" cy="2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моз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83" y="5057743"/>
            <a:ext cx="3502030" cy="23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>
            <a:off x="4788024" y="4424881"/>
            <a:ext cx="735410" cy="89875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303023" y="412426"/>
            <a:ext cx="8424936" cy="1872208"/>
          </a:xfrm>
          <a:prstGeom prst="flowChartConnector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Алкоголь « тисне » на дитину:</a:t>
            </a:r>
            <a:endParaRPr lang="ru-RU" sz="5400" dirty="0">
              <a:solidFill>
                <a:srgbClr val="FFFF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2132856"/>
            <a:ext cx="701399" cy="11521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16216" y="2301046"/>
            <a:ext cx="864096" cy="91193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7-конечная звезда 18"/>
          <p:cNvSpPr/>
          <p:nvPr/>
        </p:nvSpPr>
        <p:spPr>
          <a:xfrm>
            <a:off x="251519" y="3645024"/>
            <a:ext cx="3312369" cy="2090361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</a:rPr>
              <a:t>з</a:t>
            </a:r>
            <a:r>
              <a:rPr lang="uk-UA" sz="3600" dirty="0" smtClean="0">
                <a:solidFill>
                  <a:srgbClr val="FF0000"/>
                </a:solidFill>
              </a:rPr>
              <a:t>нижується увага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8-конечная звезда 24"/>
          <p:cNvSpPr/>
          <p:nvPr/>
        </p:nvSpPr>
        <p:spPr>
          <a:xfrm>
            <a:off x="5688124" y="3321627"/>
            <a:ext cx="3384376" cy="2425606"/>
          </a:xfrm>
          <a:prstGeom prst="star8">
            <a:avLst>
              <a:gd name="adj" fmla="val 4399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в</a:t>
            </a:r>
            <a:r>
              <a:rPr lang="uk-UA" sz="4000" dirty="0" smtClean="0">
                <a:solidFill>
                  <a:srgbClr val="FF0000"/>
                </a:solidFill>
              </a:rPr>
              <a:t>она погано росте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fotojop2458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283652"/>
            <a:ext cx="4553346" cy="33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51520" y="217838"/>
            <a:ext cx="3960440" cy="1772343"/>
          </a:xfrm>
          <a:prstGeom prst="downArrowCallout">
            <a:avLst>
              <a:gd name="adj1" fmla="val 16941"/>
              <a:gd name="adj2" fmla="val 4620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П</a:t>
            </a:r>
            <a:r>
              <a:rPr lang="en-US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’</a:t>
            </a:r>
            <a:r>
              <a:rPr lang="uk-UA" sz="2400" dirty="0" err="1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яна</a:t>
            </a:r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 людина небезпечна для інших,бо вона не контролює своїх вчинків.</a:t>
            </a:r>
            <a:endParaRPr lang="ru-RU" sz="2400" dirty="0">
              <a:ln>
                <a:solidFill>
                  <a:srgbClr val="3EF6F6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918517" y="288738"/>
            <a:ext cx="3960440" cy="1701443"/>
          </a:xfrm>
          <a:prstGeom prst="downArrowCallout">
            <a:avLst>
              <a:gd name="adj1" fmla="val 28877"/>
              <a:gd name="adj2" fmla="val 5144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На </a:t>
            </a:r>
            <a:r>
              <a:rPr lang="uk-UA" sz="2400" dirty="0" err="1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грунті</a:t>
            </a:r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 алкоголізму  </a:t>
            </a:r>
            <a:r>
              <a:rPr lang="uk-UA" sz="2400" dirty="0" err="1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скоюються</a:t>
            </a:r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 важкі злочини. </a:t>
            </a:r>
            <a:endParaRPr lang="ru-RU" sz="2400" dirty="0">
              <a:ln>
                <a:solidFill>
                  <a:srgbClr val="3EF6F6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2005" y="5616772"/>
            <a:ext cx="6681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Уникайте</a:t>
            </a:r>
            <a:r>
              <a:rPr lang="en-US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</a:t>
            </a:r>
            <a:r>
              <a:rPr lang="en-US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4800" b="1" dirty="0" err="1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яниць</a:t>
            </a:r>
            <a:r>
              <a:rPr lang="uk-UA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48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7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1520" y="20445"/>
            <a:ext cx="8208912" cy="1800199"/>
          </a:xfrm>
          <a:prstGeom prst="cloud">
            <a:avLst/>
          </a:prstGeom>
          <a:solidFill>
            <a:srgbClr val="3EF6F6"/>
          </a:soli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err="1" smtClean="0">
                <a:solidFill>
                  <a:srgbClr val="FF0000"/>
                </a:solidFill>
              </a:rPr>
              <a:t>Запам</a:t>
            </a:r>
            <a:r>
              <a:rPr lang="en-US" sz="6600" dirty="0" smtClean="0">
                <a:solidFill>
                  <a:srgbClr val="FF0000"/>
                </a:solidFill>
              </a:rPr>
              <a:t>’</a:t>
            </a:r>
            <a:r>
              <a:rPr lang="uk-UA" sz="6600" dirty="0" err="1" smtClean="0">
                <a:solidFill>
                  <a:srgbClr val="FF0000"/>
                </a:solidFill>
              </a:rPr>
              <a:t>ятайте</a:t>
            </a:r>
            <a:r>
              <a:rPr lang="uk-UA" sz="6600" dirty="0" smtClean="0">
                <a:solidFill>
                  <a:srgbClr val="FF0000"/>
                </a:solidFill>
              </a:rPr>
              <a:t>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375673" y="1971978"/>
            <a:ext cx="8098925" cy="1990714"/>
          </a:xfrm>
          <a:prstGeom prst="doubleWave">
            <a:avLst>
              <a:gd name="adj1" fmla="val 12500"/>
              <a:gd name="adj2" fmla="val 75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3300"/>
                </a:solidFill>
              </a:rPr>
              <a:t>Найкращий спосіб не стати алкоголіком -  не вживати спиртного.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111" y="4293096"/>
            <a:ext cx="8460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</a:t>
            </a:r>
            <a:r>
              <a:rPr lang="en-US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</a:t>
            </a:r>
            <a:r>
              <a:rPr lang="uk-UA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– за гроші не купиш</a:t>
            </a:r>
            <a:endParaRPr lang="ru-RU" sz="5400" b="1" cap="none" spc="0" dirty="0">
              <a:ln>
                <a:solidFill>
                  <a:srgbClr val="FFFF00"/>
                </a:solidFill>
                <a:prstDash val="solid"/>
              </a:ln>
              <a:solidFill>
                <a:srgbClr val="3EF6F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2 7"/>
          <p:cNvSpPr/>
          <p:nvPr/>
        </p:nvSpPr>
        <p:spPr>
          <a:xfrm>
            <a:off x="46164" y="-58033"/>
            <a:ext cx="5400600" cy="36724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Паління – підступний  ворог людства, найпоширеніша  </a:t>
            </a:r>
            <a:r>
              <a:rPr lang="uk-UA" sz="28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шкідлива звичка</a:t>
            </a:r>
            <a:r>
              <a:rPr lang="uk-UA" sz="1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endParaRPr lang="ru-RU" sz="10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49706" y="4077072"/>
            <a:ext cx="3942774" cy="2288232"/>
          </a:xfrm>
          <a:prstGeom prst="ellipse">
            <a:avLst/>
          </a:prstGeom>
          <a:solidFill>
            <a:srgbClr val="2BF94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C000"/>
                </a:solidFill>
              </a:rPr>
              <a:t>Сигарети містять нікотин, отруйні смоли і багато інших канцерогенів.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Documents and Settings\User\Рабочий стол\дети куря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94" y="404664"/>
            <a:ext cx="3661694" cy="349691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олния 5"/>
          <p:cNvSpPr/>
          <p:nvPr/>
        </p:nvSpPr>
        <p:spPr>
          <a:xfrm rot="6192761">
            <a:off x="3900685" y="5150887"/>
            <a:ext cx="1425305" cy="137754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бактер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7" y="2945210"/>
            <a:ext cx="2644878" cy="211970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38083" y="4981185"/>
            <a:ext cx="3883109" cy="1621610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Нікотин вбиває 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шість видів бактерій, з них вісім видів - корисних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анные 6"/>
          <p:cNvSpPr/>
          <p:nvPr/>
        </p:nvSpPr>
        <p:spPr>
          <a:xfrm rot="20559325">
            <a:off x="-83232" y="274302"/>
            <a:ext cx="3292360" cy="4536504"/>
          </a:xfrm>
          <a:prstGeom prst="flowChartInputOutp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Нікотинову кислоту , яка необхідна для людського організму, виробляють спеціальні клітини</a:t>
            </a:r>
            <a:r>
              <a:rPr lang="uk-UA" sz="24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pPr algn="ctr"/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 rot="695821">
            <a:off x="5432366" y="478406"/>
            <a:ext cx="3408865" cy="4339370"/>
          </a:xfrm>
          <a:prstGeom prst="flowChartInputOutpu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Коли людина курить, ці клітини перестають працювати,а тому виробляється сильний потяг до сигарет.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Рабочий стол\в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30">
            <a:off x="3580351" y="253898"/>
            <a:ext cx="2250808" cy="2892568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решение 1"/>
          <p:cNvSpPr/>
          <p:nvPr/>
        </p:nvSpPr>
        <p:spPr>
          <a:xfrm>
            <a:off x="179511" y="5777880"/>
            <a:ext cx="8784977" cy="125152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Паління починає вбивати з першої сигарети.</a:t>
            </a:r>
            <a:endParaRPr lang="ru-RU" sz="28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цеп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1333" flipV="1">
            <a:off x="3294311" y="3113130"/>
            <a:ext cx="2163761" cy="26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991" y="116632"/>
            <a:ext cx="5616624" cy="4221088"/>
          </a:xfrm>
          <a:prstGeom prst="bevel">
            <a:avLst>
              <a:gd name="adj" fmla="val 12829"/>
            </a:avLst>
          </a:prstGeom>
          <a:solidFill>
            <a:srgbClr val="D990FA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Цигарковий дим « багатий» на  більш ніж 4 тисячі хімічних сполук, шкідливих для здоров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’</a:t>
            </a:r>
            <a:r>
              <a:rPr lang="uk-UA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я 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91680" y="5226790"/>
            <a:ext cx="6048672" cy="170505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Одна викурена цигарка  вкорочує життя  на 15 хвилин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User\Рабочий стол\хре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66" y="3068960"/>
            <a:ext cx="3530234" cy="21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56550" y="0"/>
            <a:ext cx="7560840" cy="1728192"/>
          </a:xfrm>
          <a:prstGeom prst="downArrowCallout">
            <a:avLst>
              <a:gd name="adj1" fmla="val 25297"/>
              <a:gd name="adj2" fmla="val 69461"/>
              <a:gd name="adj3" fmla="val 31016"/>
              <a:gd name="adj4" fmla="val 64977"/>
            </a:avLst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Дим  сигарет забруднює легені, спричиняє кашель.</a:t>
            </a:r>
            <a:endParaRPr lang="ru-RU" sz="4400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2485729" y="5139108"/>
            <a:ext cx="4211960" cy="1504038"/>
          </a:xfrm>
          <a:prstGeom prst="doubleWave">
            <a:avLst>
              <a:gd name="adj1" fmla="val 12332"/>
              <a:gd name="adj2" fmla="val 998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Курці частіше хворіють на рак.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9" y="1878943"/>
            <a:ext cx="3452461" cy="248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02045" y="2256904"/>
            <a:ext cx="3834094" cy="21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знак завершения 2"/>
          <p:cNvSpPr/>
          <p:nvPr/>
        </p:nvSpPr>
        <p:spPr>
          <a:xfrm>
            <a:off x="179512" y="1433175"/>
            <a:ext cx="3600400" cy="445768"/>
          </a:xfrm>
          <a:prstGeom prst="flowChartTerminator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Здорові легені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 rot="10800000" flipV="1">
            <a:off x="5362908" y="1433173"/>
            <a:ext cx="3312368" cy="445770"/>
          </a:xfrm>
          <a:prstGeom prst="flowChartTerminator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Легені курця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141065" y="30544"/>
            <a:ext cx="8873669" cy="3861048"/>
          </a:xfrm>
          <a:prstGeom prst="sun">
            <a:avLst>
              <a:gd name="adj" fmla="val 125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Нікотин – надзвичайно сильна отрута, яка діє переважно на нервову систему і травлення.</a:t>
            </a:r>
            <a:endParaRPr lang="ru-RU" sz="4400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Лента лицом вверх 1"/>
          <p:cNvSpPr/>
          <p:nvPr/>
        </p:nvSpPr>
        <p:spPr>
          <a:xfrm>
            <a:off x="141065" y="3891592"/>
            <a:ext cx="9106377" cy="2633752"/>
          </a:xfrm>
          <a:prstGeom prst="ribbon2">
            <a:avLst>
              <a:gd name="adj1" fmla="val 10635"/>
              <a:gd name="adj2" fmla="val 599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7437ED"/>
                  </a:solidFill>
                </a:ln>
                <a:solidFill>
                  <a:srgbClr val="FF6600"/>
                </a:solidFill>
              </a:rPr>
              <a:t>У людей, які палять кровоносні судини втрачають еластичність, стають крихкими.</a:t>
            </a:r>
            <a:endParaRPr lang="ru-RU" sz="3600" dirty="0">
              <a:ln>
                <a:solidFill>
                  <a:srgbClr val="7437ED"/>
                </a:solidFill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31763" y="116632"/>
            <a:ext cx="5492365" cy="2232248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384"/>
              </a:avLst>
            </a:prstTxWarp>
            <a:noAutofit/>
          </a:bodyPr>
          <a:lstStyle/>
          <a:p>
            <a:pPr algn="ctr"/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Курці отруюють не тільки себе, а й тих хто біля них.</a:t>
            </a:r>
            <a:endParaRPr lang="ru-RU" sz="2800" dirty="0">
              <a:ln>
                <a:solidFill>
                  <a:srgbClr val="FF66FF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-13897" y="5025172"/>
            <a:ext cx="3763021" cy="1844824"/>
          </a:xfrm>
          <a:prstGeom prst="upArrowCallout">
            <a:avLst>
              <a:gd name="adj1" fmla="val 17462"/>
              <a:gd name="adj2" fmla="val 18609"/>
              <a:gd name="adj3" fmla="val 19454"/>
              <a:gd name="adj4" fmla="val 64977"/>
            </a:avLst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3EF6F6"/>
                  </a:solidFill>
                </a:ln>
                <a:solidFill>
                  <a:srgbClr val="FFFF00"/>
                </a:solidFill>
              </a:rPr>
              <a:t>В кімнаті накуреній будеш сидіти, </a:t>
            </a:r>
          </a:p>
          <a:p>
            <a:pPr algn="ctr"/>
            <a:r>
              <a:rPr lang="uk-UA" sz="2000" dirty="0" smtClean="0">
                <a:ln>
                  <a:solidFill>
                    <a:srgbClr val="3EF6F6"/>
                  </a:solidFill>
                </a:ln>
                <a:solidFill>
                  <a:srgbClr val="FFFF00"/>
                </a:solidFill>
              </a:rPr>
              <a:t>НЕ буде у тебе тоді апетиту.</a:t>
            </a:r>
            <a:endParaRPr lang="ru-RU" sz="2000" dirty="0">
              <a:ln>
                <a:solidFill>
                  <a:srgbClr val="3EF6F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682167" y="4509119"/>
            <a:ext cx="4262570" cy="1996664"/>
          </a:xfrm>
          <a:prstGeom prst="upArrowCallout">
            <a:avLst>
              <a:gd name="adj1" fmla="val 17648"/>
              <a:gd name="adj2" fmla="val 17121"/>
              <a:gd name="adj3" fmla="val 26407"/>
              <a:gd name="adj4" fmla="val 55975"/>
            </a:avLst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3DD8F7"/>
                  </a:solidFill>
                </a:ln>
                <a:solidFill>
                  <a:srgbClr val="00FF00"/>
                </a:solidFill>
              </a:rPr>
              <a:t>І біль в голові будеш ти відчувати,</a:t>
            </a:r>
          </a:p>
          <a:p>
            <a:pPr algn="ctr"/>
            <a:r>
              <a:rPr lang="uk-UA" sz="2000" dirty="0" smtClean="0">
                <a:ln>
                  <a:solidFill>
                    <a:srgbClr val="3DD8F7"/>
                  </a:solidFill>
                </a:ln>
                <a:solidFill>
                  <a:srgbClr val="00FF00"/>
                </a:solidFill>
              </a:rPr>
              <a:t>А в розвитку фізичному будеш відставати.</a:t>
            </a:r>
            <a:endParaRPr lang="ru-RU" sz="2000" dirty="0">
              <a:ln>
                <a:solidFill>
                  <a:srgbClr val="3DD8F7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1026" name="Picture 2" descr="C:\Documents and Settings\User\Рабочий стол\reку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7" y="2319476"/>
            <a:ext cx="3084548" cy="27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User\Рабочий стол\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27" y="1700808"/>
            <a:ext cx="303331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 rot="195053">
            <a:off x="5867408" y="3020886"/>
            <a:ext cx="3457854" cy="2611779"/>
          </a:xfrm>
          <a:prstGeom prst="parallelogram">
            <a:avLst>
              <a:gd name="adj" fmla="val 40671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Від диму сигарет </a:t>
            </a:r>
            <a:r>
              <a:rPr lang="uk-UA" sz="28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жовтіють</a:t>
            </a:r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зуби й </a:t>
            </a:r>
            <a:r>
              <a:rPr lang="uk-UA" sz="36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пальці</a:t>
            </a: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.</a:t>
            </a:r>
            <a:endParaRPr lang="ru-RU" sz="20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 rot="825661">
            <a:off x="1134954" y="158113"/>
            <a:ext cx="3143676" cy="3092541"/>
          </a:xfrm>
          <a:prstGeom prst="heart">
            <a:avLst/>
          </a:prstGeom>
          <a:solidFill>
            <a:srgbClr val="FF5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Нікотин утрудняє  роботу серця, прискорює пульс.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Блок-схема: документ 1"/>
          <p:cNvSpPr/>
          <p:nvPr/>
        </p:nvSpPr>
        <p:spPr>
          <a:xfrm rot="20801708">
            <a:off x="4907443" y="323820"/>
            <a:ext cx="2092149" cy="3159228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З рота погано пахне.</a:t>
            </a:r>
          </a:p>
        </p:txBody>
      </p:sp>
      <p:pic>
        <p:nvPicPr>
          <p:cNvPr id="3074" name="Picture 2" descr="C:\Documents and Settings\User\Рабочий стол\сер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2757221"/>
            <a:ext cx="4009335" cy="35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76864" cy="59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0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1734</TotalTime>
  <Words>352</Words>
  <Application>Microsoft Office PowerPoint</Application>
  <PresentationFormat>Экран (4:3)</PresentationFormat>
  <Paragraphs>44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vova</cp:lastModifiedBy>
  <cp:revision>186</cp:revision>
  <dcterms:created xsi:type="dcterms:W3CDTF">2011-12-04T08:44:58Z</dcterms:created>
  <dcterms:modified xsi:type="dcterms:W3CDTF">2014-02-24T16:13:02Z</dcterms:modified>
</cp:coreProperties>
</file>