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8"/>
  </p:notesMasterIdLst>
  <p:sldIdLst>
    <p:sldId id="256" r:id="rId3"/>
    <p:sldId id="257" r:id="rId4"/>
    <p:sldId id="261" r:id="rId5"/>
    <p:sldId id="258" r:id="rId6"/>
    <p:sldId id="259" r:id="rId7"/>
    <p:sldId id="260" r:id="rId8"/>
    <p:sldId id="262" r:id="rId9"/>
    <p:sldId id="263" r:id="rId10"/>
    <p:sldId id="264" r:id="rId11"/>
    <p:sldId id="269" r:id="rId12"/>
    <p:sldId id="266" r:id="rId13"/>
    <p:sldId id="267" r:id="rId14"/>
    <p:sldId id="265" r:id="rId15"/>
    <p:sldId id="268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0F06"/>
    <a:srgbClr val="743012"/>
    <a:srgbClr val="AC791C"/>
    <a:srgbClr val="C86400"/>
    <a:srgbClr val="CC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1571" autoAdjust="0"/>
    <p:restoredTop sz="81176" autoAdjust="0"/>
  </p:normalViewPr>
  <p:slideViewPr>
    <p:cSldViewPr showGuides="1">
      <p:cViewPr>
        <p:scale>
          <a:sx n="110" d="100"/>
          <a:sy n="110" d="100"/>
        </p:scale>
        <p:origin x="-1752" y="-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B7A6A1-140E-4053-A62A-AFDAF6E6ECEB}" type="datetimeFigureOut">
              <a:rPr lang="en-US" smtClean="0"/>
              <a:pPr/>
              <a:t>12/10/2013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66B8C0-8F1E-47A8-9B24-9AB8E2F126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04542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+mj-lt"/>
              <a:buNone/>
            </a:pPr>
            <a:endParaRPr lang="uk-UA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08EDB670-C6AB-471A-A7D8-55EB47EBE994}" type="slidenum">
              <a:rPr lang="uk-UA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1</a:t>
            </a:fld>
            <a:endParaRPr lang="uk-UA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2288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CDE7C-CCB6-471C-9199-918A33307958}" type="datetimeFigureOut">
              <a:rPr lang="en-US" smtClean="0"/>
              <a:pPr/>
              <a:t>12/10/2013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7462E-C2AD-4C62-8C8B-6FC60C644B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88281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4C892D-2E2F-4D22-9F0E-D4DC68FDB71C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2D7654-4AA6-480D-AD03-E2DDEE9044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BCDE7C-CCB6-471C-9199-918A33307958}" type="datetimeFigureOut">
              <a:rPr lang="en-US" smtClean="0"/>
              <a:pPr/>
              <a:t>12/10/2013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57462E-C2AD-4C62-8C8B-6FC60C644B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795356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/>
          <p:cNvSpPr/>
          <p:nvPr/>
        </p:nvSpPr>
        <p:spPr>
          <a:xfrm>
            <a:off x="-90454" y="71414"/>
            <a:ext cx="9448800" cy="1676400"/>
          </a:xfrm>
          <a:prstGeom prst="rect">
            <a:avLst/>
          </a:prstGeom>
          <a:gradFill>
            <a:gsLst>
              <a:gs pos="28756">
                <a:srgbClr val="7C5D1E">
                  <a:alpha val="16000"/>
                </a:srgbClr>
              </a:gs>
              <a:gs pos="0">
                <a:srgbClr val="C89504">
                  <a:alpha val="21000"/>
                </a:srgbClr>
              </a:gs>
              <a:gs pos="68000">
                <a:srgbClr val="836807">
                  <a:alpha val="26000"/>
                </a:srgbClr>
              </a:gs>
              <a:gs pos="100000">
                <a:srgbClr val="623D28">
                  <a:alpha val="49020"/>
                </a:srgbClr>
              </a:gs>
            </a:gsLst>
            <a:lin ang="9600000" scaled="0"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4" name="Прямоугольник 53"/>
          <p:cNvSpPr/>
          <p:nvPr/>
        </p:nvSpPr>
        <p:spPr>
          <a:xfrm>
            <a:off x="0" y="144828"/>
            <a:ext cx="91440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43012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Gabriola" pitchFamily="82" charset="0"/>
                <a:cs typeface="Gautami" pitchFamily="34" charset="0"/>
              </a:rPr>
              <a:t>Анна Ахматова</a:t>
            </a:r>
            <a:endParaRPr lang="ru-RU" sz="9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743012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Gabriola" pitchFamily="82" charset="0"/>
              <a:cs typeface="Gautami" pitchFamily="34" charset="0"/>
            </a:endParaRPr>
          </a:p>
        </p:txBody>
      </p:sp>
      <p:pic>
        <p:nvPicPr>
          <p:cNvPr id="2052" name="Picture 4" descr="http://thefiendish.com/wp-content/uploads/2009/05/anna_akhmatov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1785925"/>
            <a:ext cx="3500462" cy="5017329"/>
          </a:xfrm>
          <a:prstGeom prst="rect">
            <a:avLst/>
          </a:prstGeom>
          <a:noFill/>
          <a:effectLst>
            <a:softEdge rad="31750"/>
          </a:effectLst>
        </p:spPr>
      </p:pic>
      <p:sp>
        <p:nvSpPr>
          <p:cNvPr id="57" name="TextBox 56"/>
          <p:cNvSpPr txBox="1"/>
          <p:nvPr/>
        </p:nvSpPr>
        <p:spPr>
          <a:xfrm>
            <a:off x="142844" y="4786322"/>
            <a:ext cx="36433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u="sng" dirty="0" smtClean="0">
                <a:solidFill>
                  <a:srgbClr val="240F06"/>
                </a:solidFill>
                <a:latin typeface="Gabriola" pitchFamily="82" charset="0"/>
              </a:rPr>
              <a:t>Підготували:</a:t>
            </a:r>
          </a:p>
          <a:p>
            <a:r>
              <a:rPr lang="uk-UA" sz="2400" b="1" dirty="0" smtClean="0">
                <a:solidFill>
                  <a:srgbClr val="240F06"/>
                </a:solidFill>
                <a:latin typeface="Gabriola" pitchFamily="82" charset="0"/>
              </a:rPr>
              <a:t> учениці 11-А класу</a:t>
            </a:r>
          </a:p>
          <a:p>
            <a:r>
              <a:rPr lang="uk-UA" sz="2400" b="1" dirty="0" smtClean="0">
                <a:solidFill>
                  <a:srgbClr val="240F06"/>
                </a:solidFill>
                <a:latin typeface="Gabriola" pitchFamily="82" charset="0"/>
              </a:rPr>
              <a:t>	</a:t>
            </a:r>
            <a:r>
              <a:rPr lang="uk-UA" sz="2400" b="1" dirty="0" err="1" smtClean="0">
                <a:solidFill>
                  <a:srgbClr val="240F06"/>
                </a:solidFill>
                <a:latin typeface="Gabriola" pitchFamily="82" charset="0"/>
              </a:rPr>
              <a:t>Деревянко</a:t>
            </a:r>
            <a:r>
              <a:rPr lang="uk-UA" sz="2400" b="1" dirty="0" smtClean="0">
                <a:solidFill>
                  <a:srgbClr val="240F06"/>
                </a:solidFill>
                <a:latin typeface="Gabriola" pitchFamily="82" charset="0"/>
              </a:rPr>
              <a:t> Аліна</a:t>
            </a:r>
          </a:p>
          <a:p>
            <a:r>
              <a:rPr lang="uk-UA" sz="2400" b="1" dirty="0" smtClean="0">
                <a:solidFill>
                  <a:srgbClr val="240F06"/>
                </a:solidFill>
                <a:latin typeface="Gabriola" pitchFamily="82" charset="0"/>
              </a:rPr>
              <a:t>	</a:t>
            </a:r>
            <a:r>
              <a:rPr lang="uk-UA" sz="2400" b="1" dirty="0" err="1" smtClean="0">
                <a:solidFill>
                  <a:srgbClr val="240F06"/>
                </a:solidFill>
                <a:latin typeface="Gabriola" pitchFamily="82" charset="0"/>
              </a:rPr>
              <a:t>Кошина</a:t>
            </a:r>
            <a:r>
              <a:rPr lang="uk-UA" sz="2400" b="1" dirty="0" smtClean="0">
                <a:solidFill>
                  <a:srgbClr val="240F06"/>
                </a:solidFill>
                <a:latin typeface="Gabriola" pitchFamily="82" charset="0"/>
              </a:rPr>
              <a:t> Анна</a:t>
            </a:r>
          </a:p>
          <a:p>
            <a:r>
              <a:rPr lang="uk-UA" sz="2400" b="1" dirty="0" smtClean="0">
                <a:solidFill>
                  <a:srgbClr val="240F06"/>
                </a:solidFill>
                <a:latin typeface="Gabriola" pitchFamily="82" charset="0"/>
              </a:rPr>
              <a:t>	</a:t>
            </a:r>
            <a:r>
              <a:rPr lang="uk-UA" sz="2400" b="1" dirty="0" err="1" smtClean="0">
                <a:solidFill>
                  <a:srgbClr val="240F06"/>
                </a:solidFill>
                <a:latin typeface="Gabriola" pitchFamily="82" charset="0"/>
              </a:rPr>
              <a:t>Скулімовська</a:t>
            </a:r>
            <a:r>
              <a:rPr lang="uk-UA" sz="2400" b="1" dirty="0" smtClean="0">
                <a:solidFill>
                  <a:srgbClr val="240F06"/>
                </a:solidFill>
                <a:latin typeface="Gabriola" pitchFamily="82" charset="0"/>
              </a:rPr>
              <a:t> Анна</a:t>
            </a:r>
            <a:endParaRPr lang="uk-UA" sz="2400" b="1" dirty="0">
              <a:solidFill>
                <a:srgbClr val="240F06"/>
              </a:solidFill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492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4"/>
          <p:cNvSpPr/>
          <p:nvPr/>
        </p:nvSpPr>
        <p:spPr>
          <a:xfrm>
            <a:off x="-90454" y="71414"/>
            <a:ext cx="9448800" cy="928694"/>
          </a:xfrm>
          <a:prstGeom prst="rect">
            <a:avLst/>
          </a:prstGeom>
          <a:gradFill>
            <a:gsLst>
              <a:gs pos="28756">
                <a:srgbClr val="7C5D1E">
                  <a:alpha val="16000"/>
                </a:srgbClr>
              </a:gs>
              <a:gs pos="0">
                <a:srgbClr val="C89504">
                  <a:alpha val="21000"/>
                </a:srgbClr>
              </a:gs>
              <a:gs pos="68000">
                <a:srgbClr val="836807">
                  <a:alpha val="26000"/>
                </a:srgbClr>
              </a:gs>
              <a:gs pos="100000">
                <a:srgbClr val="623D28">
                  <a:alpha val="49020"/>
                </a:srgbClr>
              </a:gs>
            </a:gsLst>
            <a:lin ang="9600000" scaled="0"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4"/>
            <a:ext cx="9144000" cy="928694"/>
          </a:xfrm>
        </p:spPr>
        <p:txBody>
          <a:bodyPr>
            <a:noAutofit/>
          </a:bodyPr>
          <a:lstStyle/>
          <a:p>
            <a:r>
              <a:rPr lang="uk-UA" sz="8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43012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Gabriola" pitchFamily="82" charset="0"/>
                <a:ea typeface="+mn-ea"/>
                <a:cs typeface="Gautami" pitchFamily="34" charset="0"/>
              </a:rPr>
              <a:t>Поетичні збірки</a:t>
            </a:r>
            <a:endParaRPr lang="ru-RU" sz="8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743012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Gabriola" pitchFamily="82" charset="0"/>
              <a:ea typeface="+mn-ea"/>
              <a:cs typeface="Gautam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844" y="1285860"/>
            <a:ext cx="414340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rgbClr val="240F06"/>
                </a:solidFill>
                <a:latin typeface="Bookman Old Style" pitchFamily="18" charset="0"/>
              </a:rPr>
              <a:t>	Друга </a:t>
            </a:r>
            <a:r>
              <a:rPr lang="uk-UA" dirty="0" smtClean="0">
                <a:solidFill>
                  <a:srgbClr val="240F06"/>
                </a:solidFill>
                <a:latin typeface="Bookman Old Style" pitchFamily="18" charset="0"/>
              </a:rPr>
              <a:t>поетична збірка Ахматової — </a:t>
            </a:r>
            <a:r>
              <a:rPr lang="uk-UA" u="sng" dirty="0" smtClean="0">
                <a:solidFill>
                  <a:srgbClr val="240F06"/>
                </a:solidFill>
                <a:latin typeface="Bookman Old Style" pitchFamily="18" charset="0"/>
              </a:rPr>
              <a:t>«</a:t>
            </a:r>
            <a:r>
              <a:rPr lang="uk-UA" u="sng" dirty="0" err="1" smtClean="0">
                <a:solidFill>
                  <a:srgbClr val="240F06"/>
                </a:solidFill>
                <a:latin typeface="Bookman Old Style" pitchFamily="18" charset="0"/>
              </a:rPr>
              <a:t>Вервиця</a:t>
            </a:r>
            <a:r>
              <a:rPr lang="uk-UA" u="sng" dirty="0" smtClean="0">
                <a:solidFill>
                  <a:srgbClr val="240F06"/>
                </a:solidFill>
                <a:latin typeface="Bookman Old Style" pitchFamily="18" charset="0"/>
              </a:rPr>
              <a:t>» («</a:t>
            </a:r>
            <a:r>
              <a:rPr lang="uk-UA" u="sng" dirty="0" err="1" smtClean="0">
                <a:solidFill>
                  <a:srgbClr val="240F06"/>
                </a:solidFill>
                <a:latin typeface="Bookman Old Style" pitchFamily="18" charset="0"/>
              </a:rPr>
              <a:t>Чётки</a:t>
            </a:r>
            <a:r>
              <a:rPr lang="uk-UA" u="sng" dirty="0" smtClean="0">
                <a:solidFill>
                  <a:srgbClr val="240F06"/>
                </a:solidFill>
                <a:latin typeface="Bookman Old Style" pitchFamily="18" charset="0"/>
              </a:rPr>
              <a:t>»)</a:t>
            </a:r>
            <a:r>
              <a:rPr lang="uk-UA" dirty="0" smtClean="0">
                <a:solidFill>
                  <a:srgbClr val="240F06"/>
                </a:solidFill>
                <a:latin typeface="Bookman Old Style" pitchFamily="18" charset="0"/>
              </a:rPr>
              <a:t>, яка з'явилася через два </a:t>
            </a:r>
            <a:r>
              <a:rPr lang="uk-UA" dirty="0" smtClean="0">
                <a:solidFill>
                  <a:srgbClr val="240F06"/>
                </a:solidFill>
                <a:latin typeface="Bookman Old Style" pitchFamily="18" charset="0"/>
              </a:rPr>
              <a:t>роки (</a:t>
            </a:r>
            <a:r>
              <a:rPr lang="uk-UA" b="1" dirty="0" smtClean="0">
                <a:solidFill>
                  <a:srgbClr val="240F06"/>
                </a:solidFill>
                <a:latin typeface="Bookman Old Style" pitchFamily="18" charset="0"/>
              </a:rPr>
              <a:t>1914 р.</a:t>
            </a:r>
            <a:r>
              <a:rPr lang="uk-UA" dirty="0" smtClean="0">
                <a:solidFill>
                  <a:srgbClr val="240F06"/>
                </a:solidFill>
                <a:latin typeface="Bookman Old Style" pitchFamily="18" charset="0"/>
              </a:rPr>
              <a:t>) </a:t>
            </a:r>
            <a:r>
              <a:rPr lang="uk-UA" dirty="0" smtClean="0">
                <a:solidFill>
                  <a:srgbClr val="240F06"/>
                </a:solidFill>
                <a:latin typeface="Bookman Old Style" pitchFamily="18" charset="0"/>
              </a:rPr>
              <a:t>після «Вечора», принесла їй всеросійську славу і висунула у перші ряди сучасної російської поезії. З-поміж численних критичних відгуків на збірку найглибшою і </a:t>
            </a:r>
            <a:r>
              <a:rPr lang="uk-UA" dirty="0" err="1" smtClean="0">
                <a:solidFill>
                  <a:srgbClr val="240F06"/>
                </a:solidFill>
                <a:latin typeface="Bookman Old Style" pitchFamily="18" charset="0"/>
              </a:rPr>
              <a:t>найпроникливішою</a:t>
            </a:r>
            <a:r>
              <a:rPr lang="uk-UA" dirty="0" smtClean="0">
                <a:solidFill>
                  <a:srgbClr val="240F06"/>
                </a:solidFill>
                <a:latin typeface="Bookman Old Style" pitchFamily="18" charset="0"/>
              </a:rPr>
              <a:t> Ахматова вважала статтю М. </a:t>
            </a:r>
            <a:r>
              <a:rPr lang="uk-UA" dirty="0" err="1" smtClean="0">
                <a:solidFill>
                  <a:srgbClr val="240F06"/>
                </a:solidFill>
                <a:latin typeface="Bookman Old Style" pitchFamily="18" charset="0"/>
              </a:rPr>
              <a:t>Недоброво</a:t>
            </a:r>
            <a:r>
              <a:rPr lang="uk-UA" dirty="0" smtClean="0">
                <a:solidFill>
                  <a:srgbClr val="240F06"/>
                </a:solidFill>
                <a:latin typeface="Bookman Old Style" pitchFamily="18" charset="0"/>
              </a:rPr>
              <a:t>, котрий підмітив у поезії «</a:t>
            </a:r>
            <a:r>
              <a:rPr lang="uk-UA" dirty="0" err="1" smtClean="0">
                <a:solidFill>
                  <a:srgbClr val="240F06"/>
                </a:solidFill>
                <a:latin typeface="Bookman Old Style" pitchFamily="18" charset="0"/>
              </a:rPr>
              <a:t>Вервиці</a:t>
            </a:r>
            <a:r>
              <a:rPr lang="uk-UA" dirty="0" smtClean="0">
                <a:solidFill>
                  <a:srgbClr val="240F06"/>
                </a:solidFill>
                <a:latin typeface="Bookman Old Style" pitchFamily="18" charset="0"/>
              </a:rPr>
              <a:t>» «ліричну душу швидше жорстку, ніж надто м'яку, швидше жорстоку, ніж слізливу, і вже відверто пануючу, а не пригноблену</a:t>
            </a:r>
            <a:r>
              <a:rPr lang="uk-UA" dirty="0" smtClean="0">
                <a:solidFill>
                  <a:srgbClr val="240F06"/>
                </a:solidFill>
                <a:latin typeface="Bookman Old Style" pitchFamily="18" charset="0"/>
              </a:rPr>
              <a:t>».</a:t>
            </a:r>
          </a:p>
        </p:txBody>
      </p:sp>
      <p:pic>
        <p:nvPicPr>
          <p:cNvPr id="15362" name="Picture 2" descr="http://www.bertc.com/subtwo/g82/images/altma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35076" y="1285860"/>
            <a:ext cx="4375545" cy="5357810"/>
          </a:xfrm>
          <a:prstGeom prst="rect">
            <a:avLst/>
          </a:prstGeom>
          <a:noFill/>
          <a:effectLst>
            <a:softEdge rad="3175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4"/>
          <p:cNvSpPr/>
          <p:nvPr/>
        </p:nvSpPr>
        <p:spPr>
          <a:xfrm>
            <a:off x="-90454" y="71414"/>
            <a:ext cx="9448800" cy="928694"/>
          </a:xfrm>
          <a:prstGeom prst="rect">
            <a:avLst/>
          </a:prstGeom>
          <a:gradFill>
            <a:gsLst>
              <a:gs pos="28756">
                <a:srgbClr val="7C5D1E">
                  <a:alpha val="16000"/>
                </a:srgbClr>
              </a:gs>
              <a:gs pos="0">
                <a:srgbClr val="C89504">
                  <a:alpha val="21000"/>
                </a:srgbClr>
              </a:gs>
              <a:gs pos="68000">
                <a:srgbClr val="836807">
                  <a:alpha val="26000"/>
                </a:srgbClr>
              </a:gs>
              <a:gs pos="100000">
                <a:srgbClr val="623D28">
                  <a:alpha val="49020"/>
                </a:srgbClr>
              </a:gs>
            </a:gsLst>
            <a:lin ang="9600000" scaled="0"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4"/>
            <a:ext cx="9144000" cy="928694"/>
          </a:xfrm>
        </p:spPr>
        <p:txBody>
          <a:bodyPr>
            <a:noAutofit/>
          </a:bodyPr>
          <a:lstStyle/>
          <a:p>
            <a:r>
              <a:rPr lang="uk-UA" sz="8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43012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Gabriola" pitchFamily="82" charset="0"/>
                <a:ea typeface="+mn-ea"/>
                <a:cs typeface="Gautami" pitchFamily="34" charset="0"/>
              </a:rPr>
              <a:t>Ранній період творчості</a:t>
            </a:r>
            <a:endParaRPr lang="ru-RU" sz="8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743012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Gabriola" pitchFamily="82" charset="0"/>
              <a:ea typeface="+mn-ea"/>
              <a:cs typeface="Gautam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57554" y="1286422"/>
            <a:ext cx="578644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smtClean="0">
                <a:solidFill>
                  <a:srgbClr val="240F06"/>
                </a:solidFill>
                <a:latin typeface="Bookman Old Style" pitchFamily="18" charset="0"/>
              </a:rPr>
              <a:t>	Ранній </a:t>
            </a:r>
            <a:r>
              <a:rPr lang="uk-UA" sz="1600" dirty="0" smtClean="0">
                <a:solidFill>
                  <a:srgbClr val="240F06"/>
                </a:solidFill>
                <a:latin typeface="Bookman Old Style" pitchFamily="18" charset="0"/>
              </a:rPr>
              <a:t>період творчості Ахматової завершила поетична книга </a:t>
            </a:r>
            <a:r>
              <a:rPr lang="uk-UA" sz="1600" u="sng" dirty="0" smtClean="0">
                <a:solidFill>
                  <a:srgbClr val="240F06"/>
                </a:solidFill>
                <a:latin typeface="Bookman Old Style" pitchFamily="18" charset="0"/>
              </a:rPr>
              <a:t>«Біла зграя</a:t>
            </a:r>
            <a:r>
              <a:rPr lang="uk-UA" sz="1600" u="sng" dirty="0" smtClean="0">
                <a:solidFill>
                  <a:srgbClr val="240F06"/>
                </a:solidFill>
                <a:latin typeface="Bookman Old Style" pitchFamily="18" charset="0"/>
              </a:rPr>
              <a:t>» («</a:t>
            </a:r>
            <a:r>
              <a:rPr lang="uk-UA" sz="1600" u="sng" dirty="0" err="1" smtClean="0">
                <a:solidFill>
                  <a:srgbClr val="240F06"/>
                </a:solidFill>
                <a:latin typeface="Bookman Old Style" pitchFamily="18" charset="0"/>
              </a:rPr>
              <a:t>Белая</a:t>
            </a:r>
            <a:r>
              <a:rPr lang="uk-UA" sz="1600" u="sng" dirty="0" smtClean="0">
                <a:solidFill>
                  <a:srgbClr val="240F06"/>
                </a:solidFill>
                <a:latin typeface="Bookman Old Style" pitchFamily="18" charset="0"/>
              </a:rPr>
              <a:t> </a:t>
            </a:r>
            <a:r>
              <a:rPr lang="uk-UA" sz="1600" u="sng" dirty="0" err="1" smtClean="0">
                <a:solidFill>
                  <a:srgbClr val="240F06"/>
                </a:solidFill>
                <a:latin typeface="Bookman Old Style" pitchFamily="18" charset="0"/>
              </a:rPr>
              <a:t>стая</a:t>
            </a:r>
            <a:r>
              <a:rPr lang="uk-UA" sz="1600" u="sng" dirty="0" smtClean="0">
                <a:solidFill>
                  <a:srgbClr val="240F06"/>
                </a:solidFill>
                <a:latin typeface="Bookman Old Style" pitchFamily="18" charset="0"/>
              </a:rPr>
              <a:t>», </a:t>
            </a:r>
            <a:r>
              <a:rPr lang="uk-UA" sz="1600" b="1" dirty="0" smtClean="0">
                <a:solidFill>
                  <a:srgbClr val="240F06"/>
                </a:solidFill>
                <a:latin typeface="Bookman Old Style" pitchFamily="18" charset="0"/>
              </a:rPr>
              <a:t>1917</a:t>
            </a:r>
            <a:r>
              <a:rPr lang="uk-UA" sz="1600" dirty="0" smtClean="0">
                <a:solidFill>
                  <a:srgbClr val="240F06"/>
                </a:solidFill>
                <a:latin typeface="Bookman Old Style" pitchFamily="18" charset="0"/>
              </a:rPr>
              <a:t>), позначена глибокими роздумами ліричної героїні про тривожну крихкість і непевність сучасного світу. Намагаючись </a:t>
            </a:r>
            <a:r>
              <a:rPr lang="uk-UA" sz="1600" dirty="0" smtClean="0">
                <a:solidFill>
                  <a:srgbClr val="240F06"/>
                </a:solidFill>
                <a:latin typeface="Bookman Old Style" pitchFamily="18" charset="0"/>
              </a:rPr>
              <a:t>здійнятися </a:t>
            </a:r>
            <a:r>
              <a:rPr lang="uk-UA" sz="1600" dirty="0" smtClean="0">
                <a:solidFill>
                  <a:srgbClr val="240F06"/>
                </a:solidFill>
                <a:latin typeface="Bookman Old Style" pitchFamily="18" charset="0"/>
              </a:rPr>
              <a:t>над </a:t>
            </a:r>
            <a:r>
              <a:rPr lang="uk-UA" sz="1600" dirty="0" smtClean="0">
                <a:solidFill>
                  <a:srgbClr val="240F06"/>
                </a:solidFill>
                <a:latin typeface="Bookman Old Style" pitchFamily="18" charset="0"/>
              </a:rPr>
              <a:t>минаючим </a:t>
            </a:r>
            <a:r>
              <a:rPr lang="uk-UA" sz="1600" dirty="0" smtClean="0">
                <a:solidFill>
                  <a:srgbClr val="240F06"/>
                </a:solidFill>
                <a:latin typeface="Bookman Old Style" pitchFamily="18" charset="0"/>
              </a:rPr>
              <a:t>і повсякденним, наблизитися до глибоких психологічних та етичних узагальнень, Ахматова мимовільно чи свідомо виходить за межі декларованих акмеїстами конкретності та відчутності, </a:t>
            </a:r>
            <a:r>
              <a:rPr lang="uk-UA" sz="1600" dirty="0" err="1" smtClean="0">
                <a:solidFill>
                  <a:srgbClr val="240F06"/>
                </a:solidFill>
                <a:latin typeface="Bookman Old Style" pitchFamily="18" charset="0"/>
              </a:rPr>
              <a:t>речевості</a:t>
            </a:r>
            <a:r>
              <a:rPr lang="uk-UA" sz="1600" dirty="0" smtClean="0">
                <a:solidFill>
                  <a:srgbClr val="240F06"/>
                </a:solidFill>
                <a:latin typeface="Bookman Old Style" pitchFamily="18" charset="0"/>
              </a:rPr>
              <a:t> образів і мовної простоти. Це, в першу чергу, пояснюється особливостями її світосприйняття крізь призму людської душі. Натомість теми нерозділеного та втраченого кохання, що домінувала у перших двох збірках, прийшла інша тема </a:t>
            </a:r>
            <a:r>
              <a:rPr lang="uk-UA" sz="1600" dirty="0" smtClean="0">
                <a:solidFill>
                  <a:srgbClr val="240F06"/>
                </a:solidFill>
                <a:latin typeface="Bookman Old Style" pitchFamily="18" charset="0"/>
              </a:rPr>
              <a:t>- </a:t>
            </a:r>
            <a:r>
              <a:rPr lang="uk-UA" sz="1600" dirty="0" err="1" smtClean="0">
                <a:solidFill>
                  <a:srgbClr val="240F06"/>
                </a:solidFill>
                <a:latin typeface="Bookman Old Style" pitchFamily="18" charset="0"/>
              </a:rPr>
              <a:t>тема</a:t>
            </a:r>
            <a:r>
              <a:rPr lang="uk-UA" sz="1600" dirty="0" smtClean="0">
                <a:solidFill>
                  <a:srgbClr val="240F06"/>
                </a:solidFill>
                <a:latin typeface="Bookman Old Style" pitchFamily="18" charset="0"/>
              </a:rPr>
              <a:t> всеперемагаючого і </a:t>
            </a:r>
            <a:r>
              <a:rPr lang="uk-UA" sz="1600" dirty="0" err="1" smtClean="0">
                <a:solidFill>
                  <a:srgbClr val="240F06"/>
                </a:solidFill>
                <a:latin typeface="Bookman Old Style" pitchFamily="18" charset="0"/>
              </a:rPr>
              <a:t>зцілюючого</a:t>
            </a:r>
            <a:endParaRPr lang="uk-UA" sz="1600" dirty="0" smtClean="0">
              <a:solidFill>
                <a:srgbClr val="240F06"/>
              </a:solidFill>
              <a:latin typeface="Bookman Old Style" pitchFamily="18" charset="0"/>
            </a:endParaRPr>
          </a:p>
        </p:txBody>
      </p:sp>
      <p:pic>
        <p:nvPicPr>
          <p:cNvPr id="16386" name="Picture 2" descr="http://www.tunnel.ru/userfiles/ck/images/16/annaakhmatova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071546"/>
            <a:ext cx="3214710" cy="3929983"/>
          </a:xfrm>
          <a:prstGeom prst="rect">
            <a:avLst/>
          </a:prstGeom>
          <a:noFill/>
          <a:effectLst>
            <a:softEdge rad="3175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14282" y="5000636"/>
            <a:ext cx="89297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600" dirty="0" smtClean="0">
                <a:solidFill>
                  <a:srgbClr val="240F06"/>
                </a:solidFill>
                <a:latin typeface="Bookman Old Style" pitchFamily="18" charset="0"/>
              </a:rPr>
              <a:t>кохання </a:t>
            </a:r>
            <a:r>
              <a:rPr lang="uk-UA" sz="1600" u="sng" dirty="0" smtClean="0">
                <a:solidFill>
                  <a:srgbClr val="240F06"/>
                </a:solidFill>
                <a:latin typeface="Bookman Old Style" pitchFamily="18" charset="0"/>
              </a:rPr>
              <a:t>(«Твій білий дім і тихий сад лишаю...», «Відповідь», «Ні, царевич, я не та...», «Любому»)</a:t>
            </a:r>
            <a:r>
              <a:rPr lang="uk-UA" sz="1600" dirty="0" smtClean="0">
                <a:solidFill>
                  <a:srgbClr val="240F06"/>
                </a:solidFill>
                <a:latin typeface="Bookman Old Style" pitchFamily="18" charset="0"/>
              </a:rPr>
              <a:t>. Водночас поетеса по-новому осмислює тему батьківщини та війни, пам'яті та совісті </a:t>
            </a:r>
            <a:r>
              <a:rPr lang="uk-UA" sz="1600" u="sng" dirty="0" smtClean="0">
                <a:solidFill>
                  <a:srgbClr val="240F06"/>
                </a:solidFill>
                <a:latin typeface="Bookman Old Style" pitchFamily="18" charset="0"/>
              </a:rPr>
              <a:t>(«Усамітнення», «Все забрано: і сила, і любов...», «Липень 1914», «Молитва», «Пам'яті 19 липня 1914»)</a:t>
            </a:r>
            <a:r>
              <a:rPr lang="uk-UA" sz="1600" dirty="0" smtClean="0">
                <a:solidFill>
                  <a:srgbClr val="240F06"/>
                </a:solidFill>
                <a:latin typeface="Bookman Old Style" pitchFamily="18" charset="0"/>
              </a:rPr>
              <a:t>. До визначальних характерологічних ознак поетичної манери Ахматової слід віднести філігранне нюансування почуттів, </a:t>
            </a:r>
            <a:r>
              <a:rPr lang="uk-UA" sz="1600" dirty="0" err="1" smtClean="0">
                <a:solidFill>
                  <a:srgbClr val="240F06"/>
                </a:solidFill>
                <a:latin typeface="Bookman Old Style" pitchFamily="18" charset="0"/>
              </a:rPr>
              <a:t>епіграматичність</a:t>
            </a:r>
            <a:r>
              <a:rPr lang="uk-UA" sz="1600" dirty="0" smtClean="0">
                <a:solidFill>
                  <a:srgbClr val="240F06"/>
                </a:solidFill>
                <a:latin typeface="Bookman Old Style" pitchFamily="18" charset="0"/>
              </a:rPr>
              <a:t> і </a:t>
            </a:r>
            <a:r>
              <a:rPr lang="uk-UA" sz="1600" dirty="0" err="1" smtClean="0">
                <a:solidFill>
                  <a:srgbClr val="240F06"/>
                </a:solidFill>
                <a:latin typeface="Bookman Old Style" pitchFamily="18" charset="0"/>
              </a:rPr>
              <a:t>рефлексійність</a:t>
            </a:r>
            <a:r>
              <a:rPr lang="uk-UA" sz="1600" dirty="0" smtClean="0">
                <a:solidFill>
                  <a:srgbClr val="240F06"/>
                </a:solidFill>
                <a:latin typeface="Bookman Old Style" pitchFamily="18" charset="0"/>
              </a:rPr>
              <a:t>, а також сюжетність її ліричних мініатюр.</a:t>
            </a:r>
            <a:endParaRPr lang="uk-UA" sz="1600" dirty="0" smtClean="0">
              <a:solidFill>
                <a:srgbClr val="240F06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4"/>
          <p:cNvSpPr/>
          <p:nvPr/>
        </p:nvSpPr>
        <p:spPr>
          <a:xfrm>
            <a:off x="-90454" y="71414"/>
            <a:ext cx="9448800" cy="928694"/>
          </a:xfrm>
          <a:prstGeom prst="rect">
            <a:avLst/>
          </a:prstGeom>
          <a:gradFill>
            <a:gsLst>
              <a:gs pos="28756">
                <a:srgbClr val="7C5D1E">
                  <a:alpha val="16000"/>
                </a:srgbClr>
              </a:gs>
              <a:gs pos="0">
                <a:srgbClr val="C89504">
                  <a:alpha val="21000"/>
                </a:srgbClr>
              </a:gs>
              <a:gs pos="68000">
                <a:srgbClr val="836807">
                  <a:alpha val="26000"/>
                </a:srgbClr>
              </a:gs>
              <a:gs pos="100000">
                <a:srgbClr val="623D28">
                  <a:alpha val="49020"/>
                </a:srgbClr>
              </a:gs>
            </a:gsLst>
            <a:lin ang="9600000" scaled="0"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4"/>
            <a:ext cx="9144000" cy="928694"/>
          </a:xfrm>
        </p:spPr>
        <p:txBody>
          <a:bodyPr>
            <a:noAutofit/>
          </a:bodyPr>
          <a:lstStyle/>
          <a:p>
            <a:r>
              <a:rPr lang="uk-UA" sz="8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43012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Gabriola" pitchFamily="82" charset="0"/>
                <a:ea typeface="+mn-ea"/>
                <a:cs typeface="Gautami" pitchFamily="34" charset="0"/>
              </a:rPr>
              <a:t>Розлучення</a:t>
            </a:r>
            <a:endParaRPr lang="ru-RU" sz="8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743012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Gabriola" pitchFamily="82" charset="0"/>
              <a:ea typeface="+mn-ea"/>
              <a:cs typeface="Gautam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844" y="1142984"/>
            <a:ext cx="90011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rgbClr val="240F06"/>
                </a:solidFill>
                <a:latin typeface="Bookman Old Style" pitchFamily="18" charset="0"/>
              </a:rPr>
              <a:t>	У </a:t>
            </a:r>
            <a:r>
              <a:rPr lang="uk-UA" b="1" dirty="0" smtClean="0">
                <a:solidFill>
                  <a:srgbClr val="240F06"/>
                </a:solidFill>
                <a:latin typeface="Bookman Old Style" pitchFamily="18" charset="0"/>
              </a:rPr>
              <a:t>квітні 1918 р.</a:t>
            </a:r>
            <a:r>
              <a:rPr lang="uk-UA" dirty="0" smtClean="0">
                <a:solidFill>
                  <a:srgbClr val="240F06"/>
                </a:solidFill>
                <a:latin typeface="Bookman Old Style" pitchFamily="18" charset="0"/>
              </a:rPr>
              <a:t> Ахматова розлучилася з М. </a:t>
            </a:r>
            <a:r>
              <a:rPr lang="uk-UA" dirty="0" err="1" smtClean="0">
                <a:solidFill>
                  <a:srgbClr val="240F06"/>
                </a:solidFill>
                <a:latin typeface="Bookman Old Style" pitchFamily="18" charset="0"/>
              </a:rPr>
              <a:t>Гумільовим</a:t>
            </a:r>
            <a:r>
              <a:rPr lang="uk-UA" dirty="0" smtClean="0">
                <a:solidFill>
                  <a:srgbClr val="240F06"/>
                </a:solidFill>
                <a:latin typeface="Bookman Old Style" pitchFamily="18" charset="0"/>
              </a:rPr>
              <a:t>. Отримавши офіційні документи про розлучення, восени цього самого року вийшла заміж за друга М. </a:t>
            </a:r>
            <a:r>
              <a:rPr lang="uk-UA" dirty="0" err="1" smtClean="0">
                <a:solidFill>
                  <a:srgbClr val="240F06"/>
                </a:solidFill>
                <a:latin typeface="Bookman Old Style" pitchFamily="18" charset="0"/>
              </a:rPr>
              <a:t>Гумільова</a:t>
            </a:r>
            <a:r>
              <a:rPr lang="uk-UA" dirty="0" smtClean="0">
                <a:solidFill>
                  <a:srgbClr val="240F06"/>
                </a:solidFill>
                <a:latin typeface="Bookman Old Style" pitchFamily="18" charset="0"/>
              </a:rPr>
              <a:t> </a:t>
            </a:r>
            <a:r>
              <a:rPr lang="uk-UA" u="sng" dirty="0" smtClean="0">
                <a:solidFill>
                  <a:srgbClr val="240F06"/>
                </a:solidFill>
                <a:latin typeface="Bookman Old Style" pitchFamily="18" charset="0"/>
              </a:rPr>
              <a:t>Володимира </a:t>
            </a:r>
            <a:r>
              <a:rPr lang="uk-UA" u="sng" dirty="0" err="1" smtClean="0">
                <a:solidFill>
                  <a:srgbClr val="240F06"/>
                </a:solidFill>
                <a:latin typeface="Bookman Old Style" pitchFamily="18" charset="0"/>
              </a:rPr>
              <a:t>Шилейко</a:t>
            </a:r>
            <a:r>
              <a:rPr lang="uk-UA" dirty="0" smtClean="0">
                <a:solidFill>
                  <a:srgbClr val="240F06"/>
                </a:solidFill>
                <a:latin typeface="Bookman Old Style" pitchFamily="18" charset="0"/>
              </a:rPr>
              <a:t>, </a:t>
            </a:r>
            <a:r>
              <a:rPr lang="uk-UA" dirty="0" err="1" smtClean="0">
                <a:solidFill>
                  <a:srgbClr val="240F06"/>
                </a:solidFill>
                <a:latin typeface="Bookman Old Style" pitchFamily="18" charset="0"/>
              </a:rPr>
              <a:t>вченого-ассирієзнавця</a:t>
            </a:r>
            <a:r>
              <a:rPr lang="uk-UA" dirty="0" smtClean="0">
                <a:solidFill>
                  <a:srgbClr val="240F06"/>
                </a:solidFill>
                <a:latin typeface="Bookman Old Style" pitchFamily="18" charset="0"/>
              </a:rPr>
              <a:t> і фахівця з клинописних мов. </a:t>
            </a:r>
          </a:p>
        </p:txBody>
      </p:sp>
      <p:pic>
        <p:nvPicPr>
          <p:cNvPr id="6" name="Рисунок 5" descr="Рисунок7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3500438"/>
            <a:ext cx="4714908" cy="2685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sp>
        <p:nvSpPr>
          <p:cNvPr id="7" name="TextBox 6"/>
          <p:cNvSpPr txBox="1"/>
          <p:nvPr/>
        </p:nvSpPr>
        <p:spPr>
          <a:xfrm>
            <a:off x="1285852" y="6143644"/>
            <a:ext cx="371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i="1" dirty="0" smtClean="0">
                <a:solidFill>
                  <a:srgbClr val="240F06"/>
                </a:solidFill>
                <a:latin typeface="Bookman Old Style" pitchFamily="18" charset="0"/>
              </a:rPr>
              <a:t>Силуети: Анна Ахматова та Микола </a:t>
            </a:r>
            <a:r>
              <a:rPr lang="uk-UA" sz="1600" i="1" dirty="0" err="1" smtClean="0">
                <a:solidFill>
                  <a:srgbClr val="240F06"/>
                </a:solidFill>
                <a:latin typeface="Bookman Old Style" pitchFamily="18" charset="0"/>
              </a:rPr>
              <a:t>Гумільов</a:t>
            </a:r>
            <a:endParaRPr lang="uk-UA" sz="1600" i="1" dirty="0">
              <a:solidFill>
                <a:srgbClr val="240F06"/>
              </a:solidFill>
              <a:latin typeface="Bookman Old Style" pitchFamily="18" charset="0"/>
            </a:endParaRPr>
          </a:p>
        </p:txBody>
      </p:sp>
      <p:pic>
        <p:nvPicPr>
          <p:cNvPr id="17410" name="Picture 2" descr="File:Vladimir Shileyk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2357430"/>
            <a:ext cx="2857520" cy="3757639"/>
          </a:xfrm>
          <a:prstGeom prst="rect">
            <a:avLst/>
          </a:prstGeom>
          <a:noFill/>
          <a:effectLst>
            <a:softEdge rad="3175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214282" y="2285992"/>
            <a:ext cx="57150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solidFill>
                  <a:srgbClr val="240F06"/>
                </a:solidFill>
                <a:latin typeface="Bookman Old Style" pitchFamily="18" charset="0"/>
              </a:rPr>
              <a:t>	Покинути </a:t>
            </a:r>
            <a:r>
              <a:rPr lang="uk-UA" dirty="0" smtClean="0">
                <a:solidFill>
                  <a:srgbClr val="240F06"/>
                </a:solidFill>
                <a:latin typeface="Bookman Old Style" pitchFamily="18" charset="0"/>
              </a:rPr>
              <a:t>революційну Росію Ахматова відмовилася, сприйнявши революцію як неминучу розплату за гріховність і свого життя, і життя свого покоління.</a:t>
            </a:r>
            <a:endParaRPr lang="uk-UA" dirty="0" smtClean="0">
              <a:solidFill>
                <a:srgbClr val="240F06"/>
              </a:solidFill>
              <a:latin typeface="Bookman Old Style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29224" y="6143644"/>
            <a:ext cx="37147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i="1" dirty="0" smtClean="0">
                <a:solidFill>
                  <a:srgbClr val="240F06"/>
                </a:solidFill>
                <a:latin typeface="Bookman Old Style" pitchFamily="18" charset="0"/>
              </a:rPr>
              <a:t>Володимир </a:t>
            </a:r>
            <a:r>
              <a:rPr lang="uk-UA" sz="1600" i="1" dirty="0" err="1" smtClean="0">
                <a:solidFill>
                  <a:srgbClr val="240F06"/>
                </a:solidFill>
                <a:latin typeface="Bookman Old Style" pitchFamily="18" charset="0"/>
              </a:rPr>
              <a:t>Шилейко</a:t>
            </a:r>
            <a:endParaRPr lang="uk-UA" sz="1600" i="1" dirty="0">
              <a:solidFill>
                <a:srgbClr val="240F06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4"/>
          <p:cNvSpPr/>
          <p:nvPr/>
        </p:nvSpPr>
        <p:spPr>
          <a:xfrm>
            <a:off x="-90454" y="71414"/>
            <a:ext cx="9448800" cy="928694"/>
          </a:xfrm>
          <a:prstGeom prst="rect">
            <a:avLst/>
          </a:prstGeom>
          <a:gradFill>
            <a:gsLst>
              <a:gs pos="28756">
                <a:srgbClr val="7C5D1E">
                  <a:alpha val="16000"/>
                </a:srgbClr>
              </a:gs>
              <a:gs pos="0">
                <a:srgbClr val="C89504">
                  <a:alpha val="21000"/>
                </a:srgbClr>
              </a:gs>
              <a:gs pos="68000">
                <a:srgbClr val="836807">
                  <a:alpha val="26000"/>
                </a:srgbClr>
              </a:gs>
              <a:gs pos="100000">
                <a:srgbClr val="623D28">
                  <a:alpha val="49020"/>
                </a:srgbClr>
              </a:gs>
            </a:gsLst>
            <a:lin ang="9600000" scaled="0"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4"/>
            <a:ext cx="9144000" cy="928694"/>
          </a:xfrm>
        </p:spPr>
        <p:txBody>
          <a:bodyPr>
            <a:noAutofit/>
          </a:bodyPr>
          <a:lstStyle/>
          <a:p>
            <a:r>
              <a:rPr lang="uk-UA" sz="8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43012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Gabriola" pitchFamily="82" charset="0"/>
                <a:ea typeface="+mn-ea"/>
                <a:cs typeface="Gautami" pitchFamily="34" charset="0"/>
              </a:rPr>
              <a:t>Трагічна доля</a:t>
            </a:r>
            <a:endParaRPr lang="ru-RU" sz="8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743012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Gabriola" pitchFamily="82" charset="0"/>
              <a:ea typeface="+mn-ea"/>
              <a:cs typeface="Gautam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1142984"/>
            <a:ext cx="535785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smtClean="0">
                <a:solidFill>
                  <a:srgbClr val="240F06"/>
                </a:solidFill>
                <a:latin typeface="Bookman Old Style" pitchFamily="18" charset="0"/>
              </a:rPr>
              <a:t>	Внутрішній </a:t>
            </a:r>
            <a:r>
              <a:rPr lang="uk-UA" sz="1600" dirty="0" smtClean="0">
                <a:solidFill>
                  <a:srgbClr val="240F06"/>
                </a:solidFill>
                <a:latin typeface="Bookman Old Style" pitchFamily="18" charset="0"/>
              </a:rPr>
              <a:t>конфлікт поетеси з </a:t>
            </a:r>
            <a:r>
              <a:rPr lang="uk-UA" sz="1600" dirty="0" smtClean="0">
                <a:solidFill>
                  <a:srgbClr val="240F06"/>
                </a:solidFill>
                <a:latin typeface="Bookman Old Style" pitchFamily="18" charset="0"/>
              </a:rPr>
              <a:t>дійсністю</a:t>
            </a:r>
            <a:r>
              <a:rPr lang="uk-UA" sz="1600" dirty="0" smtClean="0">
                <a:solidFill>
                  <a:srgbClr val="240F06"/>
                </a:solidFill>
                <a:latin typeface="Bookman Old Style" pitchFamily="18" charset="0"/>
              </a:rPr>
              <a:t>, неприйняття і заперечення </a:t>
            </a:r>
            <a:r>
              <a:rPr lang="uk-UA" sz="1600" dirty="0" smtClean="0">
                <a:solidFill>
                  <a:srgbClr val="240F06"/>
                </a:solidFill>
                <a:latin typeface="Bookman Old Style" pitchFamily="18" charset="0"/>
              </a:rPr>
              <a:t>більшовицької </a:t>
            </a:r>
            <a:r>
              <a:rPr lang="uk-UA" sz="1600" dirty="0" smtClean="0">
                <a:solidFill>
                  <a:srgbClr val="240F06"/>
                </a:solidFill>
                <a:latin typeface="Bookman Old Style" pitchFamily="18" charset="0"/>
              </a:rPr>
              <a:t>сваволі відобразилися у збірках </a:t>
            </a:r>
            <a:r>
              <a:rPr lang="uk-UA" sz="1600" u="sng" dirty="0" smtClean="0">
                <a:solidFill>
                  <a:srgbClr val="240F06"/>
                </a:solidFill>
                <a:latin typeface="Bookman Old Style" pitchFamily="18" charset="0"/>
              </a:rPr>
              <a:t>«Подорожник» («</a:t>
            </a:r>
            <a:r>
              <a:rPr lang="uk-UA" sz="1600" u="sng" dirty="0" err="1" smtClean="0">
                <a:solidFill>
                  <a:srgbClr val="240F06"/>
                </a:solidFill>
                <a:latin typeface="Bookman Old Style" pitchFamily="18" charset="0"/>
              </a:rPr>
              <a:t>Подорожник</a:t>
            </a:r>
            <a:r>
              <a:rPr lang="uk-UA" sz="1600" u="sng" dirty="0" smtClean="0">
                <a:solidFill>
                  <a:srgbClr val="240F06"/>
                </a:solidFill>
                <a:latin typeface="Bookman Old Style" pitchFamily="18" charset="0"/>
              </a:rPr>
              <a:t>», </a:t>
            </a:r>
            <a:r>
              <a:rPr lang="uk-UA" sz="1600" b="1" dirty="0" smtClean="0">
                <a:solidFill>
                  <a:srgbClr val="240F06"/>
                </a:solidFill>
                <a:latin typeface="Bookman Old Style" pitchFamily="18" charset="0"/>
              </a:rPr>
              <a:t>1921</a:t>
            </a:r>
            <a:r>
              <a:rPr lang="uk-UA" sz="1600" dirty="0" smtClean="0">
                <a:solidFill>
                  <a:srgbClr val="240F06"/>
                </a:solidFill>
                <a:latin typeface="Bookman Old Style" pitchFamily="18" charset="0"/>
              </a:rPr>
              <a:t>) та </a:t>
            </a:r>
            <a:r>
              <a:rPr lang="uk-UA" sz="1600" u="sng" dirty="0" smtClean="0">
                <a:solidFill>
                  <a:srgbClr val="240F06"/>
                </a:solidFill>
                <a:latin typeface="Bookman Old Style" pitchFamily="18" charset="0"/>
              </a:rPr>
              <a:t>«</a:t>
            </a:r>
            <a:r>
              <a:rPr lang="en-GB" sz="1600" u="sng" dirty="0" smtClean="0">
                <a:solidFill>
                  <a:srgbClr val="240F06"/>
                </a:solidFill>
                <a:latin typeface="Bookman Old Style" pitchFamily="18" charset="0"/>
              </a:rPr>
              <a:t>Anno Domini</a:t>
            </a:r>
            <a:r>
              <a:rPr lang="en-GB" sz="1600" u="sng" dirty="0" smtClean="0">
                <a:solidFill>
                  <a:srgbClr val="240F06"/>
                </a:solidFill>
                <a:latin typeface="Bookman Old Style" pitchFamily="18" charset="0"/>
              </a:rPr>
              <a:t>»</a:t>
            </a:r>
            <a:r>
              <a:rPr lang="uk-UA" sz="1600" u="sng" dirty="0" smtClean="0">
                <a:solidFill>
                  <a:srgbClr val="240F06"/>
                </a:solidFill>
                <a:latin typeface="Bookman Old Style" pitchFamily="18" charset="0"/>
              </a:rPr>
              <a:t> </a:t>
            </a:r>
            <a:r>
              <a:rPr lang="en-GB" sz="1600" dirty="0" smtClean="0">
                <a:solidFill>
                  <a:srgbClr val="240F06"/>
                </a:solidFill>
                <a:latin typeface="Bookman Old Style" pitchFamily="18" charset="0"/>
              </a:rPr>
              <a:t>(</a:t>
            </a:r>
            <a:r>
              <a:rPr lang="en-GB" sz="1600" b="1" dirty="0" smtClean="0">
                <a:solidFill>
                  <a:srgbClr val="240F06"/>
                </a:solidFill>
                <a:latin typeface="Bookman Old Style" pitchFamily="18" charset="0"/>
              </a:rPr>
              <a:t>1921</a:t>
            </a:r>
            <a:r>
              <a:rPr lang="en-GB" sz="1600" dirty="0" smtClean="0">
                <a:solidFill>
                  <a:srgbClr val="240F06"/>
                </a:solidFill>
                <a:latin typeface="Bookman Old Style" pitchFamily="18" charset="0"/>
              </a:rPr>
              <a:t>), </a:t>
            </a:r>
            <a:r>
              <a:rPr lang="uk-UA" sz="1600" dirty="0" smtClean="0">
                <a:solidFill>
                  <a:srgbClr val="240F06"/>
                </a:solidFill>
                <a:latin typeface="Bookman Old Style" pitchFamily="18" charset="0"/>
              </a:rPr>
              <a:t>після чого до середини 30-х </a:t>
            </a:r>
            <a:r>
              <a:rPr lang="en-GB" sz="1600" dirty="0" smtClean="0">
                <a:solidFill>
                  <a:srgbClr val="240F06"/>
                </a:solidFill>
                <a:latin typeface="Bookman Old Style" pitchFamily="18" charset="0"/>
              </a:rPr>
              <a:t>pp. </a:t>
            </a:r>
            <a:r>
              <a:rPr lang="uk-UA" sz="1600" dirty="0" smtClean="0">
                <a:solidFill>
                  <a:srgbClr val="240F06"/>
                </a:solidFill>
                <a:latin typeface="Bookman Old Style" pitchFamily="18" charset="0"/>
              </a:rPr>
              <a:t>настало вимушене мовчання. Саме у 1920-х </a:t>
            </a:r>
            <a:r>
              <a:rPr lang="en-GB" sz="1600" dirty="0" smtClean="0">
                <a:solidFill>
                  <a:srgbClr val="240F06"/>
                </a:solidFill>
                <a:latin typeface="Bookman Old Style" pitchFamily="18" charset="0"/>
              </a:rPr>
              <a:t>pp. </a:t>
            </a:r>
            <a:r>
              <a:rPr lang="uk-UA" sz="1600" dirty="0" smtClean="0">
                <a:solidFill>
                  <a:srgbClr val="240F06"/>
                </a:solidFill>
                <a:latin typeface="Bookman Old Style" pitchFamily="18" charset="0"/>
              </a:rPr>
              <a:t>життєва доля Ахматової набула трагічного забарвлення. У </a:t>
            </a:r>
            <a:r>
              <a:rPr lang="uk-UA" sz="1600" b="1" dirty="0" smtClean="0">
                <a:solidFill>
                  <a:srgbClr val="240F06"/>
                </a:solidFill>
                <a:latin typeface="Bookman Old Style" pitchFamily="18" charset="0"/>
              </a:rPr>
              <a:t>серпні 1921 р. </a:t>
            </a:r>
            <a:r>
              <a:rPr lang="uk-UA" sz="1600" dirty="0" smtClean="0">
                <a:solidFill>
                  <a:srgbClr val="240F06"/>
                </a:solidFill>
                <a:latin typeface="Bookman Old Style" pitchFamily="18" charset="0"/>
              </a:rPr>
              <a:t>більшовики заарештували і без суду розстріляли М. </a:t>
            </a:r>
            <a:r>
              <a:rPr lang="uk-UA" sz="1600" dirty="0" err="1" smtClean="0">
                <a:solidFill>
                  <a:srgbClr val="240F06"/>
                </a:solidFill>
                <a:latin typeface="Bookman Old Style" pitchFamily="18" charset="0"/>
              </a:rPr>
              <a:t>Гумільова</a:t>
            </a:r>
            <a:r>
              <a:rPr lang="uk-UA" sz="1600" dirty="0" smtClean="0">
                <a:solidFill>
                  <a:srgbClr val="240F06"/>
                </a:solidFill>
                <a:latin typeface="Bookman Old Style" pitchFamily="18" charset="0"/>
              </a:rPr>
              <a:t>, брехливо звинувативши у </a:t>
            </a:r>
            <a:r>
              <a:rPr lang="uk-UA" sz="1600" dirty="0" smtClean="0">
                <a:solidFill>
                  <a:srgbClr val="240F06"/>
                </a:solidFill>
                <a:latin typeface="Bookman Old Style" pitchFamily="18" charset="0"/>
              </a:rPr>
              <a:t>контрреволюційній </a:t>
            </a:r>
            <a:r>
              <a:rPr lang="uk-UA" sz="1600" dirty="0" smtClean="0">
                <a:solidFill>
                  <a:srgbClr val="240F06"/>
                </a:solidFill>
                <a:latin typeface="Bookman Old Style" pitchFamily="18" charset="0"/>
              </a:rPr>
              <a:t>змові. У </a:t>
            </a:r>
            <a:r>
              <a:rPr lang="uk-UA" sz="1600" b="1" dirty="0" smtClean="0">
                <a:solidFill>
                  <a:srgbClr val="240F06"/>
                </a:solidFill>
                <a:latin typeface="Bookman Old Style" pitchFamily="18" charset="0"/>
              </a:rPr>
              <a:t>1925 р. </a:t>
            </a:r>
            <a:r>
              <a:rPr lang="uk-UA" sz="1600" dirty="0" smtClean="0">
                <a:solidFill>
                  <a:srgbClr val="240F06"/>
                </a:solidFill>
                <a:latin typeface="Bookman Old Style" pitchFamily="18" charset="0"/>
              </a:rPr>
              <a:t>Ахматову </a:t>
            </a:r>
            <a:r>
              <a:rPr lang="uk-UA" sz="1600" dirty="0" smtClean="0">
                <a:solidFill>
                  <a:srgbClr val="240F06"/>
                </a:solidFill>
                <a:latin typeface="Bookman Old Style" pitchFamily="18" charset="0"/>
              </a:rPr>
              <a:t>виключили </a:t>
            </a:r>
            <a:r>
              <a:rPr lang="uk-UA" sz="1600" dirty="0" smtClean="0">
                <a:solidFill>
                  <a:srgbClr val="240F06"/>
                </a:solidFill>
                <a:latin typeface="Bookman Old Style" pitchFamily="18" charset="0"/>
              </a:rPr>
              <a:t>з ленінградського відділення </a:t>
            </a:r>
            <a:r>
              <a:rPr lang="uk-UA" sz="1600" dirty="0" smtClean="0">
                <a:solidFill>
                  <a:srgbClr val="240F06"/>
                </a:solidFill>
                <a:latin typeface="Bookman Old Style" pitchFamily="18" charset="0"/>
              </a:rPr>
              <a:t>Всеросійської </a:t>
            </a:r>
            <a:r>
              <a:rPr lang="uk-UA" sz="1600" dirty="0" smtClean="0">
                <a:solidFill>
                  <a:srgbClr val="240F06"/>
                </a:solidFill>
                <a:latin typeface="Bookman Old Style" pitchFamily="18" charset="0"/>
              </a:rPr>
              <a:t>Спілки письменників як «</a:t>
            </a:r>
            <a:r>
              <a:rPr lang="uk-UA" sz="1600" dirty="0" smtClean="0">
                <a:solidFill>
                  <a:srgbClr val="240F06"/>
                </a:solidFill>
                <a:latin typeface="Bookman Old Style" pitchFamily="18" charset="0"/>
              </a:rPr>
              <a:t>непролетарського </a:t>
            </a:r>
            <a:r>
              <a:rPr lang="uk-UA" sz="1600" dirty="0" smtClean="0">
                <a:solidFill>
                  <a:srgbClr val="240F06"/>
                </a:solidFill>
                <a:latin typeface="Bookman Old Style" pitchFamily="18" charset="0"/>
              </a:rPr>
              <a:t>поета», звинувативши у «декадентських </a:t>
            </a:r>
            <a:r>
              <a:rPr lang="uk-UA" sz="1600" dirty="0" smtClean="0">
                <a:solidFill>
                  <a:srgbClr val="240F06"/>
                </a:solidFill>
                <a:latin typeface="Bookman Old Style" pitchFamily="18" charset="0"/>
              </a:rPr>
              <a:t>настроях</a:t>
            </a:r>
            <a:r>
              <a:rPr lang="uk-UA" sz="1600" dirty="0" smtClean="0">
                <a:solidFill>
                  <a:srgbClr val="240F06"/>
                </a:solidFill>
                <a:latin typeface="Bookman Old Style" pitchFamily="18" charset="0"/>
              </a:rPr>
              <a:t>» і «відриві від соціалістичного виробництва». У </a:t>
            </a:r>
            <a:r>
              <a:rPr lang="uk-UA" sz="1600" b="1" dirty="0" smtClean="0">
                <a:solidFill>
                  <a:srgbClr val="240F06"/>
                </a:solidFill>
                <a:latin typeface="Bookman Old Style" pitchFamily="18" charset="0"/>
              </a:rPr>
              <a:t>1934 р. </a:t>
            </a:r>
            <a:r>
              <a:rPr lang="uk-UA" sz="1600" dirty="0" smtClean="0">
                <a:solidFill>
                  <a:srgbClr val="240F06"/>
                </a:solidFill>
                <a:latin typeface="Bookman Old Style" pitchFamily="18" charset="0"/>
              </a:rPr>
              <a:t>на очах Ахматової заарештували О. </a:t>
            </a:r>
            <a:r>
              <a:rPr lang="uk-UA" sz="1600" dirty="0" err="1" smtClean="0">
                <a:solidFill>
                  <a:srgbClr val="240F06"/>
                </a:solidFill>
                <a:latin typeface="Bookman Old Style" pitchFamily="18" charset="0"/>
              </a:rPr>
              <a:t>Мандельштама</a:t>
            </a:r>
            <a:r>
              <a:rPr lang="uk-UA" sz="1600" dirty="0" smtClean="0">
                <a:solidFill>
                  <a:srgbClr val="240F06"/>
                </a:solidFill>
                <a:latin typeface="Bookman Old Style" pitchFamily="18" charset="0"/>
              </a:rPr>
              <a:t>, а </a:t>
            </a:r>
            <a:r>
              <a:rPr lang="uk-UA" sz="1600" dirty="0" smtClean="0">
                <a:solidFill>
                  <a:srgbClr val="240F06"/>
                </a:solidFill>
                <a:latin typeface="Bookman Old Style" pitchFamily="18" charset="0"/>
              </a:rPr>
              <a:t>наступного року потрапили у в'язницю її син Лев </a:t>
            </a:r>
            <a:r>
              <a:rPr lang="uk-UA" sz="1600" dirty="0" err="1" smtClean="0">
                <a:solidFill>
                  <a:srgbClr val="240F06"/>
                </a:solidFill>
                <a:latin typeface="Bookman Old Style" pitchFamily="18" charset="0"/>
              </a:rPr>
              <a:t>Гумільов</a:t>
            </a:r>
            <a:r>
              <a:rPr lang="uk-UA" sz="1600" dirty="0" smtClean="0">
                <a:solidFill>
                  <a:srgbClr val="240F06"/>
                </a:solidFill>
                <a:latin typeface="Bookman Old Style" pitchFamily="18" charset="0"/>
              </a:rPr>
              <a:t> і третій чоловік — Миколай </a:t>
            </a:r>
            <a:r>
              <a:rPr lang="uk-UA" sz="1600" dirty="0" err="1" smtClean="0">
                <a:solidFill>
                  <a:srgbClr val="240F06"/>
                </a:solidFill>
                <a:latin typeface="Bookman Old Style" pitchFamily="18" charset="0"/>
              </a:rPr>
              <a:t>Пунін</a:t>
            </a:r>
            <a:r>
              <a:rPr lang="uk-UA" sz="1600" dirty="0" smtClean="0">
                <a:solidFill>
                  <a:srgbClr val="240F06"/>
                </a:solidFill>
                <a:latin typeface="Bookman Old Style" pitchFamily="18" charset="0"/>
              </a:rPr>
              <a:t>, мистецтвознавець і музейний працівник. Лев </a:t>
            </a:r>
            <a:r>
              <a:rPr lang="uk-UA" sz="1600" dirty="0" err="1" smtClean="0">
                <a:solidFill>
                  <a:srgbClr val="240F06"/>
                </a:solidFill>
                <a:latin typeface="Bookman Old Style" pitchFamily="18" charset="0"/>
              </a:rPr>
              <a:t>Гумільов</a:t>
            </a:r>
            <a:r>
              <a:rPr lang="uk-UA" sz="1600" dirty="0" smtClean="0">
                <a:solidFill>
                  <a:srgbClr val="240F06"/>
                </a:solidFill>
                <a:latin typeface="Bookman Old Style" pitchFamily="18" charset="0"/>
              </a:rPr>
              <a:t> переживе ще 2 арешти і проведе у таборах 14 років.</a:t>
            </a:r>
            <a:endParaRPr lang="uk-UA" sz="1600" dirty="0" smtClean="0">
              <a:solidFill>
                <a:srgbClr val="240F06"/>
              </a:solidFill>
              <a:latin typeface="Bookman Old Style" pitchFamily="18" charset="0"/>
            </a:endParaRPr>
          </a:p>
        </p:txBody>
      </p:sp>
      <p:pic>
        <p:nvPicPr>
          <p:cNvPr id="15364" name="Picture 4" descr="http://www.pravmir.ru/wp-content/uploads/2012/06/%D0%9B%D0%A3%D0%9A%D0%9D%D0%98%D0%A6%D0%9A%D0%98%D0%99.-%D0%90.-%D0%90%D0%A5%D0%9C%D0%90%D0%A2%D0%9E%D0%92%D0%90-%D0%B8-%D0%9D.-%D0%9F%D0%A3%D0%9D%D0%98%D0%9D.-%D0%92%D0%9E-%D0%94%D0%92%D0%9E%D0%A0%D0%95-%D0%A4%D0%9E%D0%9D%D0%A2%D0%90%D0%9D%D0%9D%D0%9E%D0%93%D0%9E-%D0%94%D0%9E%D0%9C%D0%90-1920%D0%B3%D0%B3-428x6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1285860"/>
            <a:ext cx="3312313" cy="4643430"/>
          </a:xfrm>
          <a:prstGeom prst="rect">
            <a:avLst/>
          </a:prstGeom>
          <a:noFill/>
          <a:effectLst>
            <a:softEdge rad="31750"/>
          </a:effectLst>
        </p:spPr>
      </p:pic>
      <p:sp>
        <p:nvSpPr>
          <p:cNvPr id="9" name="TextBox 8"/>
          <p:cNvSpPr txBox="1"/>
          <p:nvPr/>
        </p:nvSpPr>
        <p:spPr>
          <a:xfrm>
            <a:off x="5786446" y="5929330"/>
            <a:ext cx="30718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i="1" dirty="0" smtClean="0">
                <a:solidFill>
                  <a:srgbClr val="240F06"/>
                </a:solidFill>
                <a:latin typeface="Bookman Old Style" pitchFamily="18" charset="0"/>
              </a:rPr>
              <a:t>А. Ахматова та М. </a:t>
            </a:r>
            <a:r>
              <a:rPr lang="uk-UA" sz="1600" i="1" dirty="0" err="1" smtClean="0">
                <a:solidFill>
                  <a:srgbClr val="240F06"/>
                </a:solidFill>
                <a:latin typeface="Bookman Old Style" pitchFamily="18" charset="0"/>
              </a:rPr>
              <a:t>Пунін</a:t>
            </a:r>
            <a:r>
              <a:rPr lang="uk-UA" sz="1600" i="1" dirty="0" smtClean="0">
                <a:solidFill>
                  <a:srgbClr val="240F06"/>
                </a:solidFill>
                <a:latin typeface="Bookman Old Style" pitchFamily="18" charset="0"/>
              </a:rPr>
              <a:t> у дворі Фонтанного будинку, 1920-ті роки</a:t>
            </a:r>
            <a:endParaRPr lang="uk-UA" sz="1600" i="1" dirty="0">
              <a:solidFill>
                <a:srgbClr val="240F06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4"/>
          <p:cNvSpPr/>
          <p:nvPr/>
        </p:nvSpPr>
        <p:spPr>
          <a:xfrm>
            <a:off x="-90454" y="71414"/>
            <a:ext cx="9448800" cy="928694"/>
          </a:xfrm>
          <a:prstGeom prst="rect">
            <a:avLst/>
          </a:prstGeom>
          <a:gradFill>
            <a:gsLst>
              <a:gs pos="28756">
                <a:srgbClr val="7C5D1E">
                  <a:alpha val="16000"/>
                </a:srgbClr>
              </a:gs>
              <a:gs pos="0">
                <a:srgbClr val="C89504">
                  <a:alpha val="21000"/>
                </a:srgbClr>
              </a:gs>
              <a:gs pos="68000">
                <a:srgbClr val="836807">
                  <a:alpha val="26000"/>
                </a:srgbClr>
              </a:gs>
              <a:gs pos="100000">
                <a:srgbClr val="623D28">
                  <a:alpha val="49020"/>
                </a:srgbClr>
              </a:gs>
            </a:gsLst>
            <a:lin ang="9600000" scaled="0"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4"/>
            <a:ext cx="9144000" cy="928694"/>
          </a:xfrm>
        </p:spPr>
        <p:txBody>
          <a:bodyPr>
            <a:noAutofit/>
          </a:bodyPr>
          <a:lstStyle/>
          <a:p>
            <a:r>
              <a:rPr lang="ru-RU" sz="8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43012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Gabriola" pitchFamily="82" charset="0"/>
                <a:ea typeface="+mn-ea"/>
                <a:cs typeface="Gautami" pitchFamily="34" charset="0"/>
              </a:rPr>
              <a:t>Друга </a:t>
            </a:r>
            <a:r>
              <a:rPr lang="ru-RU" sz="80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43012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Gabriola" pitchFamily="82" charset="0"/>
                <a:ea typeface="+mn-ea"/>
                <a:cs typeface="Gautami" pitchFamily="34" charset="0"/>
              </a:rPr>
              <a:t>світова</a:t>
            </a:r>
            <a:r>
              <a:rPr lang="ru-RU" sz="8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43012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Gabriola" pitchFamily="82" charset="0"/>
                <a:ea typeface="+mn-ea"/>
                <a:cs typeface="Gautami" pitchFamily="34" charset="0"/>
              </a:rPr>
              <a:t> </a:t>
            </a:r>
            <a:r>
              <a:rPr lang="ru-RU" sz="80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43012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Gabriola" pitchFamily="82" charset="0"/>
                <a:ea typeface="+mn-ea"/>
                <a:cs typeface="Gautami" pitchFamily="34" charset="0"/>
              </a:rPr>
              <a:t>війна</a:t>
            </a:r>
            <a:endParaRPr lang="ru-RU" sz="80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743012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Gabriola" pitchFamily="82" charset="0"/>
              <a:ea typeface="+mn-ea"/>
              <a:cs typeface="Gautam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1142984"/>
            <a:ext cx="87868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rgbClr val="240F06"/>
                </a:solidFill>
                <a:latin typeface="Bookman Old Style" pitchFamily="18" charset="0"/>
              </a:rPr>
              <a:t>	З </a:t>
            </a:r>
            <a:r>
              <a:rPr lang="uk-UA" dirty="0" smtClean="0">
                <a:solidFill>
                  <a:srgbClr val="240F06"/>
                </a:solidFill>
                <a:latin typeface="Bookman Old Style" pitchFamily="18" charset="0"/>
              </a:rPr>
              <a:t>початком Другої світової війни Ахматову евакуювали спочатку в Москву, а потім — у Ташкент, де вона жила до </a:t>
            </a:r>
            <a:r>
              <a:rPr lang="uk-UA" b="1" dirty="0" smtClean="0">
                <a:solidFill>
                  <a:srgbClr val="240F06"/>
                </a:solidFill>
                <a:latin typeface="Bookman Old Style" pitchFamily="18" charset="0"/>
              </a:rPr>
              <a:t>1944</a:t>
            </a:r>
            <a:r>
              <a:rPr lang="uk-UA" dirty="0" smtClean="0">
                <a:solidFill>
                  <a:srgbClr val="240F06"/>
                </a:solidFill>
                <a:latin typeface="Bookman Old Style" pitchFamily="18" charset="0"/>
              </a:rPr>
              <a:t> </a:t>
            </a:r>
            <a:r>
              <a:rPr lang="uk-UA" b="1" dirty="0" smtClean="0">
                <a:solidFill>
                  <a:srgbClr val="240F06"/>
                </a:solidFill>
                <a:latin typeface="Bookman Old Style" pitchFamily="18" charset="0"/>
              </a:rPr>
              <a:t>р</a:t>
            </a:r>
            <a:r>
              <a:rPr lang="uk-UA" dirty="0" smtClean="0">
                <a:solidFill>
                  <a:srgbClr val="240F06"/>
                </a:solidFill>
                <a:latin typeface="Bookman Old Style" pitchFamily="18" charset="0"/>
              </a:rPr>
              <a:t>. </a:t>
            </a:r>
            <a:r>
              <a:rPr lang="uk-UA" dirty="0" smtClean="0">
                <a:solidFill>
                  <a:srgbClr val="240F06"/>
                </a:solidFill>
                <a:latin typeface="Bookman Old Style" pitchFamily="18" charset="0"/>
              </a:rPr>
              <a:t>В роки війни вона створила яскравий цикл патріотичних віршів. Після повернення в Ленінград поетеса опублікувала ряд віршів у журналах «</a:t>
            </a:r>
            <a:r>
              <a:rPr lang="uk-UA" dirty="0" err="1" smtClean="0">
                <a:solidFill>
                  <a:srgbClr val="240F06"/>
                </a:solidFill>
                <a:latin typeface="Bookman Old Style" pitchFamily="18" charset="0"/>
              </a:rPr>
              <a:t>Ленинград</a:t>
            </a:r>
            <a:r>
              <a:rPr lang="uk-UA" dirty="0" smtClean="0">
                <a:solidFill>
                  <a:srgbClr val="240F06"/>
                </a:solidFill>
                <a:latin typeface="Bookman Old Style" pitchFamily="18" charset="0"/>
              </a:rPr>
              <a:t>» і «</a:t>
            </a:r>
            <a:r>
              <a:rPr lang="uk-UA" dirty="0" err="1" smtClean="0">
                <a:solidFill>
                  <a:srgbClr val="240F06"/>
                </a:solidFill>
                <a:latin typeface="Bookman Old Style" pitchFamily="18" charset="0"/>
              </a:rPr>
              <a:t>Звезда</a:t>
            </a:r>
            <a:r>
              <a:rPr lang="uk-UA" dirty="0" smtClean="0">
                <a:solidFill>
                  <a:srgbClr val="240F06"/>
                </a:solidFill>
                <a:latin typeface="Bookman Old Style" pitchFamily="18" charset="0"/>
              </a:rPr>
              <a:t>», а незабаром розпочалася чергова кампанія проти «антирадянських» творів Ахматової. </a:t>
            </a:r>
            <a:r>
              <a:rPr lang="uk-UA" b="1" dirty="0" smtClean="0">
                <a:solidFill>
                  <a:srgbClr val="240F06"/>
                </a:solidFill>
                <a:latin typeface="Bookman Old Style" pitchFamily="18" charset="0"/>
              </a:rPr>
              <a:t>14 серпня 1946 р. </a:t>
            </a:r>
            <a:r>
              <a:rPr lang="uk-UA" dirty="0" smtClean="0">
                <a:solidFill>
                  <a:srgbClr val="240F06"/>
                </a:solidFill>
                <a:latin typeface="Bookman Old Style" pitchFamily="18" charset="0"/>
              </a:rPr>
              <a:t>у пресі з'явилася горезвісна постанова ЦК ВКП(б) «Про журнали «</a:t>
            </a:r>
            <a:r>
              <a:rPr lang="uk-UA" dirty="0" err="1" smtClean="0">
                <a:solidFill>
                  <a:srgbClr val="240F06"/>
                </a:solidFill>
                <a:latin typeface="Bookman Old Style" pitchFamily="18" charset="0"/>
              </a:rPr>
              <a:t>Звезда</a:t>
            </a:r>
            <a:r>
              <a:rPr lang="uk-UA" dirty="0" smtClean="0">
                <a:solidFill>
                  <a:srgbClr val="240F06"/>
                </a:solidFill>
                <a:latin typeface="Bookman Old Style" pitchFamily="18" charset="0"/>
              </a:rPr>
              <a:t>» та «</a:t>
            </a:r>
            <a:r>
              <a:rPr lang="uk-UA" dirty="0" err="1" smtClean="0">
                <a:solidFill>
                  <a:srgbClr val="240F06"/>
                </a:solidFill>
                <a:latin typeface="Bookman Old Style" pitchFamily="18" charset="0"/>
              </a:rPr>
              <a:t>Ленинград</a:t>
            </a:r>
            <a:r>
              <a:rPr lang="uk-UA" dirty="0" smtClean="0">
                <a:solidFill>
                  <a:srgbClr val="240F06"/>
                </a:solidFill>
                <a:latin typeface="Bookman Old Style" pitchFamily="18" charset="0"/>
              </a:rPr>
              <a:t>», у якій «ідеологічно чужа» творчість поетеси була піддана анафемі. </a:t>
            </a:r>
            <a:endParaRPr lang="uk-UA" dirty="0" smtClean="0">
              <a:solidFill>
                <a:srgbClr val="240F06"/>
              </a:solidFill>
              <a:latin typeface="Bookman Old Style" pitchFamily="18" charset="0"/>
            </a:endParaRPr>
          </a:p>
        </p:txBody>
      </p:sp>
      <p:sp>
        <p:nvSpPr>
          <p:cNvPr id="6" name="Rectangle 74"/>
          <p:cNvSpPr/>
          <p:nvPr/>
        </p:nvSpPr>
        <p:spPr>
          <a:xfrm>
            <a:off x="142844" y="3500438"/>
            <a:ext cx="8858280" cy="2500330"/>
          </a:xfrm>
          <a:prstGeom prst="rect">
            <a:avLst/>
          </a:prstGeom>
          <a:gradFill>
            <a:gsLst>
              <a:gs pos="28756">
                <a:srgbClr val="7C5D1E">
                  <a:alpha val="16000"/>
                </a:srgbClr>
              </a:gs>
              <a:gs pos="0">
                <a:srgbClr val="C89504">
                  <a:alpha val="21000"/>
                </a:srgbClr>
              </a:gs>
              <a:gs pos="68000">
                <a:srgbClr val="836807">
                  <a:alpha val="26000"/>
                </a:srgbClr>
              </a:gs>
              <a:gs pos="100000">
                <a:srgbClr val="623D28">
                  <a:alpha val="49020"/>
                </a:srgbClr>
              </a:gs>
            </a:gsLst>
            <a:lin ang="9600000" scaled="0"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240F06"/>
                </a:solidFill>
                <a:latin typeface="Gabriola" pitchFamily="82" charset="0"/>
              </a:rPr>
              <a:t>«Тематика Ахматової наскрізь індивідуалістична, </a:t>
            </a:r>
            <a:r>
              <a:rPr lang="uk-UA" sz="2400" b="1" dirty="0" smtClean="0">
                <a:solidFill>
                  <a:srgbClr val="240F06"/>
                </a:solidFill>
                <a:latin typeface="Gabriola" pitchFamily="82" charset="0"/>
              </a:rPr>
              <a:t>- </a:t>
            </a:r>
            <a:r>
              <a:rPr lang="uk-UA" sz="2400" b="1" dirty="0" smtClean="0">
                <a:solidFill>
                  <a:srgbClr val="240F06"/>
                </a:solidFill>
                <a:latin typeface="Gabriola" pitchFamily="82" charset="0"/>
              </a:rPr>
              <a:t>проголошував у своїй доповіді тодішній партійний ідеолог О. </a:t>
            </a:r>
            <a:r>
              <a:rPr lang="uk-UA" sz="2400" b="1" dirty="0" err="1" smtClean="0">
                <a:solidFill>
                  <a:srgbClr val="240F06"/>
                </a:solidFill>
                <a:latin typeface="Gabriola" pitchFamily="82" charset="0"/>
              </a:rPr>
              <a:t>Жданов</a:t>
            </a:r>
            <a:r>
              <a:rPr lang="uk-UA" sz="2400" b="1" dirty="0" smtClean="0">
                <a:solidFill>
                  <a:srgbClr val="240F06"/>
                </a:solidFill>
                <a:latin typeface="Gabriola" pitchFamily="82" charset="0"/>
              </a:rPr>
              <a:t>. </a:t>
            </a:r>
            <a:r>
              <a:rPr lang="uk-UA" sz="2400" b="1" dirty="0" smtClean="0">
                <a:solidFill>
                  <a:srgbClr val="240F06"/>
                </a:solidFill>
                <a:latin typeface="Gabriola" pitchFamily="82" charset="0"/>
              </a:rPr>
              <a:t>- </a:t>
            </a:r>
            <a:r>
              <a:rPr lang="uk-UA" sz="2400" b="1" dirty="0" smtClean="0">
                <a:solidFill>
                  <a:srgbClr val="240F06"/>
                </a:solidFill>
                <a:latin typeface="Gabriola" pitchFamily="82" charset="0"/>
              </a:rPr>
              <a:t>До вбозтва обмежений діапазон її поезії, </a:t>
            </a:r>
            <a:r>
              <a:rPr lang="uk-UA" sz="2400" b="1" dirty="0" smtClean="0">
                <a:solidFill>
                  <a:srgbClr val="240F06"/>
                </a:solidFill>
                <a:latin typeface="Gabriola" pitchFamily="82" charset="0"/>
              </a:rPr>
              <a:t>- </a:t>
            </a:r>
            <a:r>
              <a:rPr lang="uk-UA" sz="2400" b="1" dirty="0" err="1" smtClean="0">
                <a:solidFill>
                  <a:srgbClr val="240F06"/>
                </a:solidFill>
                <a:latin typeface="Gabriola" pitchFamily="82" charset="0"/>
              </a:rPr>
              <a:t>поезії</a:t>
            </a:r>
            <a:r>
              <a:rPr lang="uk-UA" sz="2400" b="1" dirty="0" smtClean="0">
                <a:solidFill>
                  <a:srgbClr val="240F06"/>
                </a:solidFill>
                <a:latin typeface="Gabriola" pitchFamily="82" charset="0"/>
              </a:rPr>
              <a:t> оскаженілої панійки, яка метається поміж будуаром і молитовнею. Основне у неї </a:t>
            </a:r>
            <a:r>
              <a:rPr lang="uk-UA" sz="2400" b="1" dirty="0" smtClean="0">
                <a:solidFill>
                  <a:srgbClr val="240F06"/>
                </a:solidFill>
                <a:latin typeface="Gabriola" pitchFamily="82" charset="0"/>
              </a:rPr>
              <a:t>- </a:t>
            </a:r>
            <a:r>
              <a:rPr lang="uk-UA" sz="2400" b="1" dirty="0" smtClean="0">
                <a:solidFill>
                  <a:srgbClr val="240F06"/>
                </a:solidFill>
                <a:latin typeface="Gabriola" pitchFamily="82" charset="0"/>
              </a:rPr>
              <a:t>це любовно-еротичні мотиви, переплетені з мотивами суму, туги, смерті, містики, приреченості... Чи то черниця, чи то блудниця, а вірніше, блудниця та черниця, в якої блуд змішаний із молитвою».</a:t>
            </a:r>
            <a:endParaRPr lang="uk-UA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4"/>
          <p:cNvSpPr/>
          <p:nvPr/>
        </p:nvSpPr>
        <p:spPr>
          <a:xfrm>
            <a:off x="-90454" y="71414"/>
            <a:ext cx="9448800" cy="928694"/>
          </a:xfrm>
          <a:prstGeom prst="rect">
            <a:avLst/>
          </a:prstGeom>
          <a:gradFill>
            <a:gsLst>
              <a:gs pos="28756">
                <a:srgbClr val="7C5D1E">
                  <a:alpha val="16000"/>
                </a:srgbClr>
              </a:gs>
              <a:gs pos="0">
                <a:srgbClr val="C89504">
                  <a:alpha val="21000"/>
                </a:srgbClr>
              </a:gs>
              <a:gs pos="68000">
                <a:srgbClr val="836807">
                  <a:alpha val="26000"/>
                </a:srgbClr>
              </a:gs>
              <a:gs pos="100000">
                <a:srgbClr val="623D28">
                  <a:alpha val="49020"/>
                </a:srgbClr>
              </a:gs>
            </a:gsLst>
            <a:lin ang="9600000" scaled="0"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4"/>
            <a:ext cx="9144000" cy="928694"/>
          </a:xfrm>
        </p:spPr>
        <p:txBody>
          <a:bodyPr>
            <a:noAutofit/>
          </a:bodyPr>
          <a:lstStyle/>
          <a:p>
            <a:r>
              <a:rPr lang="uk-UA" sz="8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43012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Gabriola" pitchFamily="82" charset="0"/>
                <a:ea typeface="+mn-ea"/>
                <a:cs typeface="Gautami" pitchFamily="34" charset="0"/>
              </a:rPr>
              <a:t>Засудження творчості</a:t>
            </a:r>
            <a:endParaRPr lang="ru-RU" sz="8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743012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Gabriola" pitchFamily="82" charset="0"/>
              <a:ea typeface="+mn-ea"/>
              <a:cs typeface="Gautam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86182" y="1285860"/>
            <a:ext cx="478634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rgbClr val="240F06"/>
                </a:solidFill>
                <a:latin typeface="Bookman Old Style" pitchFamily="18" charset="0"/>
              </a:rPr>
              <a:t>	Президія </a:t>
            </a:r>
            <a:r>
              <a:rPr lang="uk-UA" dirty="0" smtClean="0">
                <a:solidFill>
                  <a:srgbClr val="240F06"/>
                </a:solidFill>
                <a:latin typeface="Bookman Old Style" pitchFamily="18" charset="0"/>
              </a:rPr>
              <a:t>правління Спілки письменників СРСР </a:t>
            </a:r>
            <a:r>
              <a:rPr lang="uk-UA" b="1" dirty="0" smtClean="0">
                <a:solidFill>
                  <a:srgbClr val="240F06"/>
                </a:solidFill>
                <a:latin typeface="Bookman Old Style" pitchFamily="18" charset="0"/>
              </a:rPr>
              <a:t>7 вересня 1946 р. </a:t>
            </a:r>
            <a:r>
              <a:rPr lang="uk-UA" dirty="0" smtClean="0">
                <a:solidFill>
                  <a:srgbClr val="240F06"/>
                </a:solidFill>
                <a:latin typeface="Bookman Old Style" pitchFamily="18" charset="0"/>
              </a:rPr>
              <a:t>ухвалила рішення про виключення Анни Ахматової з лав письменницької організації. Після цієї постанови Ахматова замовчала, хоча й продовжувала писати «у шухляду». В цей час вона укладала збірки власних віршів, не сподіваючись на те, що вони вийдуть друком. До безумовних шедеврів її лірики цього періоду належать «У спогадів є три епохи...», «Сон», «Ізнову осінь суне </a:t>
            </a:r>
            <a:r>
              <a:rPr lang="uk-UA" dirty="0" err="1" smtClean="0">
                <a:solidFill>
                  <a:srgbClr val="240F06"/>
                </a:solidFill>
                <a:latin typeface="Bookman Old Style" pitchFamily="18" charset="0"/>
              </a:rPr>
              <a:t>Тамерланом</a:t>
            </a:r>
            <a:r>
              <a:rPr lang="uk-UA" dirty="0" smtClean="0">
                <a:solidFill>
                  <a:srgbClr val="240F06"/>
                </a:solidFill>
                <a:latin typeface="Bookman Old Style" pitchFamily="18" charset="0"/>
              </a:rPr>
              <a:t>...», «</a:t>
            </a:r>
            <a:r>
              <a:rPr lang="uk-UA" dirty="0" err="1" smtClean="0">
                <a:solidFill>
                  <a:srgbClr val="240F06"/>
                </a:solidFill>
                <a:latin typeface="Bookman Old Style" pitchFamily="18" charset="0"/>
              </a:rPr>
              <a:t>Вервиця</a:t>
            </a:r>
            <a:r>
              <a:rPr lang="uk-UA" dirty="0" smtClean="0">
                <a:solidFill>
                  <a:srgbClr val="240F06"/>
                </a:solidFill>
                <a:latin typeface="Bookman Old Style" pitchFamily="18" charset="0"/>
              </a:rPr>
              <a:t> чотиривіршів «тощо.</a:t>
            </a:r>
          </a:p>
        </p:txBody>
      </p:sp>
      <p:pic>
        <p:nvPicPr>
          <p:cNvPr id="19458" name="Picture 2" descr="http://www.pravmir.ru/wp-content/uploads/2012/06/1945-395x600.jpg"/>
          <p:cNvPicPr>
            <a:picLocks noChangeAspect="1" noChangeArrowheads="1"/>
          </p:cNvPicPr>
          <p:nvPr/>
        </p:nvPicPr>
        <p:blipFill>
          <a:blip r:embed="rId2">
            <a:lum bright="-10000" contrast="40000"/>
          </a:blip>
          <a:srcRect/>
          <a:stretch>
            <a:fillRect/>
          </a:stretch>
        </p:blipFill>
        <p:spPr bwMode="auto">
          <a:xfrm>
            <a:off x="142844" y="1143000"/>
            <a:ext cx="3571900" cy="5425670"/>
          </a:xfrm>
          <a:prstGeom prst="rect">
            <a:avLst/>
          </a:prstGeom>
          <a:noFill/>
          <a:effectLst>
            <a:softEdge rad="31750"/>
          </a:effectLst>
        </p:spPr>
      </p:pic>
      <p:sp>
        <p:nvSpPr>
          <p:cNvPr id="7" name="TextBox 6"/>
          <p:cNvSpPr txBox="1"/>
          <p:nvPr/>
        </p:nvSpPr>
        <p:spPr>
          <a:xfrm>
            <a:off x="3714744" y="6215082"/>
            <a:ext cx="30718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i="1" dirty="0" smtClean="0">
                <a:solidFill>
                  <a:srgbClr val="240F06"/>
                </a:solidFill>
                <a:latin typeface="Bookman Old Style" pitchFamily="18" charset="0"/>
              </a:rPr>
              <a:t>А. Ахматова у 1945 р.</a:t>
            </a:r>
            <a:endParaRPr lang="uk-UA" sz="1600" i="1" dirty="0">
              <a:solidFill>
                <a:srgbClr val="240F06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4"/>
          <p:cNvSpPr/>
          <p:nvPr/>
        </p:nvSpPr>
        <p:spPr>
          <a:xfrm>
            <a:off x="-90454" y="71414"/>
            <a:ext cx="9448800" cy="928694"/>
          </a:xfrm>
          <a:prstGeom prst="rect">
            <a:avLst/>
          </a:prstGeom>
          <a:gradFill>
            <a:gsLst>
              <a:gs pos="28756">
                <a:srgbClr val="7C5D1E">
                  <a:alpha val="16000"/>
                </a:srgbClr>
              </a:gs>
              <a:gs pos="0">
                <a:srgbClr val="C89504">
                  <a:alpha val="21000"/>
                </a:srgbClr>
              </a:gs>
              <a:gs pos="68000">
                <a:srgbClr val="836807">
                  <a:alpha val="26000"/>
                </a:srgbClr>
              </a:gs>
              <a:gs pos="100000">
                <a:srgbClr val="623D28">
                  <a:alpha val="49020"/>
                </a:srgbClr>
              </a:gs>
            </a:gsLst>
            <a:lin ang="9600000" scaled="0"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4"/>
            <a:ext cx="9144000" cy="928694"/>
          </a:xfrm>
        </p:spPr>
        <p:txBody>
          <a:bodyPr>
            <a:noAutofit/>
          </a:bodyPr>
          <a:lstStyle/>
          <a:p>
            <a:r>
              <a:rPr lang="uk-UA" sz="8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43012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Gabriola" pitchFamily="82" charset="0"/>
                <a:ea typeface="+mn-ea"/>
                <a:cs typeface="Gautami" pitchFamily="34" charset="0"/>
              </a:rPr>
              <a:t>Світове визнання</a:t>
            </a:r>
            <a:endParaRPr lang="ru-RU" sz="8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743012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Gabriola" pitchFamily="82" charset="0"/>
              <a:ea typeface="+mn-ea"/>
              <a:cs typeface="Gautam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844" y="1071546"/>
            <a:ext cx="471490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rgbClr val="240F06"/>
                </a:solidFill>
                <a:latin typeface="Bookman Old Style" pitchFamily="18" charset="0"/>
              </a:rPr>
              <a:t>	Наприкінці </a:t>
            </a:r>
            <a:r>
              <a:rPr lang="uk-UA" dirty="0" smtClean="0">
                <a:solidFill>
                  <a:srgbClr val="240F06"/>
                </a:solidFill>
                <a:latin typeface="Bookman Old Style" pitchFamily="18" charset="0"/>
              </a:rPr>
              <a:t>життя до Ахматової прийшло світове визнання. У </a:t>
            </a:r>
            <a:r>
              <a:rPr lang="uk-UA" b="1" dirty="0" smtClean="0">
                <a:solidFill>
                  <a:srgbClr val="240F06"/>
                </a:solidFill>
                <a:latin typeface="Bookman Old Style" pitchFamily="18" charset="0"/>
              </a:rPr>
              <a:t>1964 р. </a:t>
            </a:r>
            <a:r>
              <a:rPr lang="uk-UA" dirty="0" smtClean="0">
                <a:solidFill>
                  <a:srgbClr val="240F06"/>
                </a:solidFill>
                <a:latin typeface="Bookman Old Style" pitchFamily="18" charset="0"/>
              </a:rPr>
              <a:t>в Римі їй була присуджена Міжнародна літературна премія «</a:t>
            </a:r>
            <a:r>
              <a:rPr lang="uk-UA" dirty="0" err="1" smtClean="0">
                <a:solidFill>
                  <a:srgbClr val="240F06"/>
                </a:solidFill>
                <a:latin typeface="Bookman Old Style" pitchFamily="18" charset="0"/>
              </a:rPr>
              <a:t>Етна-Таорміна</a:t>
            </a:r>
            <a:r>
              <a:rPr lang="uk-UA" dirty="0" smtClean="0">
                <a:solidFill>
                  <a:srgbClr val="240F06"/>
                </a:solidFill>
                <a:latin typeface="Bookman Old Style" pitchFamily="18" charset="0"/>
              </a:rPr>
              <a:t>» з нагоди 50-ліття літературної діяльності та за книгу вибраних творів, видану в Італії. </a:t>
            </a:r>
            <a:r>
              <a:rPr lang="uk-UA" b="1" dirty="0" smtClean="0">
                <a:solidFill>
                  <a:srgbClr val="240F06"/>
                </a:solidFill>
                <a:latin typeface="Bookman Old Style" pitchFamily="18" charset="0"/>
              </a:rPr>
              <a:t>Цього ж року, 15 грудня, </a:t>
            </a:r>
            <a:r>
              <a:rPr lang="uk-UA" dirty="0" smtClean="0">
                <a:solidFill>
                  <a:srgbClr val="240F06"/>
                </a:solidFill>
                <a:latin typeface="Bookman Old Style" pitchFamily="18" charset="0"/>
              </a:rPr>
              <a:t>Оксфордський університет (Англія) присудив Ахматовій ступінь почесного доктора літератури</a:t>
            </a:r>
            <a:r>
              <a:rPr lang="uk-UA" dirty="0" smtClean="0">
                <a:solidFill>
                  <a:srgbClr val="240F06"/>
                </a:solidFill>
                <a:latin typeface="Bookman Old Style" pitchFamily="18" charset="0"/>
              </a:rPr>
              <a:t>.</a:t>
            </a:r>
            <a:endParaRPr lang="uk-UA" dirty="0" smtClean="0">
              <a:solidFill>
                <a:srgbClr val="240F06"/>
              </a:solidFill>
              <a:latin typeface="Bookman Old Style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57290" y="6215082"/>
            <a:ext cx="34290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i="1" dirty="0" smtClean="0">
                <a:solidFill>
                  <a:srgbClr val="240F06"/>
                </a:solidFill>
                <a:latin typeface="Bookman Old Style" pitchFamily="18" charset="0"/>
              </a:rPr>
              <a:t>А. Ахматова у 1960-х роках</a:t>
            </a:r>
            <a:endParaRPr lang="uk-UA" sz="1600" i="1" dirty="0">
              <a:solidFill>
                <a:srgbClr val="240F06"/>
              </a:solidFill>
              <a:latin typeface="Bookman Old Style" pitchFamily="18" charset="0"/>
            </a:endParaRPr>
          </a:p>
        </p:txBody>
      </p:sp>
      <p:pic>
        <p:nvPicPr>
          <p:cNvPr id="21506" name="Picture 2" descr="http://www.pravmir.ru/wp-content/uploads/2012/06/1960-%D0%B5-%D0%B3%D0%BE%D0%B4%D1%8B-402x600.jpg"/>
          <p:cNvPicPr>
            <a:picLocks noChangeAspect="1" noChangeArrowheads="1"/>
          </p:cNvPicPr>
          <p:nvPr/>
        </p:nvPicPr>
        <p:blipFill>
          <a:blip r:embed="rId2"/>
          <a:srcRect l="3731" t="1250" r="4850" b="2499"/>
          <a:stretch>
            <a:fillRect/>
          </a:stretch>
        </p:blipFill>
        <p:spPr bwMode="auto">
          <a:xfrm>
            <a:off x="4857752" y="1000109"/>
            <a:ext cx="3591383" cy="5643602"/>
          </a:xfrm>
          <a:prstGeom prst="rect">
            <a:avLst/>
          </a:prstGeom>
          <a:noFill/>
          <a:effectLst>
            <a:softEdge rad="3175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4"/>
          <p:cNvSpPr/>
          <p:nvPr/>
        </p:nvSpPr>
        <p:spPr>
          <a:xfrm>
            <a:off x="-90454" y="71414"/>
            <a:ext cx="9448800" cy="928694"/>
          </a:xfrm>
          <a:prstGeom prst="rect">
            <a:avLst/>
          </a:prstGeom>
          <a:gradFill>
            <a:gsLst>
              <a:gs pos="28756">
                <a:srgbClr val="7C5D1E">
                  <a:alpha val="16000"/>
                </a:srgbClr>
              </a:gs>
              <a:gs pos="0">
                <a:srgbClr val="C89504">
                  <a:alpha val="21000"/>
                </a:srgbClr>
              </a:gs>
              <a:gs pos="68000">
                <a:srgbClr val="836807">
                  <a:alpha val="26000"/>
                </a:srgbClr>
              </a:gs>
              <a:gs pos="100000">
                <a:srgbClr val="623D28">
                  <a:alpha val="49020"/>
                </a:srgbClr>
              </a:gs>
            </a:gsLst>
            <a:lin ang="9600000" scaled="0"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4"/>
            <a:ext cx="9144000" cy="928694"/>
          </a:xfrm>
        </p:spPr>
        <p:txBody>
          <a:bodyPr>
            <a:noAutofit/>
          </a:bodyPr>
          <a:lstStyle/>
          <a:p>
            <a:r>
              <a:rPr lang="uk-UA" sz="8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43012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Gabriola" pitchFamily="82" charset="0"/>
                <a:ea typeface="+mn-ea"/>
                <a:cs typeface="Gautami" pitchFamily="34" charset="0"/>
              </a:rPr>
              <a:t>Смерть</a:t>
            </a:r>
            <a:endParaRPr lang="ru-RU" sz="8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743012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Gabriola" pitchFamily="82" charset="0"/>
              <a:ea typeface="+mn-ea"/>
              <a:cs typeface="Gautam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14942" y="1285860"/>
            <a:ext cx="37147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240F06"/>
                </a:solidFill>
                <a:latin typeface="Bookman Old Style" pitchFamily="18" charset="0"/>
              </a:rPr>
              <a:t>	Переживши </a:t>
            </a:r>
            <a:r>
              <a:rPr lang="ru-RU" dirty="0" err="1" smtClean="0">
                <a:solidFill>
                  <a:srgbClr val="240F06"/>
                </a:solidFill>
                <a:latin typeface="Bookman Old Style" pitchFamily="18" charset="0"/>
              </a:rPr>
              <a:t>чотири</a:t>
            </a:r>
            <a:r>
              <a:rPr lang="ru-RU" dirty="0" smtClean="0">
                <a:solidFill>
                  <a:srgbClr val="240F06"/>
                </a:solidFill>
                <a:latin typeface="Bookman Old Style" pitchFamily="18" charset="0"/>
              </a:rPr>
              <a:t> </a:t>
            </a:r>
            <a:r>
              <a:rPr lang="ru-RU" dirty="0" err="1" smtClean="0">
                <a:solidFill>
                  <a:srgbClr val="240F06"/>
                </a:solidFill>
                <a:latin typeface="Bookman Old Style" pitchFamily="18" charset="0"/>
              </a:rPr>
              <a:t>інфаркти</a:t>
            </a:r>
            <a:r>
              <a:rPr lang="ru-RU" dirty="0" smtClean="0">
                <a:solidFill>
                  <a:srgbClr val="240F06"/>
                </a:solidFill>
                <a:latin typeface="Bookman Old Style" pitchFamily="18" charset="0"/>
              </a:rPr>
              <a:t>, Ахматова померла </a:t>
            </a:r>
            <a:r>
              <a:rPr lang="ru-RU" b="1" dirty="0" smtClean="0">
                <a:solidFill>
                  <a:srgbClr val="240F06"/>
                </a:solidFill>
                <a:latin typeface="Bookman Old Style" pitchFamily="18" charset="0"/>
              </a:rPr>
              <a:t>5 </a:t>
            </a:r>
            <a:r>
              <a:rPr lang="ru-RU" b="1" dirty="0" err="1" smtClean="0">
                <a:solidFill>
                  <a:srgbClr val="240F06"/>
                </a:solidFill>
                <a:latin typeface="Bookman Old Style" pitchFamily="18" charset="0"/>
              </a:rPr>
              <a:t>березня</a:t>
            </a:r>
            <a:r>
              <a:rPr lang="ru-RU" b="1" dirty="0" smtClean="0">
                <a:solidFill>
                  <a:srgbClr val="240F06"/>
                </a:solidFill>
                <a:latin typeface="Bookman Old Style" pitchFamily="18" charset="0"/>
              </a:rPr>
              <a:t> 1966 року </a:t>
            </a:r>
            <a:r>
              <a:rPr lang="ru-RU" dirty="0" smtClean="0">
                <a:solidFill>
                  <a:srgbClr val="240F06"/>
                </a:solidFill>
                <a:latin typeface="Bookman Old Style" pitchFamily="18" charset="0"/>
              </a:rPr>
              <a:t>у </a:t>
            </a:r>
            <a:r>
              <a:rPr lang="ru-RU" dirty="0" err="1" smtClean="0">
                <a:solidFill>
                  <a:srgbClr val="240F06"/>
                </a:solidFill>
                <a:latin typeface="Bookman Old Style" pitchFamily="18" charset="0"/>
              </a:rPr>
              <a:t>підмосковному</a:t>
            </a:r>
            <a:r>
              <a:rPr lang="ru-RU" dirty="0" smtClean="0">
                <a:solidFill>
                  <a:srgbClr val="240F06"/>
                </a:solidFill>
                <a:latin typeface="Bookman Old Style" pitchFamily="18" charset="0"/>
              </a:rPr>
              <a:t> Домодедово, в </a:t>
            </a:r>
            <a:r>
              <a:rPr lang="ru-RU" dirty="0" err="1" smtClean="0">
                <a:solidFill>
                  <a:srgbClr val="240F06"/>
                </a:solidFill>
                <a:latin typeface="Bookman Old Style" pitchFamily="18" charset="0"/>
              </a:rPr>
              <a:t>кардіологічному</a:t>
            </a:r>
            <a:r>
              <a:rPr lang="ru-RU" dirty="0" smtClean="0">
                <a:solidFill>
                  <a:srgbClr val="240F06"/>
                </a:solidFill>
                <a:latin typeface="Bookman Old Style" pitchFamily="18" charset="0"/>
              </a:rPr>
              <a:t> </a:t>
            </a:r>
            <a:r>
              <a:rPr lang="ru-RU" dirty="0" err="1" smtClean="0">
                <a:solidFill>
                  <a:srgbClr val="240F06"/>
                </a:solidFill>
                <a:latin typeface="Bookman Old Style" pitchFamily="18" charset="0"/>
              </a:rPr>
              <a:t>санаторії</a:t>
            </a:r>
            <a:r>
              <a:rPr lang="ru-RU" dirty="0" smtClean="0">
                <a:solidFill>
                  <a:srgbClr val="240F06"/>
                </a:solidFill>
                <a:latin typeface="Bookman Old Style" pitchFamily="18" charset="0"/>
              </a:rPr>
              <a:t>. </a:t>
            </a:r>
            <a:r>
              <a:rPr lang="ru-RU" dirty="0" err="1" smtClean="0">
                <a:solidFill>
                  <a:srgbClr val="240F06"/>
                </a:solidFill>
                <a:latin typeface="Bookman Old Style" pitchFamily="18" charset="0"/>
              </a:rPr>
              <a:t>Поховали</a:t>
            </a:r>
            <a:r>
              <a:rPr lang="ru-RU" dirty="0" smtClean="0">
                <a:solidFill>
                  <a:srgbClr val="240F06"/>
                </a:solidFill>
                <a:latin typeface="Bookman Old Style" pitchFamily="18" charset="0"/>
              </a:rPr>
              <a:t> </a:t>
            </a:r>
            <a:r>
              <a:rPr lang="ru-RU" dirty="0" err="1" smtClean="0">
                <a:solidFill>
                  <a:srgbClr val="240F06"/>
                </a:solidFill>
                <a:latin typeface="Bookman Old Style" pitchFamily="18" charset="0"/>
              </a:rPr>
              <a:t>поетесу</a:t>
            </a:r>
            <a:r>
              <a:rPr lang="ru-RU" dirty="0" smtClean="0">
                <a:solidFill>
                  <a:srgbClr val="240F06"/>
                </a:solidFill>
                <a:latin typeface="Bookman Old Style" pitchFamily="18" charset="0"/>
              </a:rPr>
              <a:t> на </a:t>
            </a:r>
            <a:r>
              <a:rPr lang="ru-RU" dirty="0" err="1" smtClean="0">
                <a:solidFill>
                  <a:srgbClr val="240F06"/>
                </a:solidFill>
                <a:latin typeface="Bookman Old Style" pitchFamily="18" charset="0"/>
              </a:rPr>
              <a:t>Комаровському</a:t>
            </a:r>
            <a:r>
              <a:rPr lang="ru-RU" dirty="0" smtClean="0">
                <a:solidFill>
                  <a:srgbClr val="240F06"/>
                </a:solidFill>
                <a:latin typeface="Bookman Old Style" pitchFamily="18" charset="0"/>
              </a:rPr>
              <a:t> </a:t>
            </a:r>
            <a:r>
              <a:rPr lang="ru-RU" dirty="0" err="1" smtClean="0">
                <a:solidFill>
                  <a:srgbClr val="240F06"/>
                </a:solidFill>
                <a:latin typeface="Bookman Old Style" pitchFamily="18" charset="0"/>
              </a:rPr>
              <a:t>кладовищі</a:t>
            </a:r>
            <a:r>
              <a:rPr lang="ru-RU" dirty="0" smtClean="0">
                <a:solidFill>
                  <a:srgbClr val="240F06"/>
                </a:solidFill>
                <a:latin typeface="Bookman Old Style" pitchFamily="18" charset="0"/>
              </a:rPr>
              <a:t>, </a:t>
            </a:r>
            <a:r>
              <a:rPr lang="ru-RU" dirty="0" err="1" smtClean="0">
                <a:solidFill>
                  <a:srgbClr val="240F06"/>
                </a:solidFill>
                <a:latin typeface="Bookman Old Style" pitchFamily="18" charset="0"/>
              </a:rPr>
              <a:t>що</a:t>
            </a:r>
            <a:r>
              <a:rPr lang="ru-RU" dirty="0" smtClean="0">
                <a:solidFill>
                  <a:srgbClr val="240F06"/>
                </a:solidFill>
                <a:latin typeface="Bookman Old Style" pitchFamily="18" charset="0"/>
              </a:rPr>
              <a:t> </a:t>
            </a:r>
            <a:r>
              <a:rPr lang="ru-RU" dirty="0" err="1" smtClean="0">
                <a:solidFill>
                  <a:srgbClr val="240F06"/>
                </a:solidFill>
                <a:latin typeface="Bookman Old Style" pitchFamily="18" charset="0"/>
              </a:rPr>
              <a:t>поблизу</a:t>
            </a:r>
            <a:r>
              <a:rPr lang="ru-RU" dirty="0" smtClean="0">
                <a:solidFill>
                  <a:srgbClr val="240F06"/>
                </a:solidFill>
                <a:latin typeface="Bookman Old Style" pitchFamily="18" charset="0"/>
              </a:rPr>
              <a:t> </a:t>
            </a:r>
            <a:r>
              <a:rPr lang="ru-RU" dirty="0" err="1" smtClean="0">
                <a:solidFill>
                  <a:srgbClr val="240F06"/>
                </a:solidFill>
                <a:latin typeface="Bookman Old Style" pitchFamily="18" charset="0"/>
              </a:rPr>
              <a:t>Ленінграда</a:t>
            </a:r>
            <a:r>
              <a:rPr lang="ru-RU" dirty="0" smtClean="0">
                <a:solidFill>
                  <a:srgbClr val="240F06"/>
                </a:solidFill>
                <a:latin typeface="Bookman Old Style" pitchFamily="18" charset="0"/>
              </a:rPr>
              <a:t>.</a:t>
            </a:r>
            <a:endParaRPr lang="uk-UA" dirty="0" smtClean="0">
              <a:solidFill>
                <a:srgbClr val="240F06"/>
              </a:solidFill>
              <a:latin typeface="Bookman Old Style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8662" y="4929198"/>
            <a:ext cx="34290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i="1" dirty="0" smtClean="0">
                <a:solidFill>
                  <a:srgbClr val="240F06"/>
                </a:solidFill>
                <a:latin typeface="Bookman Old Style" pitchFamily="18" charset="0"/>
              </a:rPr>
              <a:t>Могила Анна Ахматової</a:t>
            </a:r>
            <a:endParaRPr lang="uk-UA" sz="1600" i="1" dirty="0">
              <a:solidFill>
                <a:srgbClr val="240F06"/>
              </a:solidFill>
              <a:latin typeface="Bookman Old Style" pitchFamily="18" charset="0"/>
            </a:endParaRPr>
          </a:p>
        </p:txBody>
      </p:sp>
      <p:pic>
        <p:nvPicPr>
          <p:cNvPr id="22530" name="Picture 2" descr="Файл:Anna Ahmatova's grav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214422"/>
            <a:ext cx="4905356" cy="3679017"/>
          </a:xfrm>
          <a:prstGeom prst="rect">
            <a:avLst/>
          </a:prstGeom>
          <a:noFill/>
          <a:effectLst>
            <a:softEdge rad="3175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4"/>
          <p:cNvSpPr/>
          <p:nvPr/>
        </p:nvSpPr>
        <p:spPr>
          <a:xfrm>
            <a:off x="-90454" y="71414"/>
            <a:ext cx="9448800" cy="928694"/>
          </a:xfrm>
          <a:prstGeom prst="rect">
            <a:avLst/>
          </a:prstGeom>
          <a:gradFill>
            <a:gsLst>
              <a:gs pos="28756">
                <a:srgbClr val="7C5D1E">
                  <a:alpha val="16000"/>
                </a:srgbClr>
              </a:gs>
              <a:gs pos="0">
                <a:srgbClr val="C89504">
                  <a:alpha val="21000"/>
                </a:srgbClr>
              </a:gs>
              <a:gs pos="68000">
                <a:srgbClr val="836807">
                  <a:alpha val="26000"/>
                </a:srgbClr>
              </a:gs>
              <a:gs pos="100000">
                <a:srgbClr val="623D28">
                  <a:alpha val="49020"/>
                </a:srgbClr>
              </a:gs>
            </a:gsLst>
            <a:lin ang="9600000" scaled="0"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угольник 7"/>
          <p:cNvSpPr/>
          <p:nvPr/>
        </p:nvSpPr>
        <p:spPr>
          <a:xfrm>
            <a:off x="0" y="142852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43012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Gabriola" pitchFamily="82" charset="0"/>
                <a:cs typeface="Gautami" pitchFamily="34" charset="0"/>
              </a:rPr>
              <a:t>Анна Ахматова очима сучасників</a:t>
            </a:r>
          </a:p>
        </p:txBody>
      </p:sp>
      <p:pic>
        <p:nvPicPr>
          <p:cNvPr id="23554" name="Picture 2" descr="http://spbstarosti.ru/wp-content/uploads/2011/08/0001_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000108"/>
            <a:ext cx="6386503" cy="5184616"/>
          </a:xfrm>
          <a:prstGeom prst="rect">
            <a:avLst/>
          </a:prstGeom>
          <a:noFill/>
          <a:effectLst>
            <a:softEdge rad="31750"/>
          </a:effectLst>
        </p:spPr>
      </p:pic>
      <p:sp>
        <p:nvSpPr>
          <p:cNvPr id="12" name="TextBox 11"/>
          <p:cNvSpPr txBox="1"/>
          <p:nvPr/>
        </p:nvSpPr>
        <p:spPr>
          <a:xfrm>
            <a:off x="0" y="621508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i="1" dirty="0" smtClean="0">
                <a:solidFill>
                  <a:srgbClr val="240F06"/>
                </a:solidFill>
                <a:latin typeface="Bookman Old Style" pitchFamily="18" charset="0"/>
              </a:rPr>
              <a:t>Зліва: портрет роботи В. П. </a:t>
            </a:r>
            <a:r>
              <a:rPr lang="uk-UA" sz="1600" i="1" dirty="0" err="1" smtClean="0">
                <a:solidFill>
                  <a:srgbClr val="240F06"/>
                </a:solidFill>
                <a:latin typeface="Bookman Old Style" pitchFamily="18" charset="0"/>
              </a:rPr>
              <a:t>Астапова</a:t>
            </a:r>
            <a:r>
              <a:rPr lang="uk-UA" sz="1600" i="1" dirty="0" smtClean="0">
                <a:solidFill>
                  <a:srgbClr val="240F06"/>
                </a:solidFill>
                <a:latin typeface="Bookman Old Style" pitchFamily="18" charset="0"/>
              </a:rPr>
              <a:t> (бронза, 1962 р.),</a:t>
            </a:r>
            <a:br>
              <a:rPr lang="uk-UA" sz="1600" i="1" dirty="0" smtClean="0">
                <a:solidFill>
                  <a:srgbClr val="240F06"/>
                </a:solidFill>
                <a:latin typeface="Bookman Old Style" pitchFamily="18" charset="0"/>
              </a:rPr>
            </a:br>
            <a:r>
              <a:rPr lang="uk-UA" sz="1600" i="1" dirty="0" smtClean="0">
                <a:solidFill>
                  <a:srgbClr val="240F06"/>
                </a:solidFill>
                <a:latin typeface="Bookman Old Style" pitchFamily="18" charset="0"/>
              </a:rPr>
              <a:t>Справа: портрет роботи Н. Я. Данько (фарфор, 1920-ті роки)</a:t>
            </a:r>
            <a:endParaRPr lang="uk-UA" sz="1600" i="1" dirty="0">
              <a:solidFill>
                <a:srgbClr val="240F06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4"/>
          <p:cNvSpPr/>
          <p:nvPr/>
        </p:nvSpPr>
        <p:spPr>
          <a:xfrm>
            <a:off x="-90454" y="71414"/>
            <a:ext cx="9448800" cy="928694"/>
          </a:xfrm>
          <a:prstGeom prst="rect">
            <a:avLst/>
          </a:prstGeom>
          <a:gradFill>
            <a:gsLst>
              <a:gs pos="28756">
                <a:srgbClr val="7C5D1E">
                  <a:alpha val="16000"/>
                </a:srgbClr>
              </a:gs>
              <a:gs pos="0">
                <a:srgbClr val="C89504">
                  <a:alpha val="21000"/>
                </a:srgbClr>
              </a:gs>
              <a:gs pos="68000">
                <a:srgbClr val="836807">
                  <a:alpha val="26000"/>
                </a:srgbClr>
              </a:gs>
              <a:gs pos="100000">
                <a:srgbClr val="623D28">
                  <a:alpha val="49020"/>
                </a:srgbClr>
              </a:gs>
            </a:gsLst>
            <a:lin ang="9600000" scaled="0"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угольник 7"/>
          <p:cNvSpPr/>
          <p:nvPr/>
        </p:nvSpPr>
        <p:spPr>
          <a:xfrm>
            <a:off x="0" y="142852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43012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Gabriola" pitchFamily="82" charset="0"/>
                <a:cs typeface="Gautami" pitchFamily="34" charset="0"/>
              </a:rPr>
              <a:t>Анна Ахматова очима сучасників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621508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i="1" dirty="0" smtClean="0">
                <a:solidFill>
                  <a:srgbClr val="240F06"/>
                </a:solidFill>
                <a:latin typeface="Bookman Old Style" pitchFamily="18" charset="0"/>
              </a:rPr>
              <a:t>Зліва: фото, зроблене влітку 1913 р. в </a:t>
            </a:r>
            <a:r>
              <a:rPr lang="uk-UA" sz="1600" i="1" dirty="0" err="1" smtClean="0">
                <a:solidFill>
                  <a:srgbClr val="240F06"/>
                </a:solidFill>
                <a:latin typeface="Bookman Old Style" pitchFamily="18" charset="0"/>
              </a:rPr>
              <a:t>Слепнево</a:t>
            </a:r>
            <a:r>
              <a:rPr lang="ru-RU" sz="1600" i="1" dirty="0" smtClean="0">
                <a:solidFill>
                  <a:srgbClr val="240F06"/>
                </a:solidFill>
                <a:latin typeface="Bookman Old Style" pitchFamily="18" charset="0"/>
              </a:rPr>
              <a:t>,</a:t>
            </a:r>
            <a:r>
              <a:rPr lang="uk-UA" sz="1600" i="1" dirty="0" smtClean="0">
                <a:solidFill>
                  <a:srgbClr val="240F06"/>
                </a:solidFill>
                <a:latin typeface="Bookman Old Style" pitchFamily="18" charset="0"/>
              </a:rPr>
              <a:t/>
            </a:r>
            <a:br>
              <a:rPr lang="uk-UA" sz="1600" i="1" dirty="0" smtClean="0">
                <a:solidFill>
                  <a:srgbClr val="240F06"/>
                </a:solidFill>
                <a:latin typeface="Bookman Old Style" pitchFamily="18" charset="0"/>
              </a:rPr>
            </a:br>
            <a:r>
              <a:rPr lang="uk-UA" sz="1600" i="1" dirty="0" smtClean="0">
                <a:solidFill>
                  <a:srgbClr val="240F06"/>
                </a:solidFill>
                <a:latin typeface="Bookman Old Style" pitchFamily="18" charset="0"/>
              </a:rPr>
              <a:t>Справа: портрет </a:t>
            </a:r>
            <a:r>
              <a:rPr lang="uk-UA" sz="1600" i="1" dirty="0" smtClean="0">
                <a:solidFill>
                  <a:srgbClr val="240F06"/>
                </a:solidFill>
                <a:latin typeface="Bookman Old Style" pitchFamily="18" charset="0"/>
              </a:rPr>
              <a:t>роботи О. Л. </a:t>
            </a:r>
            <a:r>
              <a:rPr lang="uk-UA" sz="1600" i="1" dirty="0" err="1" smtClean="0">
                <a:solidFill>
                  <a:srgbClr val="240F06"/>
                </a:solidFill>
                <a:latin typeface="Bookman Old Style" pitchFamily="18" charset="0"/>
              </a:rPr>
              <a:t>Делла-Вос-Кардовської</a:t>
            </a:r>
            <a:r>
              <a:rPr lang="uk-UA" sz="1600" i="1" dirty="0" smtClean="0">
                <a:solidFill>
                  <a:srgbClr val="240F06"/>
                </a:solidFill>
                <a:latin typeface="Bookman Old Style" pitchFamily="18" charset="0"/>
              </a:rPr>
              <a:t> , 1914 р.</a:t>
            </a:r>
            <a:endParaRPr lang="uk-UA" sz="1600" i="1" dirty="0">
              <a:solidFill>
                <a:srgbClr val="240F06"/>
              </a:solidFill>
              <a:latin typeface="Bookman Old Style" pitchFamily="18" charset="0"/>
            </a:endParaRPr>
          </a:p>
        </p:txBody>
      </p:sp>
      <p:pic>
        <p:nvPicPr>
          <p:cNvPr id="24580" name="Picture 4" descr="http://spbstarosti.ru/wp-content/uploads/2011/08/0002_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071546"/>
            <a:ext cx="8802580" cy="5072098"/>
          </a:xfrm>
          <a:prstGeom prst="rect">
            <a:avLst/>
          </a:prstGeom>
          <a:noFill/>
          <a:effectLst>
            <a:softEdge rad="3175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4"/>
          <p:cNvSpPr/>
          <p:nvPr/>
        </p:nvSpPr>
        <p:spPr>
          <a:xfrm>
            <a:off x="-90454" y="71414"/>
            <a:ext cx="9448800" cy="928694"/>
          </a:xfrm>
          <a:prstGeom prst="rect">
            <a:avLst/>
          </a:prstGeom>
          <a:gradFill>
            <a:gsLst>
              <a:gs pos="28756">
                <a:srgbClr val="7C5D1E">
                  <a:alpha val="16000"/>
                </a:srgbClr>
              </a:gs>
              <a:gs pos="0">
                <a:srgbClr val="C89504">
                  <a:alpha val="21000"/>
                </a:srgbClr>
              </a:gs>
              <a:gs pos="68000">
                <a:srgbClr val="836807">
                  <a:alpha val="26000"/>
                </a:srgbClr>
              </a:gs>
              <a:gs pos="100000">
                <a:srgbClr val="623D28">
                  <a:alpha val="49020"/>
                </a:srgbClr>
              </a:gs>
            </a:gsLst>
            <a:lin ang="9600000" scaled="0"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4"/>
            <a:ext cx="9144000" cy="928694"/>
          </a:xfrm>
        </p:spPr>
        <p:txBody>
          <a:bodyPr>
            <a:noAutofit/>
          </a:bodyPr>
          <a:lstStyle/>
          <a:p>
            <a:pPr algn="ctr"/>
            <a:r>
              <a:rPr lang="uk-UA" sz="8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43012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Gabriola" pitchFamily="82" charset="0"/>
                <a:ea typeface="+mn-ea"/>
                <a:cs typeface="Gautami" pitchFamily="34" charset="0"/>
              </a:rPr>
              <a:t>Дитячі роки</a:t>
            </a:r>
            <a:endParaRPr lang="ru-RU" sz="8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743012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Gabriola" pitchFamily="82" charset="0"/>
              <a:ea typeface="+mn-ea"/>
              <a:cs typeface="Gautam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844" y="1071546"/>
            <a:ext cx="4929222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240F06"/>
                </a:solidFill>
                <a:latin typeface="Gabriola" pitchFamily="82" charset="0"/>
              </a:rPr>
              <a:t>	</a:t>
            </a:r>
            <a:r>
              <a:rPr lang="uk-UA" dirty="0" smtClean="0">
                <a:solidFill>
                  <a:srgbClr val="240F06"/>
                </a:solidFill>
                <a:latin typeface="Bookman Old Style" pitchFamily="18" charset="0"/>
              </a:rPr>
              <a:t>Ахматова у своїй витонченій, сповненій стриманої щирості ліриці з лише їй притаманною інтонацією відобразила надзвичайно широкий діапазон людських почуттів і переживань. Анна Ахматова </a:t>
            </a:r>
            <a:r>
              <a:rPr lang="uk-UA" dirty="0" smtClean="0">
                <a:solidFill>
                  <a:srgbClr val="240F06"/>
                </a:solidFill>
                <a:latin typeface="Bookman Old Style" pitchFamily="18" charset="0"/>
              </a:rPr>
              <a:t>народилася </a:t>
            </a:r>
            <a:r>
              <a:rPr lang="uk-UA" b="1" dirty="0" smtClean="0">
                <a:solidFill>
                  <a:srgbClr val="240F06"/>
                </a:solidFill>
                <a:latin typeface="Bookman Old Style" pitchFamily="18" charset="0"/>
              </a:rPr>
              <a:t>11 червня</a:t>
            </a:r>
            <a:r>
              <a:rPr lang="uk-UA" b="1" dirty="0" smtClean="0">
                <a:solidFill>
                  <a:srgbClr val="240F06"/>
                </a:solidFill>
                <a:latin typeface="Bookman Old Style" pitchFamily="18" charset="0"/>
              </a:rPr>
              <a:t> </a:t>
            </a:r>
            <a:r>
              <a:rPr lang="uk-UA" b="1" dirty="0" smtClean="0">
                <a:solidFill>
                  <a:srgbClr val="240F06"/>
                </a:solidFill>
                <a:latin typeface="Bookman Old Style" pitchFamily="18" charset="0"/>
              </a:rPr>
              <a:t>1889 р. </a:t>
            </a:r>
            <a:r>
              <a:rPr lang="uk-UA" dirty="0" smtClean="0">
                <a:solidFill>
                  <a:srgbClr val="240F06"/>
                </a:solidFill>
                <a:latin typeface="Bookman Old Style" pitchFamily="18" charset="0"/>
              </a:rPr>
              <a:t>у дачному передмісті Одеси в сім'ї морського інженера-механіка, капітана 2-го рангу </a:t>
            </a:r>
            <a:r>
              <a:rPr lang="uk-UA" u="sng" dirty="0" smtClean="0">
                <a:solidFill>
                  <a:srgbClr val="240F06"/>
                </a:solidFill>
                <a:latin typeface="Bookman Old Style" pitchFamily="18" charset="0"/>
              </a:rPr>
              <a:t>Андрія Антоновича </a:t>
            </a:r>
            <a:r>
              <a:rPr lang="uk-UA" u="sng" dirty="0" err="1" smtClean="0">
                <a:solidFill>
                  <a:srgbClr val="240F06"/>
                </a:solidFill>
                <a:latin typeface="Bookman Old Style" pitchFamily="18" charset="0"/>
              </a:rPr>
              <a:t>Горенка</a:t>
            </a:r>
            <a:r>
              <a:rPr lang="uk-UA" dirty="0" smtClean="0">
                <a:solidFill>
                  <a:srgbClr val="240F06"/>
                </a:solidFill>
                <a:latin typeface="Bookman Old Style" pitchFamily="18" charset="0"/>
              </a:rPr>
              <a:t>, та </a:t>
            </a:r>
            <a:r>
              <a:rPr lang="uk-UA" u="sng" dirty="0" smtClean="0">
                <a:solidFill>
                  <a:srgbClr val="240F06"/>
                </a:solidFill>
                <a:latin typeface="Bookman Old Style" pitchFamily="18" charset="0"/>
              </a:rPr>
              <a:t>Інни </a:t>
            </a:r>
            <a:r>
              <a:rPr lang="uk-UA" u="sng" dirty="0" err="1" smtClean="0">
                <a:solidFill>
                  <a:srgbClr val="240F06"/>
                </a:solidFill>
                <a:latin typeface="Bookman Old Style" pitchFamily="18" charset="0"/>
              </a:rPr>
              <a:t>Еразмівни</a:t>
            </a:r>
            <a:r>
              <a:rPr lang="uk-UA" dirty="0" smtClean="0">
                <a:solidFill>
                  <a:srgbClr val="240F06"/>
                </a:solidFill>
                <a:latin typeface="Bookman Old Style" pitchFamily="18" charset="0"/>
              </a:rPr>
              <a:t>, до заміжжя — Стогової. Дитячі роки майбутня поетеса провела в </a:t>
            </a:r>
            <a:r>
              <a:rPr lang="uk-UA" u="sng" dirty="0" smtClean="0">
                <a:solidFill>
                  <a:srgbClr val="240F06"/>
                </a:solidFill>
                <a:latin typeface="Bookman Old Style" pitchFamily="18" charset="0"/>
              </a:rPr>
              <a:t>Царському Селі</a:t>
            </a:r>
            <a:r>
              <a:rPr lang="uk-UA" dirty="0" smtClean="0">
                <a:solidFill>
                  <a:srgbClr val="240F06"/>
                </a:solidFill>
                <a:latin typeface="Bookman Old Style" pitchFamily="18" charset="0"/>
              </a:rPr>
              <a:t>, куди переїхала сім'я </a:t>
            </a:r>
            <a:r>
              <a:rPr lang="uk-UA" dirty="0" err="1" smtClean="0">
                <a:solidFill>
                  <a:srgbClr val="240F06"/>
                </a:solidFill>
                <a:latin typeface="Bookman Old Style" pitchFamily="18" charset="0"/>
              </a:rPr>
              <a:t>Горенків</a:t>
            </a:r>
            <a:r>
              <a:rPr lang="uk-UA" dirty="0" smtClean="0">
                <a:solidFill>
                  <a:srgbClr val="240F06"/>
                </a:solidFill>
                <a:latin typeface="Bookman Old Style" pitchFamily="18" charset="0"/>
              </a:rPr>
              <a:t> у </a:t>
            </a:r>
            <a:r>
              <a:rPr lang="uk-UA" b="1" dirty="0" smtClean="0">
                <a:solidFill>
                  <a:srgbClr val="240F06"/>
                </a:solidFill>
                <a:latin typeface="Bookman Old Style" pitchFamily="18" charset="0"/>
              </a:rPr>
              <a:t>1891 р</a:t>
            </a:r>
            <a:r>
              <a:rPr lang="uk-UA" dirty="0" smtClean="0">
                <a:solidFill>
                  <a:srgbClr val="240F06"/>
                </a:solidFill>
                <a:latin typeface="Bookman Old Style" pitchFamily="18" charset="0"/>
              </a:rPr>
              <a:t>. У </a:t>
            </a:r>
            <a:r>
              <a:rPr lang="uk-UA" b="1" dirty="0" smtClean="0">
                <a:solidFill>
                  <a:srgbClr val="240F06"/>
                </a:solidFill>
                <a:latin typeface="Bookman Old Style" pitchFamily="18" charset="0"/>
              </a:rPr>
              <a:t>1900 р. </a:t>
            </a:r>
            <a:r>
              <a:rPr lang="uk-UA" dirty="0" smtClean="0">
                <a:solidFill>
                  <a:srgbClr val="240F06"/>
                </a:solidFill>
                <a:latin typeface="Bookman Old Style" pitchFamily="18" charset="0"/>
              </a:rPr>
              <a:t>вона вступила у </a:t>
            </a:r>
            <a:r>
              <a:rPr lang="uk-UA" dirty="0" err="1" smtClean="0">
                <a:solidFill>
                  <a:srgbClr val="240F06"/>
                </a:solidFill>
                <a:latin typeface="Bookman Old Style" pitchFamily="18" charset="0"/>
              </a:rPr>
              <a:t>Царськосельську</a:t>
            </a:r>
            <a:r>
              <a:rPr lang="uk-UA" dirty="0" smtClean="0">
                <a:solidFill>
                  <a:srgbClr val="240F06"/>
                </a:solidFill>
                <a:latin typeface="Bookman Old Style" pitchFamily="18" charset="0"/>
              </a:rPr>
              <a:t> Марийську гімназію.</a:t>
            </a:r>
            <a:endParaRPr lang="uk-UA" dirty="0">
              <a:solidFill>
                <a:srgbClr val="240F06"/>
              </a:solidFill>
              <a:latin typeface="Bookman Old Style" pitchFamily="18" charset="0"/>
            </a:endParaRPr>
          </a:p>
        </p:txBody>
      </p:sp>
      <p:sp>
        <p:nvSpPr>
          <p:cNvPr id="8" name="Rectangle 74"/>
          <p:cNvSpPr/>
          <p:nvPr/>
        </p:nvSpPr>
        <p:spPr>
          <a:xfrm>
            <a:off x="142844" y="5715016"/>
            <a:ext cx="8572560" cy="1000108"/>
          </a:xfrm>
          <a:prstGeom prst="rect">
            <a:avLst/>
          </a:prstGeom>
          <a:gradFill>
            <a:gsLst>
              <a:gs pos="28756">
                <a:srgbClr val="7C5D1E">
                  <a:alpha val="16000"/>
                </a:srgbClr>
              </a:gs>
              <a:gs pos="0">
                <a:srgbClr val="C89504">
                  <a:alpha val="21000"/>
                </a:srgbClr>
              </a:gs>
              <a:gs pos="68000">
                <a:srgbClr val="836807">
                  <a:alpha val="26000"/>
                </a:srgbClr>
              </a:gs>
              <a:gs pos="100000">
                <a:srgbClr val="623D28">
                  <a:alpha val="49020"/>
                </a:srgbClr>
              </a:gs>
            </a:gsLst>
            <a:lin ang="9600000" scaled="0"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240F06"/>
                </a:solidFill>
                <a:latin typeface="Gabriola" pitchFamily="82" charset="0"/>
              </a:rPr>
              <a:t>«Мої перші спогади — </a:t>
            </a:r>
            <a:r>
              <a:rPr lang="uk-UA" sz="2400" b="1" dirty="0" err="1" smtClean="0">
                <a:solidFill>
                  <a:srgbClr val="240F06"/>
                </a:solidFill>
                <a:latin typeface="Gabriola" pitchFamily="82" charset="0"/>
              </a:rPr>
              <a:t>царськосельські</a:t>
            </a:r>
            <a:r>
              <a:rPr lang="uk-UA" sz="2400" b="1" dirty="0" smtClean="0">
                <a:solidFill>
                  <a:srgbClr val="240F06"/>
                </a:solidFill>
                <a:latin typeface="Gabriola" pitchFamily="82" charset="0"/>
              </a:rPr>
              <a:t>: зелена, сира розкіш парків, вигін, куди мене водила няня, іподром, де гарцювали маленькі строкаті лошата, старий вокзал...»</a:t>
            </a:r>
            <a:endParaRPr lang="uk-UA" dirty="0"/>
          </a:p>
        </p:txBody>
      </p:sp>
      <p:pic>
        <p:nvPicPr>
          <p:cNvPr id="6146" name="Picture 2" descr="http://www.pravmir.ru/wp-content/uploads/2012/06/%D0%A1%D0%A2%D0%A3%D0%94%D0%98%D0%99%D0%9D%D0%AB%D0%99-%D0%9F%D0%9E%D0%A0%D0%A2%D0%A0%D0%95%D0%A2.-%D0%A0%D0%95%D0%91%D0%95%D0%9D%D0%9A%D0%9E%D0%9C-%D0%92-%D0%A6%D0%90%D0%A0%D0%A1%D0%9A%D0%9E%D0%9C-%D0%A1%D0%95%D0%9B%D0%95.-1894-%D0%B3.-580x5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1142984"/>
            <a:ext cx="3881426" cy="3459823"/>
          </a:xfrm>
          <a:prstGeom prst="rect">
            <a:avLst/>
          </a:prstGeom>
          <a:noFill/>
          <a:effectLst>
            <a:softEdge rad="31750"/>
          </a:effectLst>
        </p:spPr>
      </p:pic>
      <p:sp>
        <p:nvSpPr>
          <p:cNvPr id="11" name="TextBox 10"/>
          <p:cNvSpPr txBox="1"/>
          <p:nvPr/>
        </p:nvSpPr>
        <p:spPr>
          <a:xfrm>
            <a:off x="5715008" y="4714884"/>
            <a:ext cx="2857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i="1" dirty="0" smtClean="0">
                <a:solidFill>
                  <a:srgbClr val="240F06"/>
                </a:solidFill>
                <a:latin typeface="Bookman Old Style" pitchFamily="18" charset="0"/>
              </a:rPr>
              <a:t>Студійній портрет у Царському селі 1894 р.</a:t>
            </a:r>
            <a:endParaRPr lang="uk-UA" sz="1600" i="1" dirty="0">
              <a:solidFill>
                <a:srgbClr val="240F06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4"/>
          <p:cNvSpPr/>
          <p:nvPr/>
        </p:nvSpPr>
        <p:spPr>
          <a:xfrm>
            <a:off x="-90454" y="71414"/>
            <a:ext cx="9448800" cy="928694"/>
          </a:xfrm>
          <a:prstGeom prst="rect">
            <a:avLst/>
          </a:prstGeom>
          <a:gradFill>
            <a:gsLst>
              <a:gs pos="28756">
                <a:srgbClr val="7C5D1E">
                  <a:alpha val="16000"/>
                </a:srgbClr>
              </a:gs>
              <a:gs pos="0">
                <a:srgbClr val="C89504">
                  <a:alpha val="21000"/>
                </a:srgbClr>
              </a:gs>
              <a:gs pos="68000">
                <a:srgbClr val="836807">
                  <a:alpha val="26000"/>
                </a:srgbClr>
              </a:gs>
              <a:gs pos="100000">
                <a:srgbClr val="623D28">
                  <a:alpha val="49020"/>
                </a:srgbClr>
              </a:gs>
            </a:gsLst>
            <a:lin ang="9600000" scaled="0"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угольник 7"/>
          <p:cNvSpPr/>
          <p:nvPr/>
        </p:nvSpPr>
        <p:spPr>
          <a:xfrm>
            <a:off x="0" y="142852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43012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Gabriola" pitchFamily="82" charset="0"/>
                <a:cs typeface="Gautami" pitchFamily="34" charset="0"/>
              </a:rPr>
              <a:t>Анна Ахматова очима сучасників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621508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i="1" dirty="0" smtClean="0">
                <a:solidFill>
                  <a:srgbClr val="240F06"/>
                </a:solidFill>
                <a:latin typeface="Bookman Old Style" pitchFamily="18" charset="0"/>
              </a:rPr>
              <a:t>Зліва: фото 1924 р.</a:t>
            </a:r>
            <a:br>
              <a:rPr lang="uk-UA" sz="1600" i="1" dirty="0" smtClean="0">
                <a:solidFill>
                  <a:srgbClr val="240F06"/>
                </a:solidFill>
                <a:latin typeface="Bookman Old Style" pitchFamily="18" charset="0"/>
              </a:rPr>
            </a:br>
            <a:r>
              <a:rPr lang="uk-UA" sz="1600" i="1" dirty="0" smtClean="0">
                <a:solidFill>
                  <a:srgbClr val="240F06"/>
                </a:solidFill>
                <a:latin typeface="Bookman Old Style" pitchFamily="18" charset="0"/>
              </a:rPr>
              <a:t>Справа: портрет </a:t>
            </a:r>
            <a:r>
              <a:rPr lang="uk-UA" sz="1600" i="1" dirty="0" smtClean="0">
                <a:solidFill>
                  <a:srgbClr val="240F06"/>
                </a:solidFill>
                <a:latin typeface="Bookman Old Style" pitchFamily="18" charset="0"/>
              </a:rPr>
              <a:t>роботи </a:t>
            </a:r>
            <a:r>
              <a:rPr lang="uk-UA" sz="1600" i="1" dirty="0" smtClean="0">
                <a:solidFill>
                  <a:srgbClr val="240F06"/>
                </a:solidFill>
                <a:latin typeface="Bookman Old Style" pitchFamily="18" charset="0"/>
              </a:rPr>
              <a:t>Н.А</a:t>
            </a:r>
            <a:r>
              <a:rPr lang="uk-UA" sz="1600" i="1" dirty="0" smtClean="0">
                <a:solidFill>
                  <a:srgbClr val="240F06"/>
                </a:solidFill>
                <a:latin typeface="Bookman Old Style" pitchFamily="18" charset="0"/>
              </a:rPr>
              <a:t>. </a:t>
            </a:r>
            <a:r>
              <a:rPr lang="uk-UA" sz="1600" i="1" dirty="0" smtClean="0">
                <a:solidFill>
                  <a:srgbClr val="240F06"/>
                </a:solidFill>
                <a:latin typeface="Bookman Old Style" pitchFamily="18" charset="0"/>
              </a:rPr>
              <a:t>Тирса</a:t>
            </a:r>
            <a:r>
              <a:rPr lang="uk-UA" sz="1600" i="1" dirty="0" smtClean="0">
                <a:solidFill>
                  <a:srgbClr val="240F06"/>
                </a:solidFill>
                <a:latin typeface="Bookman Old Style" pitchFamily="18" charset="0"/>
              </a:rPr>
              <a:t>, 1928 </a:t>
            </a:r>
            <a:r>
              <a:rPr lang="uk-UA" sz="1600" i="1" dirty="0" smtClean="0">
                <a:solidFill>
                  <a:srgbClr val="240F06"/>
                </a:solidFill>
                <a:latin typeface="Bookman Old Style" pitchFamily="18" charset="0"/>
              </a:rPr>
              <a:t>р.</a:t>
            </a:r>
            <a:endParaRPr lang="uk-UA" sz="1600" i="1" dirty="0">
              <a:solidFill>
                <a:srgbClr val="240F06"/>
              </a:solidFill>
              <a:latin typeface="Bookman Old Style" pitchFamily="18" charset="0"/>
            </a:endParaRPr>
          </a:p>
        </p:txBody>
      </p:sp>
      <p:pic>
        <p:nvPicPr>
          <p:cNvPr id="25602" name="Picture 2" descr="http://spbstarosti.ru/wp-content/uploads/2011/08/0003_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49598" y="1071546"/>
            <a:ext cx="6751426" cy="5053007"/>
          </a:xfrm>
          <a:prstGeom prst="rect">
            <a:avLst/>
          </a:prstGeom>
          <a:noFill/>
          <a:effectLst>
            <a:softEdge rad="31750"/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4"/>
          <p:cNvSpPr/>
          <p:nvPr/>
        </p:nvSpPr>
        <p:spPr>
          <a:xfrm>
            <a:off x="-90454" y="71414"/>
            <a:ext cx="9448800" cy="928694"/>
          </a:xfrm>
          <a:prstGeom prst="rect">
            <a:avLst/>
          </a:prstGeom>
          <a:gradFill>
            <a:gsLst>
              <a:gs pos="28756">
                <a:srgbClr val="7C5D1E">
                  <a:alpha val="16000"/>
                </a:srgbClr>
              </a:gs>
              <a:gs pos="0">
                <a:srgbClr val="C89504">
                  <a:alpha val="21000"/>
                </a:srgbClr>
              </a:gs>
              <a:gs pos="68000">
                <a:srgbClr val="836807">
                  <a:alpha val="26000"/>
                </a:srgbClr>
              </a:gs>
              <a:gs pos="100000">
                <a:srgbClr val="623D28">
                  <a:alpha val="49020"/>
                </a:srgbClr>
              </a:gs>
            </a:gsLst>
            <a:lin ang="9600000" scaled="0"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угольник 7"/>
          <p:cNvSpPr/>
          <p:nvPr/>
        </p:nvSpPr>
        <p:spPr>
          <a:xfrm>
            <a:off x="0" y="142852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43012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Gabriola" pitchFamily="82" charset="0"/>
                <a:cs typeface="Gautami" pitchFamily="34" charset="0"/>
              </a:rPr>
              <a:t>Анна Ахматова очима сучасників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621508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i="1" dirty="0" smtClean="0">
                <a:solidFill>
                  <a:srgbClr val="240F06"/>
                </a:solidFill>
                <a:latin typeface="Bookman Old Style" pitchFamily="18" charset="0"/>
              </a:rPr>
              <a:t>Зліва: фото 1930-х років</a:t>
            </a:r>
            <a:br>
              <a:rPr lang="uk-UA" sz="1600" i="1" dirty="0" smtClean="0">
                <a:solidFill>
                  <a:srgbClr val="240F06"/>
                </a:solidFill>
                <a:latin typeface="Bookman Old Style" pitchFamily="18" charset="0"/>
              </a:rPr>
            </a:br>
            <a:r>
              <a:rPr lang="uk-UA" sz="1600" i="1" dirty="0" smtClean="0">
                <a:solidFill>
                  <a:srgbClr val="240F06"/>
                </a:solidFill>
                <a:latin typeface="Bookman Old Style" pitchFamily="18" charset="0"/>
              </a:rPr>
              <a:t>Справа: </a:t>
            </a:r>
            <a:r>
              <a:rPr lang="ru-RU" sz="1600" i="1" dirty="0" err="1" smtClean="0">
                <a:solidFill>
                  <a:srgbClr val="240F06"/>
                </a:solidFill>
                <a:latin typeface="Bookman Old Style" pitchFamily="18" charset="0"/>
              </a:rPr>
              <a:t>силует</a:t>
            </a:r>
            <a:r>
              <a:rPr lang="ru-RU" sz="1600" i="1" dirty="0" smtClean="0">
                <a:solidFill>
                  <a:srgbClr val="240F06"/>
                </a:solidFill>
                <a:latin typeface="Bookman Old Style" pitchFamily="18" charset="0"/>
              </a:rPr>
              <a:t> </a:t>
            </a:r>
            <a:r>
              <a:rPr lang="ru-RU" sz="1600" i="1" dirty="0" err="1" smtClean="0">
                <a:solidFill>
                  <a:srgbClr val="240F06"/>
                </a:solidFill>
                <a:latin typeface="Bookman Old Style" pitchFamily="18" charset="0"/>
              </a:rPr>
              <a:t>роботи</a:t>
            </a:r>
            <a:r>
              <a:rPr lang="ru-RU" sz="1600" i="1" dirty="0" smtClean="0">
                <a:solidFill>
                  <a:srgbClr val="240F06"/>
                </a:solidFill>
                <a:latin typeface="Bookman Old Style" pitchFamily="18" charset="0"/>
              </a:rPr>
              <a:t> </a:t>
            </a:r>
            <a:r>
              <a:rPr lang="ru-RU" sz="1600" i="1" dirty="0" smtClean="0">
                <a:solidFill>
                  <a:srgbClr val="240F06"/>
                </a:solidFill>
                <a:latin typeface="Bookman Old Style" pitchFamily="18" charset="0"/>
              </a:rPr>
              <a:t>Н.В. </a:t>
            </a:r>
            <a:r>
              <a:rPr lang="ru-RU" sz="1600" i="1" dirty="0" err="1" smtClean="0">
                <a:solidFill>
                  <a:srgbClr val="240F06"/>
                </a:solidFill>
                <a:latin typeface="Bookman Old Style" pitchFamily="18" charset="0"/>
              </a:rPr>
              <a:t>Хлєбниковой</a:t>
            </a:r>
            <a:r>
              <a:rPr lang="ru-RU" sz="1600" i="1" dirty="0" smtClean="0">
                <a:solidFill>
                  <a:srgbClr val="240F06"/>
                </a:solidFill>
                <a:latin typeface="Bookman Old Style" pitchFamily="18" charset="0"/>
              </a:rPr>
              <a:t>, 1930 </a:t>
            </a:r>
            <a:r>
              <a:rPr lang="ru-RU" sz="1600" i="1" dirty="0" smtClean="0">
                <a:solidFill>
                  <a:srgbClr val="240F06"/>
                </a:solidFill>
                <a:latin typeface="Bookman Old Style" pitchFamily="18" charset="0"/>
              </a:rPr>
              <a:t>р.</a:t>
            </a:r>
            <a:endParaRPr lang="uk-UA" sz="1600" i="1" dirty="0">
              <a:solidFill>
                <a:srgbClr val="240F06"/>
              </a:solidFill>
              <a:latin typeface="Bookman Old Style" pitchFamily="18" charset="0"/>
            </a:endParaRPr>
          </a:p>
        </p:txBody>
      </p:sp>
      <p:pic>
        <p:nvPicPr>
          <p:cNvPr id="26626" name="Picture 2" descr="http://spbstarosti.ru/wp-content/uploads/2011/08/0004_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000109"/>
            <a:ext cx="7080409" cy="5214974"/>
          </a:xfrm>
          <a:prstGeom prst="rect">
            <a:avLst/>
          </a:prstGeom>
          <a:noFill/>
          <a:effectLst>
            <a:softEdge rad="31750"/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4"/>
          <p:cNvSpPr/>
          <p:nvPr/>
        </p:nvSpPr>
        <p:spPr>
          <a:xfrm>
            <a:off x="-90454" y="71414"/>
            <a:ext cx="9448800" cy="928694"/>
          </a:xfrm>
          <a:prstGeom prst="rect">
            <a:avLst/>
          </a:prstGeom>
          <a:gradFill>
            <a:gsLst>
              <a:gs pos="28756">
                <a:srgbClr val="7C5D1E">
                  <a:alpha val="16000"/>
                </a:srgbClr>
              </a:gs>
              <a:gs pos="0">
                <a:srgbClr val="C89504">
                  <a:alpha val="21000"/>
                </a:srgbClr>
              </a:gs>
              <a:gs pos="68000">
                <a:srgbClr val="836807">
                  <a:alpha val="26000"/>
                </a:srgbClr>
              </a:gs>
              <a:gs pos="100000">
                <a:srgbClr val="623D28">
                  <a:alpha val="49020"/>
                </a:srgbClr>
              </a:gs>
            </a:gsLst>
            <a:lin ang="9600000" scaled="0"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угольник 7"/>
          <p:cNvSpPr/>
          <p:nvPr/>
        </p:nvSpPr>
        <p:spPr>
          <a:xfrm>
            <a:off x="0" y="142852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43012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Gabriola" pitchFamily="82" charset="0"/>
                <a:cs typeface="Gautami" pitchFamily="34" charset="0"/>
              </a:rPr>
              <a:t>Анна Ахматова очима сучасників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621508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i="1" dirty="0" smtClean="0">
                <a:solidFill>
                  <a:srgbClr val="240F06"/>
                </a:solidFill>
                <a:latin typeface="Bookman Old Style" pitchFamily="18" charset="0"/>
              </a:rPr>
              <a:t>Зліва: фото 1948 р.</a:t>
            </a:r>
            <a:br>
              <a:rPr lang="uk-UA" sz="1600" i="1" dirty="0" smtClean="0">
                <a:solidFill>
                  <a:srgbClr val="240F06"/>
                </a:solidFill>
                <a:latin typeface="Bookman Old Style" pitchFamily="18" charset="0"/>
              </a:rPr>
            </a:br>
            <a:r>
              <a:rPr lang="uk-UA" sz="1600" i="1" dirty="0" smtClean="0">
                <a:solidFill>
                  <a:srgbClr val="240F06"/>
                </a:solidFill>
                <a:latin typeface="Bookman Old Style" pitchFamily="18" charset="0"/>
              </a:rPr>
              <a:t>Справа: </a:t>
            </a:r>
            <a:r>
              <a:rPr lang="ru-RU" sz="1600" i="1" dirty="0" smtClean="0">
                <a:solidFill>
                  <a:srgbClr val="240F06"/>
                </a:solidFill>
                <a:latin typeface="Bookman Old Style" pitchFamily="18" charset="0"/>
              </a:rPr>
              <a:t>портрет </a:t>
            </a:r>
            <a:r>
              <a:rPr lang="ru-RU" sz="1600" i="1" dirty="0" err="1" smtClean="0">
                <a:solidFill>
                  <a:srgbClr val="240F06"/>
                </a:solidFill>
                <a:latin typeface="Bookman Old Style" pitchFamily="18" charset="0"/>
              </a:rPr>
              <a:t>роботи</a:t>
            </a:r>
            <a:r>
              <a:rPr lang="ru-RU" sz="1600" i="1" dirty="0" smtClean="0">
                <a:solidFill>
                  <a:srgbClr val="240F06"/>
                </a:solidFill>
                <a:latin typeface="Bookman Old Style" pitchFamily="18" charset="0"/>
              </a:rPr>
              <a:t> М.С. </a:t>
            </a:r>
            <a:r>
              <a:rPr lang="ru-RU" sz="1600" i="1" dirty="0" err="1" smtClean="0">
                <a:solidFill>
                  <a:srgbClr val="240F06"/>
                </a:solidFill>
                <a:latin typeface="Bookman Old Style" pitchFamily="18" charset="0"/>
              </a:rPr>
              <a:t>Сар’яна</a:t>
            </a:r>
            <a:r>
              <a:rPr lang="ru-RU" sz="1600" i="1" dirty="0" smtClean="0">
                <a:solidFill>
                  <a:srgbClr val="240F06"/>
                </a:solidFill>
                <a:latin typeface="Bookman Old Style" pitchFamily="18" charset="0"/>
              </a:rPr>
              <a:t>, 1946 </a:t>
            </a:r>
            <a:r>
              <a:rPr lang="ru-RU" sz="1600" i="1" dirty="0" smtClean="0">
                <a:solidFill>
                  <a:srgbClr val="240F06"/>
                </a:solidFill>
                <a:latin typeface="Bookman Old Style" pitchFamily="18" charset="0"/>
              </a:rPr>
              <a:t>р.</a:t>
            </a:r>
            <a:endParaRPr lang="uk-UA" sz="1600" i="1" dirty="0">
              <a:solidFill>
                <a:srgbClr val="240F06"/>
              </a:solidFill>
              <a:latin typeface="Bookman Old Style" pitchFamily="18" charset="0"/>
            </a:endParaRPr>
          </a:p>
        </p:txBody>
      </p:sp>
      <p:pic>
        <p:nvPicPr>
          <p:cNvPr id="27650" name="Picture 2" descr="http://spbstarosti.ru/wp-content/uploads/2011/08/0005_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000108"/>
            <a:ext cx="6858048" cy="5227171"/>
          </a:xfrm>
          <a:prstGeom prst="rect">
            <a:avLst/>
          </a:prstGeom>
          <a:noFill/>
          <a:effectLst>
            <a:softEdge rad="31750"/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4"/>
          <p:cNvSpPr/>
          <p:nvPr/>
        </p:nvSpPr>
        <p:spPr>
          <a:xfrm>
            <a:off x="-90454" y="71414"/>
            <a:ext cx="9448800" cy="928694"/>
          </a:xfrm>
          <a:prstGeom prst="rect">
            <a:avLst/>
          </a:prstGeom>
          <a:gradFill>
            <a:gsLst>
              <a:gs pos="28756">
                <a:srgbClr val="7C5D1E">
                  <a:alpha val="16000"/>
                </a:srgbClr>
              </a:gs>
              <a:gs pos="0">
                <a:srgbClr val="C89504">
                  <a:alpha val="21000"/>
                </a:srgbClr>
              </a:gs>
              <a:gs pos="68000">
                <a:srgbClr val="836807">
                  <a:alpha val="26000"/>
                </a:srgbClr>
              </a:gs>
              <a:gs pos="100000">
                <a:srgbClr val="623D28">
                  <a:alpha val="49020"/>
                </a:srgbClr>
              </a:gs>
            </a:gsLst>
            <a:lin ang="9600000" scaled="0"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угольник 7"/>
          <p:cNvSpPr/>
          <p:nvPr/>
        </p:nvSpPr>
        <p:spPr>
          <a:xfrm>
            <a:off x="0" y="142852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43012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Gabriola" pitchFamily="82" charset="0"/>
                <a:cs typeface="Gautami" pitchFamily="34" charset="0"/>
              </a:rPr>
              <a:t>Анна Ахматова очима сучасників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621508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i="1" dirty="0" smtClean="0">
                <a:solidFill>
                  <a:srgbClr val="240F06"/>
                </a:solidFill>
                <a:latin typeface="Bookman Old Style" pitchFamily="18" charset="0"/>
              </a:rPr>
              <a:t>Зліва: фото 1958 р.</a:t>
            </a:r>
            <a:br>
              <a:rPr lang="uk-UA" sz="1600" i="1" dirty="0" smtClean="0">
                <a:solidFill>
                  <a:srgbClr val="240F06"/>
                </a:solidFill>
                <a:latin typeface="Bookman Old Style" pitchFamily="18" charset="0"/>
              </a:rPr>
            </a:br>
            <a:r>
              <a:rPr lang="uk-UA" sz="1600" i="1" dirty="0" smtClean="0">
                <a:solidFill>
                  <a:srgbClr val="240F06"/>
                </a:solidFill>
                <a:latin typeface="Bookman Old Style" pitchFamily="18" charset="0"/>
              </a:rPr>
              <a:t>Справа: </a:t>
            </a:r>
            <a:r>
              <a:rPr lang="ru-RU" sz="1600" i="1" dirty="0" err="1" smtClean="0">
                <a:solidFill>
                  <a:srgbClr val="240F06"/>
                </a:solidFill>
                <a:latin typeface="Bookman Old Style" pitchFamily="18" charset="0"/>
              </a:rPr>
              <a:t>малюнок</a:t>
            </a:r>
            <a:r>
              <a:rPr lang="ru-RU" sz="1600" i="1" dirty="0" smtClean="0">
                <a:solidFill>
                  <a:srgbClr val="240F06"/>
                </a:solidFill>
                <a:latin typeface="Bookman Old Style" pitchFamily="18" charset="0"/>
              </a:rPr>
              <a:t> </a:t>
            </a:r>
            <a:r>
              <a:rPr lang="ru-RU" sz="1600" i="1" dirty="0" err="1" smtClean="0">
                <a:solidFill>
                  <a:srgbClr val="240F06"/>
                </a:solidFill>
                <a:latin typeface="Bookman Old Style" pitchFamily="18" charset="0"/>
              </a:rPr>
              <a:t>роботи</a:t>
            </a:r>
            <a:r>
              <a:rPr lang="ru-RU" sz="1600" i="1" dirty="0" smtClean="0">
                <a:solidFill>
                  <a:srgbClr val="240F06"/>
                </a:solidFill>
                <a:latin typeface="Bookman Old Style" pitchFamily="18" charset="0"/>
              </a:rPr>
              <a:t> </a:t>
            </a:r>
            <a:r>
              <a:rPr lang="ru-RU" sz="1600" i="1" dirty="0" smtClean="0">
                <a:solidFill>
                  <a:srgbClr val="240F06"/>
                </a:solidFill>
                <a:latin typeface="Bookman Old Style" pitchFamily="18" charset="0"/>
              </a:rPr>
              <a:t>Т. Н. </a:t>
            </a:r>
            <a:r>
              <a:rPr lang="ru-RU" sz="1600" i="1" dirty="0" err="1" smtClean="0">
                <a:solidFill>
                  <a:srgbClr val="240F06"/>
                </a:solidFill>
                <a:latin typeface="Bookman Old Style" pitchFamily="18" charset="0"/>
              </a:rPr>
              <a:t>Жирмунскої</a:t>
            </a:r>
            <a:r>
              <a:rPr lang="ru-RU" sz="1600" i="1" dirty="0" smtClean="0">
                <a:solidFill>
                  <a:srgbClr val="240F06"/>
                </a:solidFill>
                <a:latin typeface="Bookman Old Style" pitchFamily="18" charset="0"/>
              </a:rPr>
              <a:t>, початок </a:t>
            </a:r>
            <a:r>
              <a:rPr lang="ru-RU" sz="1600" i="1" dirty="0" smtClean="0">
                <a:solidFill>
                  <a:srgbClr val="240F06"/>
                </a:solidFill>
                <a:latin typeface="Bookman Old Style" pitchFamily="18" charset="0"/>
              </a:rPr>
              <a:t>1960-х </a:t>
            </a:r>
            <a:r>
              <a:rPr lang="ru-RU" sz="1600" i="1" dirty="0" err="1" smtClean="0">
                <a:solidFill>
                  <a:srgbClr val="240F06"/>
                </a:solidFill>
                <a:latin typeface="Bookman Old Style" pitchFamily="18" charset="0"/>
              </a:rPr>
              <a:t>років</a:t>
            </a:r>
            <a:endParaRPr lang="uk-UA" sz="1600" i="1" dirty="0">
              <a:solidFill>
                <a:srgbClr val="240F06"/>
              </a:solidFill>
              <a:latin typeface="Bookman Old Style" pitchFamily="18" charset="0"/>
            </a:endParaRPr>
          </a:p>
        </p:txBody>
      </p:sp>
      <p:pic>
        <p:nvPicPr>
          <p:cNvPr id="28674" name="Picture 2" descr="http://spbstarosti.ru/wp-content/uploads/2011/08/0006_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000108"/>
            <a:ext cx="7500990" cy="5195384"/>
          </a:xfrm>
          <a:prstGeom prst="rect">
            <a:avLst/>
          </a:prstGeom>
          <a:noFill/>
          <a:effectLst>
            <a:softEdge rad="31750"/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4"/>
          <p:cNvSpPr/>
          <p:nvPr/>
        </p:nvSpPr>
        <p:spPr>
          <a:xfrm>
            <a:off x="-90454" y="71414"/>
            <a:ext cx="9448800" cy="928694"/>
          </a:xfrm>
          <a:prstGeom prst="rect">
            <a:avLst/>
          </a:prstGeom>
          <a:gradFill>
            <a:gsLst>
              <a:gs pos="28756">
                <a:srgbClr val="7C5D1E">
                  <a:alpha val="16000"/>
                </a:srgbClr>
              </a:gs>
              <a:gs pos="0">
                <a:srgbClr val="C89504">
                  <a:alpha val="21000"/>
                </a:srgbClr>
              </a:gs>
              <a:gs pos="68000">
                <a:srgbClr val="836807">
                  <a:alpha val="26000"/>
                </a:srgbClr>
              </a:gs>
              <a:gs pos="100000">
                <a:srgbClr val="623D28">
                  <a:alpha val="49020"/>
                </a:srgbClr>
              </a:gs>
            </a:gsLst>
            <a:lin ang="9600000" scaled="0"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угольник 7"/>
          <p:cNvSpPr/>
          <p:nvPr/>
        </p:nvSpPr>
        <p:spPr>
          <a:xfrm>
            <a:off x="0" y="142852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43012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Gabriola" pitchFamily="82" charset="0"/>
                <a:cs typeface="Gautami" pitchFamily="34" charset="0"/>
              </a:rPr>
              <a:t>Анна Ахматова очима сучасників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621508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i="1" dirty="0" smtClean="0">
                <a:solidFill>
                  <a:srgbClr val="240F06"/>
                </a:solidFill>
                <a:latin typeface="Bookman Old Style" pitchFamily="18" charset="0"/>
              </a:rPr>
              <a:t>Зліва: фото 1965 р.</a:t>
            </a:r>
            <a:br>
              <a:rPr lang="uk-UA" sz="1600" i="1" dirty="0" smtClean="0">
                <a:solidFill>
                  <a:srgbClr val="240F06"/>
                </a:solidFill>
                <a:latin typeface="Bookman Old Style" pitchFamily="18" charset="0"/>
              </a:rPr>
            </a:br>
            <a:r>
              <a:rPr lang="uk-UA" sz="1600" i="1" dirty="0" smtClean="0">
                <a:solidFill>
                  <a:srgbClr val="240F06"/>
                </a:solidFill>
                <a:latin typeface="Bookman Old Style" pitchFamily="18" charset="0"/>
              </a:rPr>
              <a:t>Справа: </a:t>
            </a:r>
            <a:r>
              <a:rPr lang="ru-RU" sz="1600" i="1" dirty="0" err="1" smtClean="0">
                <a:solidFill>
                  <a:srgbClr val="240F06"/>
                </a:solidFill>
                <a:latin typeface="Bookman Old Style" pitchFamily="18" charset="0"/>
              </a:rPr>
              <a:t>автолітографія</a:t>
            </a:r>
            <a:r>
              <a:rPr lang="ru-RU" sz="1600" i="1" dirty="0" smtClean="0">
                <a:solidFill>
                  <a:srgbClr val="240F06"/>
                </a:solidFill>
                <a:latin typeface="Bookman Old Style" pitchFamily="18" charset="0"/>
              </a:rPr>
              <a:t> </a:t>
            </a:r>
            <a:r>
              <a:rPr lang="ru-RU" sz="1600" i="1" dirty="0" smtClean="0">
                <a:solidFill>
                  <a:srgbClr val="240F06"/>
                </a:solidFill>
                <a:latin typeface="Bookman Old Style" pitchFamily="18" charset="0"/>
              </a:rPr>
              <a:t>М. В. </a:t>
            </a:r>
            <a:r>
              <a:rPr lang="ru-RU" sz="1600" i="1" dirty="0" err="1" smtClean="0">
                <a:solidFill>
                  <a:srgbClr val="240F06"/>
                </a:solidFill>
                <a:latin typeface="Bookman Old Style" pitchFamily="18" charset="0"/>
              </a:rPr>
              <a:t>Лянглебена</a:t>
            </a:r>
            <a:r>
              <a:rPr lang="ru-RU" sz="1600" i="1" dirty="0" smtClean="0">
                <a:solidFill>
                  <a:srgbClr val="240F06"/>
                </a:solidFill>
                <a:latin typeface="Bookman Old Style" pitchFamily="18" charset="0"/>
              </a:rPr>
              <a:t>, 1964 </a:t>
            </a:r>
            <a:r>
              <a:rPr lang="ru-RU" sz="1600" i="1" dirty="0" err="1" smtClean="0">
                <a:solidFill>
                  <a:srgbClr val="240F06"/>
                </a:solidFill>
                <a:latin typeface="Bookman Old Style" pitchFamily="18" charset="0"/>
              </a:rPr>
              <a:t>рік</a:t>
            </a:r>
            <a:endParaRPr lang="uk-UA" sz="1600" i="1" dirty="0">
              <a:solidFill>
                <a:srgbClr val="240F06"/>
              </a:solidFill>
              <a:latin typeface="Bookman Old Style" pitchFamily="18" charset="0"/>
            </a:endParaRPr>
          </a:p>
        </p:txBody>
      </p:sp>
      <p:pic>
        <p:nvPicPr>
          <p:cNvPr id="29698" name="Picture 2" descr="http://spbstarosti.ru/wp-content/uploads/2011/08/0007_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000108"/>
            <a:ext cx="8358246" cy="5189549"/>
          </a:xfrm>
          <a:prstGeom prst="rect">
            <a:avLst/>
          </a:prstGeom>
          <a:noFill/>
          <a:effectLst>
            <a:softEdge rad="31750"/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www.stihi.ru/pics/2013/07/17/76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85918" y="1785926"/>
            <a:ext cx="35004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7200" dirty="0" smtClean="0">
                <a:solidFill>
                  <a:srgbClr val="240F06"/>
                </a:solidFill>
                <a:latin typeface="Monotype Corsiva" pitchFamily="66" charset="0"/>
              </a:rPr>
              <a:t>Дякуємо за увагу!</a:t>
            </a:r>
            <a:endParaRPr lang="uk-UA" sz="7200" dirty="0">
              <a:solidFill>
                <a:srgbClr val="240F06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pravmir.ru/wp-content/uploads/2012/06/1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4143404" cy="5770758"/>
          </a:xfrm>
          <a:prstGeom prst="rect">
            <a:avLst/>
          </a:prstGeom>
          <a:noFill/>
          <a:effectLst>
            <a:softEdge rad="3175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0" y="6027003"/>
            <a:ext cx="55007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600" i="1" dirty="0" err="1" smtClean="0">
                <a:solidFill>
                  <a:srgbClr val="240F06"/>
                </a:solidFill>
                <a:latin typeface="Bookman Old Style" pitchFamily="18" charset="0"/>
              </a:rPr>
              <a:t>Сімя</a:t>
            </a:r>
            <a:r>
              <a:rPr lang="uk-UA" sz="1600" i="1" dirty="0" smtClean="0">
                <a:solidFill>
                  <a:srgbClr val="240F06"/>
                </a:solidFill>
                <a:latin typeface="Bookman Old Style" pitchFamily="18" charset="0"/>
              </a:rPr>
              <a:t> Горенко.1894 р. Мати Інна </a:t>
            </a:r>
            <a:r>
              <a:rPr lang="uk-UA" sz="1600" i="1" dirty="0" err="1" smtClean="0">
                <a:solidFill>
                  <a:srgbClr val="240F06"/>
                </a:solidFill>
                <a:latin typeface="Bookman Old Style" pitchFamily="18" charset="0"/>
              </a:rPr>
              <a:t>Еразмівна</a:t>
            </a:r>
            <a:r>
              <a:rPr lang="uk-UA" sz="1600" i="1" dirty="0" smtClean="0">
                <a:solidFill>
                  <a:srgbClr val="240F06"/>
                </a:solidFill>
                <a:latin typeface="Bookman Old Style" pitchFamily="18" charset="0"/>
              </a:rPr>
              <a:t>, у неї на колінах дочка Ірина, </a:t>
            </a:r>
            <a:r>
              <a:rPr lang="uk-UA" sz="1600" i="1" dirty="0" err="1" smtClean="0">
                <a:solidFill>
                  <a:srgbClr val="240F06"/>
                </a:solidFill>
                <a:latin typeface="Bookman Old Style" pitchFamily="18" charset="0"/>
              </a:rPr>
              <a:t>бітько</a:t>
            </a:r>
            <a:r>
              <a:rPr lang="uk-UA" sz="1600" i="1" dirty="0" smtClean="0">
                <a:solidFill>
                  <a:srgbClr val="240F06"/>
                </a:solidFill>
                <a:latin typeface="Bookman Old Style" pitchFamily="18" charset="0"/>
              </a:rPr>
              <a:t> Андрій Антонович, дочки Інна та Анна, син Андрій</a:t>
            </a:r>
            <a:endParaRPr lang="uk-UA" sz="1600" i="1" dirty="0" smtClean="0">
              <a:solidFill>
                <a:srgbClr val="240F06"/>
              </a:solidFill>
              <a:latin typeface="Bookman Old Style" pitchFamily="18" charset="0"/>
            </a:endParaRPr>
          </a:p>
        </p:txBody>
      </p:sp>
      <p:pic>
        <p:nvPicPr>
          <p:cNvPr id="11268" name="Picture 4" descr="http://www.pravmir.ru/wp-content/uploads/2012/06/00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642918"/>
            <a:ext cx="4078640" cy="4714908"/>
          </a:xfrm>
          <a:prstGeom prst="rect">
            <a:avLst/>
          </a:prstGeom>
          <a:noFill/>
          <a:effectLst>
            <a:softEdge rad="3175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4857752" y="5286388"/>
            <a:ext cx="41433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600" i="1" dirty="0" smtClean="0">
                <a:solidFill>
                  <a:srgbClr val="240F06"/>
                </a:solidFill>
                <a:latin typeface="Bookman Old Style" pitchFamily="18" charset="0"/>
              </a:rPr>
              <a:t>Анна Ахматова в дитинстві із своїм братом</a:t>
            </a:r>
            <a:endParaRPr lang="uk-UA" sz="1600" i="1" dirty="0" smtClean="0">
              <a:solidFill>
                <a:srgbClr val="240F06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ile:Ахматова Анна автограф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71414"/>
            <a:ext cx="5715040" cy="2843232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8196" name="Picture 4" descr="http://upload.wikimedia.org/wikipedia/commons/e/ea/Metrika.jpg?uselang=r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3286124"/>
            <a:ext cx="6786610" cy="2860818"/>
          </a:xfrm>
          <a:prstGeom prst="rect">
            <a:avLst/>
          </a:prstGeom>
          <a:noFill/>
          <a:effectLst>
            <a:softEdge rad="31750"/>
          </a:effectLst>
        </p:spPr>
      </p:pic>
      <p:sp>
        <p:nvSpPr>
          <p:cNvPr id="6" name="TextBox 5"/>
          <p:cNvSpPr txBox="1"/>
          <p:nvPr/>
        </p:nvSpPr>
        <p:spPr>
          <a:xfrm>
            <a:off x="1357290" y="2857496"/>
            <a:ext cx="51435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i="1" dirty="0" smtClean="0">
                <a:solidFill>
                  <a:srgbClr val="240F06"/>
                </a:solidFill>
                <a:latin typeface="Bookman Old Style" pitchFamily="18" charset="0"/>
              </a:rPr>
              <a:t>Автограф Анни </a:t>
            </a:r>
            <a:r>
              <a:rPr lang="uk-UA" sz="1600" i="1" dirty="0" err="1" smtClean="0">
                <a:solidFill>
                  <a:srgbClr val="240F06"/>
                </a:solidFill>
                <a:latin typeface="Bookman Old Style" pitchFamily="18" charset="0"/>
              </a:rPr>
              <a:t>Ахматови</a:t>
            </a:r>
            <a:endParaRPr lang="uk-UA" sz="1600" i="1" dirty="0">
              <a:solidFill>
                <a:srgbClr val="240F06"/>
              </a:solidFill>
              <a:latin typeface="Bookman Old Style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14546" y="6143644"/>
            <a:ext cx="66437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i="1" dirty="0" smtClean="0">
                <a:solidFill>
                  <a:srgbClr val="240F06"/>
                </a:solidFill>
                <a:latin typeface="Bookman Old Style" pitchFamily="18" charset="0"/>
              </a:rPr>
              <a:t>Запис у метричній книзі про народження Анни Ахматової. Одеський державний архів</a:t>
            </a:r>
            <a:endParaRPr lang="uk-UA" sz="1600" i="1" dirty="0">
              <a:solidFill>
                <a:srgbClr val="240F06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00628" y="71414"/>
            <a:ext cx="392909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rgbClr val="240F06"/>
                </a:solidFill>
                <a:latin typeface="Bookman Old Style" pitchFamily="18" charset="0"/>
              </a:rPr>
              <a:t>	Після </a:t>
            </a:r>
            <a:r>
              <a:rPr lang="uk-UA" dirty="0" smtClean="0">
                <a:solidFill>
                  <a:srgbClr val="240F06"/>
                </a:solidFill>
                <a:latin typeface="Bookman Old Style" pitchFamily="18" charset="0"/>
              </a:rPr>
              <a:t>розлучення з чоловіком матір забрала дітей і переїхала спочатку в Крим, а з </a:t>
            </a:r>
            <a:r>
              <a:rPr lang="uk-UA" b="1" dirty="0" smtClean="0">
                <a:solidFill>
                  <a:srgbClr val="240F06"/>
                </a:solidFill>
                <a:latin typeface="Bookman Old Style" pitchFamily="18" charset="0"/>
              </a:rPr>
              <a:t>1906 р.</a:t>
            </a:r>
            <a:r>
              <a:rPr lang="uk-UA" dirty="0" smtClean="0">
                <a:solidFill>
                  <a:srgbClr val="240F06"/>
                </a:solidFill>
                <a:latin typeface="Bookman Old Style" pitchFamily="18" charset="0"/>
              </a:rPr>
              <a:t> замешкала в родичів у Києві. У </a:t>
            </a:r>
            <a:r>
              <a:rPr lang="uk-UA" b="1" dirty="0" smtClean="0">
                <a:solidFill>
                  <a:srgbClr val="240F06"/>
                </a:solidFill>
                <a:latin typeface="Bookman Old Style" pitchFamily="18" charset="0"/>
              </a:rPr>
              <a:t>1907 р.</a:t>
            </a:r>
            <a:r>
              <a:rPr lang="uk-UA" dirty="0" smtClean="0">
                <a:solidFill>
                  <a:srgbClr val="240F06"/>
                </a:solidFill>
                <a:latin typeface="Bookman Old Style" pitchFamily="18" charset="0"/>
              </a:rPr>
              <a:t> Ахматова вступила в останній клас київської </a:t>
            </a:r>
            <a:r>
              <a:rPr lang="uk-UA" dirty="0" err="1" smtClean="0">
                <a:solidFill>
                  <a:srgbClr val="240F06"/>
                </a:solidFill>
                <a:latin typeface="Bookman Old Style" pitchFamily="18" charset="0"/>
              </a:rPr>
              <a:t>Фундуклеївської</a:t>
            </a:r>
            <a:r>
              <a:rPr lang="uk-UA" dirty="0" smtClean="0">
                <a:solidFill>
                  <a:srgbClr val="240F06"/>
                </a:solidFill>
                <a:latin typeface="Bookman Old Style" pitchFamily="18" charset="0"/>
              </a:rPr>
              <a:t> </a:t>
            </a:r>
            <a:r>
              <a:rPr lang="uk-UA" dirty="0" smtClean="0">
                <a:solidFill>
                  <a:srgbClr val="240F06"/>
                </a:solidFill>
                <a:latin typeface="Bookman Old Style" pitchFamily="18" charset="0"/>
              </a:rPr>
              <a:t>гімназії, відтак навчалася на юридичному відділенні Вищих київських жіночих курсів. </a:t>
            </a:r>
            <a:endParaRPr lang="uk-UA" dirty="0" smtClean="0">
              <a:solidFill>
                <a:srgbClr val="240F06"/>
              </a:solidFill>
              <a:latin typeface="Bookman Old Style" pitchFamily="18" charset="0"/>
            </a:endParaRPr>
          </a:p>
          <a:p>
            <a:endParaRPr lang="uk-UA" dirty="0" smtClean="0">
              <a:solidFill>
                <a:srgbClr val="240F06"/>
              </a:solidFill>
              <a:latin typeface="Bookman Old Style" pitchFamily="18" charset="0"/>
            </a:endParaRPr>
          </a:p>
        </p:txBody>
      </p:sp>
      <p:pic>
        <p:nvPicPr>
          <p:cNvPr id="9218" name="Picture 2" descr="Файл:Богдана Хмельницкого 6 дробь 13 Киев 2012 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71414"/>
            <a:ext cx="4786346" cy="3000396"/>
          </a:xfrm>
          <a:prstGeom prst="rect">
            <a:avLst/>
          </a:prstGeom>
          <a:noFill/>
          <a:effectLst>
            <a:softEdge rad="3175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142844" y="3370266"/>
            <a:ext cx="607223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solidFill>
                  <a:srgbClr val="240F06"/>
                </a:solidFill>
                <a:latin typeface="Bookman Old Style" pitchFamily="18" charset="0"/>
              </a:rPr>
              <a:t>	Після одруження з видатним російським поетом-акмеїстом </a:t>
            </a:r>
            <a:r>
              <a:rPr lang="uk-UA" u="sng" dirty="0" smtClean="0">
                <a:solidFill>
                  <a:srgbClr val="240F06"/>
                </a:solidFill>
                <a:latin typeface="Bookman Old Style" pitchFamily="18" charset="0"/>
              </a:rPr>
              <a:t>Миколаєм </a:t>
            </a:r>
            <a:r>
              <a:rPr lang="uk-UA" u="sng" dirty="0" err="1" smtClean="0">
                <a:solidFill>
                  <a:srgbClr val="240F06"/>
                </a:solidFill>
                <a:latin typeface="Bookman Old Style" pitchFamily="18" charset="0"/>
              </a:rPr>
              <a:t>Гумільовим</a:t>
            </a:r>
            <a:r>
              <a:rPr lang="uk-UA" dirty="0" smtClean="0">
                <a:solidFill>
                  <a:srgbClr val="240F06"/>
                </a:solidFill>
                <a:latin typeface="Bookman Old Style" pitchFamily="18" charset="0"/>
              </a:rPr>
              <a:t> (вінчання відбулося </a:t>
            </a:r>
            <a:r>
              <a:rPr lang="uk-UA" b="1" dirty="0" smtClean="0">
                <a:solidFill>
                  <a:srgbClr val="240F06"/>
                </a:solidFill>
                <a:latin typeface="Bookman Old Style" pitchFamily="18" charset="0"/>
              </a:rPr>
              <a:t>15 квітня 1910 р. </a:t>
            </a:r>
            <a:r>
              <a:rPr lang="uk-UA" dirty="0" smtClean="0">
                <a:solidFill>
                  <a:srgbClr val="240F06"/>
                </a:solidFill>
                <a:latin typeface="Bookman Old Style" pitchFamily="18" charset="0"/>
              </a:rPr>
              <a:t>в </a:t>
            </a:r>
            <a:r>
              <a:rPr lang="uk-UA" dirty="0" err="1" smtClean="0">
                <a:solidFill>
                  <a:srgbClr val="240F06"/>
                </a:solidFill>
                <a:latin typeface="Bookman Old Style" pitchFamily="18" charset="0"/>
              </a:rPr>
              <a:t>Нікольській</a:t>
            </a:r>
            <a:r>
              <a:rPr lang="uk-UA" dirty="0" smtClean="0">
                <a:solidFill>
                  <a:srgbClr val="240F06"/>
                </a:solidFill>
                <a:latin typeface="Bookman Old Style" pitchFamily="18" charset="0"/>
              </a:rPr>
              <a:t> церкві села </a:t>
            </a:r>
            <a:r>
              <a:rPr lang="uk-UA" dirty="0" err="1" smtClean="0">
                <a:solidFill>
                  <a:srgbClr val="240F06"/>
                </a:solidFill>
                <a:latin typeface="Bookman Old Style" pitchFamily="18" charset="0"/>
              </a:rPr>
              <a:t>Нікольська</a:t>
            </a:r>
            <a:r>
              <a:rPr lang="uk-UA" dirty="0" smtClean="0">
                <a:solidFill>
                  <a:srgbClr val="240F06"/>
                </a:solidFill>
                <a:latin typeface="Bookman Old Style" pitchFamily="18" charset="0"/>
              </a:rPr>
              <a:t> Слобідка, що поблизу Києва) Ахматова стала студенткою Вищих історико-літературних жіночих курсів у Петербурзі. Саме в цьому місті проминуло майже все її життя. У </a:t>
            </a:r>
            <a:r>
              <a:rPr lang="uk-UA" b="1" dirty="0" smtClean="0">
                <a:solidFill>
                  <a:srgbClr val="240F06"/>
                </a:solidFill>
                <a:latin typeface="Bookman Old Style" pitchFamily="18" charset="0"/>
              </a:rPr>
              <a:t>1910</a:t>
            </a:r>
            <a:r>
              <a:rPr lang="uk-UA" dirty="0" smtClean="0">
                <a:solidFill>
                  <a:srgbClr val="240F06"/>
                </a:solidFill>
                <a:latin typeface="Bookman Old Style" pitchFamily="18" charset="0"/>
              </a:rPr>
              <a:t> та </a:t>
            </a:r>
            <a:r>
              <a:rPr lang="uk-UA" b="1" dirty="0" smtClean="0">
                <a:solidFill>
                  <a:srgbClr val="240F06"/>
                </a:solidFill>
                <a:latin typeface="Bookman Old Style" pitchFamily="18" charset="0"/>
              </a:rPr>
              <a:t>1911 роках </a:t>
            </a:r>
            <a:r>
              <a:rPr lang="uk-UA" dirty="0" smtClean="0">
                <a:solidFill>
                  <a:srgbClr val="240F06"/>
                </a:solidFill>
                <a:latin typeface="Bookman Old Style" pitchFamily="18" charset="0"/>
              </a:rPr>
              <a:t>Ахматова разом із чоловіком двічі побувала у Парижі, а в </a:t>
            </a:r>
            <a:r>
              <a:rPr lang="uk-UA" b="1" dirty="0" smtClean="0">
                <a:solidFill>
                  <a:srgbClr val="240F06"/>
                </a:solidFill>
                <a:latin typeface="Bookman Old Style" pitchFamily="18" charset="0"/>
              </a:rPr>
              <a:t>1912 р.</a:t>
            </a:r>
            <a:r>
              <a:rPr lang="uk-UA" dirty="0" smtClean="0">
                <a:solidFill>
                  <a:srgbClr val="240F06"/>
                </a:solidFill>
                <a:latin typeface="Bookman Old Style" pitchFamily="18" charset="0"/>
              </a:rPr>
              <a:t> — в Італії. У цьому ж році в них народився син </a:t>
            </a:r>
            <a:r>
              <a:rPr lang="uk-UA" u="sng" dirty="0" smtClean="0">
                <a:solidFill>
                  <a:srgbClr val="240F06"/>
                </a:solidFill>
                <a:latin typeface="Bookman Old Style" pitchFamily="18" charset="0"/>
              </a:rPr>
              <a:t>Лев </a:t>
            </a:r>
            <a:r>
              <a:rPr lang="uk-UA" u="sng" dirty="0" err="1" smtClean="0">
                <a:solidFill>
                  <a:srgbClr val="240F06"/>
                </a:solidFill>
                <a:latin typeface="Bookman Old Style" pitchFamily="18" charset="0"/>
              </a:rPr>
              <a:t>Гумільов</a:t>
            </a:r>
            <a:r>
              <a:rPr lang="uk-UA" u="sng" dirty="0" smtClean="0">
                <a:solidFill>
                  <a:srgbClr val="240F06"/>
                </a:solidFill>
                <a:latin typeface="Bookman Old Style" pitchFamily="18" charset="0"/>
              </a:rPr>
              <a:t> </a:t>
            </a:r>
            <a:r>
              <a:rPr lang="uk-UA" dirty="0" smtClean="0">
                <a:solidFill>
                  <a:srgbClr val="240F06"/>
                </a:solidFill>
                <a:latin typeface="Bookman Old Style" pitchFamily="18" charset="0"/>
              </a:rPr>
              <a:t>— майбутній відомий історик і географ.</a:t>
            </a:r>
            <a:endParaRPr lang="uk-UA" dirty="0"/>
          </a:p>
        </p:txBody>
      </p:sp>
      <p:sp>
        <p:nvSpPr>
          <p:cNvPr id="12" name="TextBox 11"/>
          <p:cNvSpPr txBox="1"/>
          <p:nvPr/>
        </p:nvSpPr>
        <p:spPr>
          <a:xfrm>
            <a:off x="71406" y="3000372"/>
            <a:ext cx="51435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i="1" dirty="0" err="1" smtClean="0">
                <a:solidFill>
                  <a:srgbClr val="240F06"/>
                </a:solidFill>
                <a:latin typeface="Bookman Old Style" pitchFamily="18" charset="0"/>
              </a:rPr>
              <a:t>Фундуклеївська</a:t>
            </a:r>
            <a:r>
              <a:rPr lang="uk-UA" sz="1600" i="1" dirty="0" smtClean="0">
                <a:solidFill>
                  <a:srgbClr val="240F06"/>
                </a:solidFill>
                <a:latin typeface="Bookman Old Style" pitchFamily="18" charset="0"/>
              </a:rPr>
              <a:t> жіноча </a:t>
            </a:r>
            <a:r>
              <a:rPr lang="uk-UA" sz="1600" i="1" dirty="0" smtClean="0">
                <a:solidFill>
                  <a:srgbClr val="240F06"/>
                </a:solidFill>
                <a:latin typeface="Bookman Old Style" pitchFamily="18" charset="0"/>
              </a:rPr>
              <a:t>гімназія у Києві</a:t>
            </a:r>
            <a:endParaRPr lang="uk-UA" sz="1600" i="1" dirty="0">
              <a:solidFill>
                <a:srgbClr val="240F06"/>
              </a:solidFill>
              <a:latin typeface="Bookman Old Style" pitchFamily="18" charset="0"/>
            </a:endParaRPr>
          </a:p>
        </p:txBody>
      </p:sp>
      <p:pic>
        <p:nvPicPr>
          <p:cNvPr id="9220" name="Picture 4" descr="http://upload.wikimedia.org/wikipedia/commons/d/d0/Ngumi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2928934"/>
            <a:ext cx="2633665" cy="3559305"/>
          </a:xfrm>
          <a:prstGeom prst="rect">
            <a:avLst/>
          </a:prstGeom>
          <a:noFill/>
          <a:effectLst>
            <a:softEdge rad="31750"/>
          </a:effectLst>
        </p:spPr>
      </p:pic>
      <p:sp>
        <p:nvSpPr>
          <p:cNvPr id="13" name="TextBox 12"/>
          <p:cNvSpPr txBox="1"/>
          <p:nvPr/>
        </p:nvSpPr>
        <p:spPr>
          <a:xfrm>
            <a:off x="5857884" y="6429396"/>
            <a:ext cx="32147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i="1" dirty="0" smtClean="0">
                <a:solidFill>
                  <a:srgbClr val="240F06"/>
                </a:solidFill>
                <a:latin typeface="Bookman Old Style" pitchFamily="18" charset="0"/>
              </a:rPr>
              <a:t>Микола </a:t>
            </a:r>
            <a:r>
              <a:rPr lang="uk-UA" sz="1600" i="1" dirty="0" err="1" smtClean="0">
                <a:solidFill>
                  <a:srgbClr val="240F06"/>
                </a:solidFill>
                <a:latin typeface="Bookman Old Style" pitchFamily="18" charset="0"/>
              </a:rPr>
              <a:t>Гумільов</a:t>
            </a:r>
            <a:endParaRPr lang="uk-UA" sz="1600" i="1" dirty="0">
              <a:solidFill>
                <a:srgbClr val="240F06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ile:Ахматова Н.Гумилев Л.Гумиле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38133"/>
            <a:ext cx="8643998" cy="6191263"/>
          </a:xfrm>
          <a:prstGeom prst="rect">
            <a:avLst/>
          </a:prstGeom>
          <a:noFill/>
          <a:effectLst>
            <a:softEdge rad="3175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0" y="6448032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600" i="1" dirty="0" smtClean="0">
                <a:solidFill>
                  <a:srgbClr val="240F06"/>
                </a:solidFill>
                <a:latin typeface="Bookman Old Style" pitchFamily="18" charset="0"/>
              </a:rPr>
              <a:t>Анна Ахматова зі своїм чоловіком Миколою </a:t>
            </a:r>
            <a:r>
              <a:rPr lang="uk-UA" sz="1600" i="1" dirty="0" err="1" smtClean="0">
                <a:solidFill>
                  <a:srgbClr val="240F06"/>
                </a:solidFill>
                <a:latin typeface="Bookman Old Style" pitchFamily="18" charset="0"/>
              </a:rPr>
              <a:t>Гумільовим</a:t>
            </a:r>
            <a:r>
              <a:rPr lang="uk-UA" sz="1600" i="1" dirty="0" smtClean="0">
                <a:solidFill>
                  <a:srgbClr val="240F06"/>
                </a:solidFill>
                <a:latin typeface="Bookman Old Style" pitchFamily="18" charset="0"/>
              </a:rPr>
              <a:t> та сном Левом</a:t>
            </a:r>
            <a:endParaRPr lang="uk-UA" sz="1600" i="1" dirty="0" smtClean="0">
              <a:solidFill>
                <a:srgbClr val="240F06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4"/>
          <p:cNvSpPr/>
          <p:nvPr/>
        </p:nvSpPr>
        <p:spPr>
          <a:xfrm>
            <a:off x="-90454" y="71414"/>
            <a:ext cx="9448800" cy="928694"/>
          </a:xfrm>
          <a:prstGeom prst="rect">
            <a:avLst/>
          </a:prstGeom>
          <a:gradFill>
            <a:gsLst>
              <a:gs pos="28756">
                <a:srgbClr val="7C5D1E">
                  <a:alpha val="16000"/>
                </a:srgbClr>
              </a:gs>
              <a:gs pos="0">
                <a:srgbClr val="C89504">
                  <a:alpha val="21000"/>
                </a:srgbClr>
              </a:gs>
              <a:gs pos="68000">
                <a:srgbClr val="836807">
                  <a:alpha val="26000"/>
                </a:srgbClr>
              </a:gs>
              <a:gs pos="100000">
                <a:srgbClr val="623D28">
                  <a:alpha val="49020"/>
                </a:srgbClr>
              </a:gs>
            </a:gsLst>
            <a:lin ang="9600000" scaled="0"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4"/>
            <a:ext cx="9144000" cy="928694"/>
          </a:xfrm>
        </p:spPr>
        <p:txBody>
          <a:bodyPr>
            <a:noAutofit/>
          </a:bodyPr>
          <a:lstStyle/>
          <a:p>
            <a:r>
              <a:rPr lang="uk-UA" sz="8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43012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Gabriola" pitchFamily="82" charset="0"/>
                <a:ea typeface="+mn-ea"/>
                <a:cs typeface="Gautami" pitchFamily="34" charset="0"/>
              </a:rPr>
              <a:t>Перші публікації</a:t>
            </a:r>
            <a:endParaRPr lang="ru-RU" sz="8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743012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Gabriola" pitchFamily="82" charset="0"/>
              <a:ea typeface="+mn-ea"/>
              <a:cs typeface="Gautam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844" y="1285860"/>
            <a:ext cx="54292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rgbClr val="240F06"/>
                </a:solidFill>
                <a:latin typeface="Bookman Old Style" pitchFamily="18" charset="0"/>
              </a:rPr>
              <a:t>	Публікуватися </a:t>
            </a:r>
            <a:r>
              <a:rPr lang="uk-UA" dirty="0" smtClean="0">
                <a:solidFill>
                  <a:srgbClr val="240F06"/>
                </a:solidFill>
                <a:latin typeface="Bookman Old Style" pitchFamily="18" charset="0"/>
              </a:rPr>
              <a:t>Ахматова почала з </a:t>
            </a:r>
            <a:r>
              <a:rPr lang="uk-UA" b="1" dirty="0" smtClean="0">
                <a:solidFill>
                  <a:srgbClr val="240F06"/>
                </a:solidFill>
                <a:latin typeface="Bookman Old Style" pitchFamily="18" charset="0"/>
              </a:rPr>
              <a:t>1907 р.</a:t>
            </a:r>
            <a:r>
              <a:rPr lang="uk-UA" dirty="0" smtClean="0">
                <a:solidFill>
                  <a:srgbClr val="240F06"/>
                </a:solidFill>
                <a:latin typeface="Bookman Old Style" pitchFamily="18" charset="0"/>
              </a:rPr>
              <a:t> (вірш </a:t>
            </a:r>
            <a:r>
              <a:rPr lang="uk-UA" u="sng" dirty="0" smtClean="0">
                <a:solidFill>
                  <a:srgbClr val="240F06"/>
                </a:solidFill>
                <a:latin typeface="Bookman Old Style" pitchFamily="18" charset="0"/>
              </a:rPr>
              <a:t>«На </a:t>
            </a:r>
            <a:r>
              <a:rPr lang="uk-UA" u="sng" dirty="0" smtClean="0">
                <a:solidFill>
                  <a:srgbClr val="240F06"/>
                </a:solidFill>
                <a:latin typeface="Bookman Old Style" pitchFamily="18" charset="0"/>
              </a:rPr>
              <a:t>руці твоїй</a:t>
            </a:r>
            <a:r>
              <a:rPr lang="uk-UA" u="sng" dirty="0" smtClean="0">
                <a:solidFill>
                  <a:srgbClr val="240F06"/>
                </a:solidFill>
                <a:latin typeface="Bookman Old Style" pitchFamily="18" charset="0"/>
              </a:rPr>
              <a:t>...» </a:t>
            </a:r>
            <a:r>
              <a:rPr lang="uk-UA" dirty="0" smtClean="0">
                <a:solidFill>
                  <a:srgbClr val="240F06"/>
                </a:solidFill>
                <a:latin typeface="Bookman Old Style" pitchFamily="18" charset="0"/>
              </a:rPr>
              <a:t>у </a:t>
            </a:r>
            <a:r>
              <a:rPr lang="uk-UA" dirty="0" smtClean="0">
                <a:solidFill>
                  <a:srgbClr val="240F06"/>
                </a:solidFill>
                <a:latin typeface="Bookman Old Style" pitchFamily="18" charset="0"/>
              </a:rPr>
              <a:t>паризькому російському щотижневику «</a:t>
            </a:r>
            <a:r>
              <a:rPr lang="uk-UA" dirty="0" err="1" smtClean="0">
                <a:solidFill>
                  <a:srgbClr val="240F06"/>
                </a:solidFill>
                <a:latin typeface="Bookman Old Style" pitchFamily="18" charset="0"/>
              </a:rPr>
              <a:t>Сіріус</a:t>
            </a:r>
            <a:r>
              <a:rPr lang="uk-UA" dirty="0" smtClean="0">
                <a:solidFill>
                  <a:srgbClr val="240F06"/>
                </a:solidFill>
                <a:latin typeface="Bookman Old Style" pitchFamily="18" charset="0"/>
              </a:rPr>
              <a:t>»), пов'язавши свою ранню творчість з акмеїзмом. </a:t>
            </a:r>
            <a:endParaRPr lang="uk-UA" dirty="0" smtClean="0">
              <a:solidFill>
                <a:srgbClr val="240F06"/>
              </a:solidFill>
              <a:latin typeface="Bookman Old Style" pitchFamily="18" charset="0"/>
            </a:endParaRPr>
          </a:p>
        </p:txBody>
      </p:sp>
      <p:sp>
        <p:nvSpPr>
          <p:cNvPr id="8" name="Rectangle 74"/>
          <p:cNvSpPr/>
          <p:nvPr/>
        </p:nvSpPr>
        <p:spPr>
          <a:xfrm>
            <a:off x="142844" y="2786058"/>
            <a:ext cx="5357850" cy="1785950"/>
          </a:xfrm>
          <a:prstGeom prst="rect">
            <a:avLst/>
          </a:prstGeom>
          <a:gradFill>
            <a:gsLst>
              <a:gs pos="28756">
                <a:srgbClr val="7C5D1E">
                  <a:alpha val="16000"/>
                </a:srgbClr>
              </a:gs>
              <a:gs pos="0">
                <a:srgbClr val="C89504">
                  <a:alpha val="21000"/>
                </a:srgbClr>
              </a:gs>
              <a:gs pos="68000">
                <a:srgbClr val="836807">
                  <a:alpha val="26000"/>
                </a:srgbClr>
              </a:gs>
              <a:gs pos="100000">
                <a:srgbClr val="623D28">
                  <a:alpha val="49020"/>
                </a:srgbClr>
              </a:gs>
            </a:gsLst>
            <a:lin ang="9600000" scaled="0"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240F06"/>
                </a:solidFill>
                <a:latin typeface="Gabriola" pitchFamily="82" charset="0"/>
              </a:rPr>
              <a:t>«Одні йшли у футуризм, інші </a:t>
            </a:r>
            <a:r>
              <a:rPr lang="uk-UA" sz="2400" b="1" dirty="0" smtClean="0">
                <a:solidFill>
                  <a:srgbClr val="240F06"/>
                </a:solidFill>
                <a:latin typeface="Gabriola" pitchFamily="82" charset="0"/>
              </a:rPr>
              <a:t>- </a:t>
            </a:r>
            <a:r>
              <a:rPr lang="uk-UA" sz="2400" b="1" dirty="0" smtClean="0">
                <a:solidFill>
                  <a:srgbClr val="240F06"/>
                </a:solidFill>
                <a:latin typeface="Gabriola" pitchFamily="82" charset="0"/>
              </a:rPr>
              <a:t>в акмеїзм. Разом з моїми товаришами </a:t>
            </a:r>
            <a:r>
              <a:rPr lang="uk-UA" sz="2400" b="1" dirty="0" smtClean="0">
                <a:solidFill>
                  <a:srgbClr val="240F06"/>
                </a:solidFill>
                <a:latin typeface="Gabriola" pitchFamily="82" charset="0"/>
              </a:rPr>
              <a:t>- </a:t>
            </a:r>
            <a:r>
              <a:rPr lang="uk-UA" sz="2400" b="1" dirty="0" err="1" smtClean="0">
                <a:solidFill>
                  <a:srgbClr val="240F06"/>
                </a:solidFill>
                <a:latin typeface="Gabriola" pitchFamily="82" charset="0"/>
              </a:rPr>
              <a:t>Мандельштамом</a:t>
            </a:r>
            <a:r>
              <a:rPr lang="uk-UA" sz="2400" b="1" dirty="0" smtClean="0">
                <a:solidFill>
                  <a:srgbClr val="240F06"/>
                </a:solidFill>
                <a:latin typeface="Gabriola" pitchFamily="82" charset="0"/>
              </a:rPr>
              <a:t>, </a:t>
            </a:r>
            <a:r>
              <a:rPr lang="uk-UA" sz="2400" b="1" dirty="0" err="1" smtClean="0">
                <a:solidFill>
                  <a:srgbClr val="240F06"/>
                </a:solidFill>
                <a:latin typeface="Gabriola" pitchFamily="82" charset="0"/>
              </a:rPr>
              <a:t>Зенкевичем</a:t>
            </a:r>
            <a:r>
              <a:rPr lang="uk-UA" sz="2400" b="1" dirty="0" smtClean="0">
                <a:solidFill>
                  <a:srgbClr val="240F06"/>
                </a:solidFill>
                <a:latin typeface="Gabriola" pitchFamily="82" charset="0"/>
              </a:rPr>
              <a:t> і Нарбутом </a:t>
            </a:r>
            <a:r>
              <a:rPr lang="uk-UA" sz="2400" b="1" dirty="0" smtClean="0">
                <a:solidFill>
                  <a:srgbClr val="240F06"/>
                </a:solidFill>
                <a:latin typeface="Gabriola" pitchFamily="82" charset="0"/>
              </a:rPr>
              <a:t>- </a:t>
            </a:r>
            <a:r>
              <a:rPr lang="uk-UA" sz="2400" b="1" dirty="0" smtClean="0">
                <a:solidFill>
                  <a:srgbClr val="240F06"/>
                </a:solidFill>
                <a:latin typeface="Gabriola" pitchFamily="82" charset="0"/>
              </a:rPr>
              <a:t>я стала акмеїсткою», </a:t>
            </a:r>
            <a:r>
              <a:rPr lang="uk-UA" sz="2400" b="1" dirty="0" smtClean="0">
                <a:solidFill>
                  <a:srgbClr val="240F06"/>
                </a:solidFill>
                <a:latin typeface="Gabriola" pitchFamily="82" charset="0"/>
              </a:rPr>
              <a:t>- </a:t>
            </a:r>
            <a:r>
              <a:rPr lang="uk-UA" sz="2400" b="1" dirty="0" smtClean="0">
                <a:solidFill>
                  <a:srgbClr val="240F06"/>
                </a:solidFill>
                <a:latin typeface="Gabriola" pitchFamily="82" charset="0"/>
              </a:rPr>
              <a:t>згадувала пізніше Ахматова.</a:t>
            </a:r>
            <a:endParaRPr lang="uk-UA" dirty="0"/>
          </a:p>
        </p:txBody>
      </p:sp>
      <p:sp>
        <p:nvSpPr>
          <p:cNvPr id="11" name="TextBox 10"/>
          <p:cNvSpPr txBox="1"/>
          <p:nvPr/>
        </p:nvSpPr>
        <p:spPr>
          <a:xfrm>
            <a:off x="5929322" y="6143644"/>
            <a:ext cx="2571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i="1" dirty="0" smtClean="0">
                <a:solidFill>
                  <a:srgbClr val="240F06"/>
                </a:solidFill>
                <a:latin typeface="Bookman Old Style" pitchFamily="18" charset="0"/>
              </a:rPr>
              <a:t>Анна Ахматова у 1920-х роках</a:t>
            </a:r>
            <a:endParaRPr lang="uk-UA" sz="1600" i="1" dirty="0">
              <a:solidFill>
                <a:srgbClr val="240F06"/>
              </a:solidFill>
              <a:latin typeface="Bookman Old Style" pitchFamily="18" charset="0"/>
            </a:endParaRPr>
          </a:p>
        </p:txBody>
      </p:sp>
      <p:pic>
        <p:nvPicPr>
          <p:cNvPr id="12290" name="Picture 2" descr="http://www.pravmir.ru/wp-content/uploads/2012/06/1920-%D0%B5-%D0%B3%D0%BE%D0%B4%D1%8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1071546"/>
            <a:ext cx="3357586" cy="5109372"/>
          </a:xfrm>
          <a:prstGeom prst="rect">
            <a:avLst/>
          </a:prstGeom>
          <a:noFill/>
          <a:effectLst>
            <a:softEdge rad="3175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214282" y="4572008"/>
            <a:ext cx="535788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solidFill>
                  <a:srgbClr val="240F06"/>
                </a:solidFill>
                <a:latin typeface="Bookman Old Style" pitchFamily="18" charset="0"/>
              </a:rPr>
              <a:t>	У </a:t>
            </a:r>
            <a:r>
              <a:rPr lang="uk-UA" dirty="0" smtClean="0">
                <a:solidFill>
                  <a:srgbClr val="240F06"/>
                </a:solidFill>
                <a:latin typeface="Bookman Old Style" pitchFamily="18" charset="0"/>
              </a:rPr>
              <a:t>своїй ранній ліриці поетеса, творчо сприйнявши набутки символізму, відмовилася від символістської містики та абстрактності, намагаючись передавати земний характер почуттів.</a:t>
            </a:r>
            <a:endParaRPr lang="uk-UA" dirty="0" smtClean="0">
              <a:solidFill>
                <a:srgbClr val="240F06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ww.pravmir.ru/wp-content/uploads/2012/06/%D0%A1%D0%A2%D0%A3%D0%94%D0%98%D0%99%D0%9D%D0%AB%D0%99-%D0%9F%D0%9E%D0%A0%D0%A2%D0%A0%D0%95%D0%A2.-%D0%A1-%D0%9F%D0%9E%D0%94%D0%A0%D0%A3%D0%93%D0%9E%D0%99-%D0%92-%D0%98%D0%A2%D0%90%D0%9B%D0%98%D0%98.-1912-%D0%B3.-%D0%9F.-442x6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4367928" cy="5929314"/>
          </a:xfrm>
          <a:prstGeom prst="rect">
            <a:avLst/>
          </a:prstGeom>
          <a:noFill/>
          <a:effectLst>
            <a:softEdge rad="31750"/>
          </a:effectLst>
        </p:spPr>
      </p:pic>
      <p:sp>
        <p:nvSpPr>
          <p:cNvPr id="5" name="TextBox 4"/>
          <p:cNvSpPr txBox="1"/>
          <p:nvPr/>
        </p:nvSpPr>
        <p:spPr>
          <a:xfrm>
            <a:off x="357158" y="6215082"/>
            <a:ext cx="41434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i="1" dirty="0" smtClean="0">
                <a:solidFill>
                  <a:srgbClr val="240F06"/>
                </a:solidFill>
                <a:latin typeface="Bookman Old Style" pitchFamily="18" charset="0"/>
              </a:rPr>
              <a:t>Студійний портрет з подругою в Італії, 1912 р.</a:t>
            </a:r>
            <a:endParaRPr lang="uk-UA" sz="1600" i="1" dirty="0">
              <a:solidFill>
                <a:srgbClr val="240F06"/>
              </a:solidFill>
              <a:latin typeface="Bookman Old Style" pitchFamily="18" charset="0"/>
            </a:endParaRPr>
          </a:p>
        </p:txBody>
      </p:sp>
      <p:sp>
        <p:nvSpPr>
          <p:cNvPr id="13316" name="AutoShape 4" descr="http://upload.wikimedia.org/wikipedia/commons/1/15/A._Gorenk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3318" name="AutoShape 6" descr="http://upload.wikimedia.org/wikipedia/commons/1/15/A._Gorenk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3320" name="Picture 8" descr="http://upload.wikimedia.org/wikipedia/commons/1/15/A._Gorenk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285728"/>
            <a:ext cx="4286250" cy="5929355"/>
          </a:xfrm>
          <a:prstGeom prst="rect">
            <a:avLst/>
          </a:prstGeom>
          <a:noFill/>
          <a:effectLst>
            <a:softEdge rad="31750"/>
          </a:effectLst>
        </p:spPr>
      </p:pic>
      <p:sp>
        <p:nvSpPr>
          <p:cNvPr id="9" name="TextBox 8"/>
          <p:cNvSpPr txBox="1"/>
          <p:nvPr/>
        </p:nvSpPr>
        <p:spPr>
          <a:xfrm>
            <a:off x="4786314" y="6201811"/>
            <a:ext cx="41434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i="1" dirty="0" smtClean="0">
                <a:solidFill>
                  <a:srgbClr val="240F06"/>
                </a:solidFill>
                <a:latin typeface="Bookman Old Style" pitchFamily="18" charset="0"/>
              </a:rPr>
              <a:t>Анна Ахматова, світлина зроблена М. </a:t>
            </a:r>
            <a:r>
              <a:rPr lang="uk-UA" sz="1600" i="1" dirty="0" err="1" smtClean="0">
                <a:solidFill>
                  <a:srgbClr val="240F06"/>
                </a:solidFill>
                <a:latin typeface="Bookman Old Style" pitchFamily="18" charset="0"/>
              </a:rPr>
              <a:t>Гумільовим</a:t>
            </a:r>
            <a:endParaRPr lang="uk-UA" sz="1600" i="1" dirty="0">
              <a:solidFill>
                <a:srgbClr val="240F06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4"/>
          <p:cNvSpPr/>
          <p:nvPr/>
        </p:nvSpPr>
        <p:spPr>
          <a:xfrm>
            <a:off x="-90454" y="71414"/>
            <a:ext cx="9448800" cy="928694"/>
          </a:xfrm>
          <a:prstGeom prst="rect">
            <a:avLst/>
          </a:prstGeom>
          <a:gradFill>
            <a:gsLst>
              <a:gs pos="28756">
                <a:srgbClr val="7C5D1E">
                  <a:alpha val="16000"/>
                </a:srgbClr>
              </a:gs>
              <a:gs pos="0">
                <a:srgbClr val="C89504">
                  <a:alpha val="21000"/>
                </a:srgbClr>
              </a:gs>
              <a:gs pos="68000">
                <a:srgbClr val="836807">
                  <a:alpha val="26000"/>
                </a:srgbClr>
              </a:gs>
              <a:gs pos="100000">
                <a:srgbClr val="623D28">
                  <a:alpha val="49020"/>
                </a:srgbClr>
              </a:gs>
            </a:gsLst>
            <a:lin ang="9600000" scaled="0"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4"/>
            <a:ext cx="9144000" cy="928694"/>
          </a:xfrm>
        </p:spPr>
        <p:txBody>
          <a:bodyPr>
            <a:noAutofit/>
          </a:bodyPr>
          <a:lstStyle/>
          <a:p>
            <a:r>
              <a:rPr lang="uk-UA" sz="8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43012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Gabriola" pitchFamily="82" charset="0"/>
                <a:ea typeface="+mn-ea"/>
                <a:cs typeface="Gautami" pitchFamily="34" charset="0"/>
              </a:rPr>
              <a:t>Поетичні збірки</a:t>
            </a:r>
            <a:endParaRPr lang="ru-RU" sz="8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743012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Gabriola" pitchFamily="82" charset="0"/>
              <a:ea typeface="+mn-ea"/>
              <a:cs typeface="Gautam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57686" y="1357298"/>
            <a:ext cx="464347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rgbClr val="240F06"/>
                </a:solidFill>
                <a:latin typeface="Bookman Old Style" pitchFamily="18" charset="0"/>
              </a:rPr>
              <a:t>	Перша </a:t>
            </a:r>
            <a:r>
              <a:rPr lang="uk-UA" dirty="0" smtClean="0">
                <a:solidFill>
                  <a:srgbClr val="240F06"/>
                </a:solidFill>
                <a:latin typeface="Bookman Old Style" pitchFamily="18" charset="0"/>
              </a:rPr>
              <a:t>збірка Ахматової </a:t>
            </a:r>
            <a:r>
              <a:rPr lang="uk-UA" u="sng" dirty="0" smtClean="0">
                <a:solidFill>
                  <a:srgbClr val="240F06"/>
                </a:solidFill>
                <a:latin typeface="Bookman Old Style" pitchFamily="18" charset="0"/>
              </a:rPr>
              <a:t>«Вечір» («</a:t>
            </a:r>
            <a:r>
              <a:rPr lang="uk-UA" u="sng" dirty="0" err="1" smtClean="0">
                <a:solidFill>
                  <a:srgbClr val="240F06"/>
                </a:solidFill>
                <a:latin typeface="Bookman Old Style" pitchFamily="18" charset="0"/>
              </a:rPr>
              <a:t>Вечер</a:t>
            </a:r>
            <a:r>
              <a:rPr lang="uk-UA" u="sng" dirty="0" smtClean="0">
                <a:solidFill>
                  <a:srgbClr val="240F06"/>
                </a:solidFill>
                <a:latin typeface="Bookman Old Style" pitchFamily="18" charset="0"/>
              </a:rPr>
              <a:t>») </a:t>
            </a:r>
            <a:r>
              <a:rPr lang="uk-UA" dirty="0" smtClean="0">
                <a:solidFill>
                  <a:srgbClr val="240F06"/>
                </a:solidFill>
                <a:latin typeface="Bookman Old Style" pitchFamily="18" charset="0"/>
              </a:rPr>
              <a:t>вийшла друком на початку березня </a:t>
            </a:r>
            <a:r>
              <a:rPr lang="uk-UA" b="1" dirty="0" smtClean="0">
                <a:solidFill>
                  <a:srgbClr val="240F06"/>
                </a:solidFill>
                <a:latin typeface="Bookman Old Style" pitchFamily="18" charset="0"/>
              </a:rPr>
              <a:t>1912 р.</a:t>
            </a:r>
            <a:r>
              <a:rPr lang="uk-UA" dirty="0" smtClean="0">
                <a:solidFill>
                  <a:srgbClr val="240F06"/>
                </a:solidFill>
                <a:latin typeface="Bookman Old Style" pitchFamily="18" charset="0"/>
              </a:rPr>
              <a:t> у видавництві «Цех поетів» накладом 300 прим. За своїм змістовим наповненням «Вечір» — це своєрідний поетичний щоденник, у якому наявна, як зауважив у передмові до збірки М. </a:t>
            </a:r>
            <a:r>
              <a:rPr lang="uk-UA" dirty="0" err="1" smtClean="0">
                <a:solidFill>
                  <a:srgbClr val="240F06"/>
                </a:solidFill>
                <a:latin typeface="Bookman Old Style" pitchFamily="18" charset="0"/>
              </a:rPr>
              <a:t>Кузмін</a:t>
            </a:r>
            <a:r>
              <a:rPr lang="uk-UA" dirty="0" smtClean="0">
                <a:solidFill>
                  <a:srgbClr val="240F06"/>
                </a:solidFill>
                <a:latin typeface="Bookman Old Style" pitchFamily="18" charset="0"/>
              </a:rPr>
              <a:t>, гостра сприйнятливість і прийняття світу в його сонячній плоті, а також внутрішня трагедійність свідомості. У книгу увійшло 46 віршів, написаних, в основному, у 1910-1911 </a:t>
            </a:r>
            <a:r>
              <a:rPr lang="en-GB" dirty="0" smtClean="0">
                <a:solidFill>
                  <a:srgbClr val="240F06"/>
                </a:solidFill>
                <a:latin typeface="Bookman Old Style" pitchFamily="18" charset="0"/>
              </a:rPr>
              <a:t>pp.</a:t>
            </a:r>
            <a:br>
              <a:rPr lang="en-GB" dirty="0" smtClean="0">
                <a:solidFill>
                  <a:srgbClr val="240F06"/>
                </a:solidFill>
                <a:latin typeface="Bookman Old Style" pitchFamily="18" charset="0"/>
              </a:rPr>
            </a:br>
            <a:endParaRPr lang="uk-UA" dirty="0" smtClean="0">
              <a:solidFill>
                <a:srgbClr val="240F06"/>
              </a:solidFill>
              <a:latin typeface="Bookman Old Style" pitchFamily="18" charset="0"/>
            </a:endParaRPr>
          </a:p>
        </p:txBody>
      </p:sp>
      <p:pic>
        <p:nvPicPr>
          <p:cNvPr id="14338" name="Picture 2" descr="http://www.modestclub.ru/nucleus/media/4/20061112-ahmatova.jpg"/>
          <p:cNvPicPr>
            <a:picLocks noChangeAspect="1" noChangeArrowheads="1"/>
          </p:cNvPicPr>
          <p:nvPr/>
        </p:nvPicPr>
        <p:blipFill>
          <a:blip r:embed="rId2"/>
          <a:srcRect l="3750"/>
          <a:stretch>
            <a:fillRect/>
          </a:stretch>
        </p:blipFill>
        <p:spPr bwMode="auto">
          <a:xfrm>
            <a:off x="285719" y="1285860"/>
            <a:ext cx="3875993" cy="5214974"/>
          </a:xfrm>
          <a:prstGeom prst="rect">
            <a:avLst/>
          </a:prstGeom>
          <a:noFill/>
          <a:effectLst>
            <a:softEdge rad="3175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S10201163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77642DB-8377-40FD-85D5-6E5C67AF7B4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TS102011633</Template>
  <TotalTime>0</TotalTime>
  <Words>484</Words>
  <Application>Microsoft Office PowerPoint</Application>
  <PresentationFormat>Экран (4:3)</PresentationFormat>
  <Paragraphs>69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TS102011633</vt:lpstr>
      <vt:lpstr>Слайд 1</vt:lpstr>
      <vt:lpstr>Дитячі роки</vt:lpstr>
      <vt:lpstr>Слайд 3</vt:lpstr>
      <vt:lpstr>Слайд 4</vt:lpstr>
      <vt:lpstr>Слайд 5</vt:lpstr>
      <vt:lpstr>Слайд 6</vt:lpstr>
      <vt:lpstr>Перші публікації</vt:lpstr>
      <vt:lpstr>Слайд 8</vt:lpstr>
      <vt:lpstr>Поетичні збірки</vt:lpstr>
      <vt:lpstr>Поетичні збірки</vt:lpstr>
      <vt:lpstr>Ранній період творчості</vt:lpstr>
      <vt:lpstr>Розлучення</vt:lpstr>
      <vt:lpstr>Трагічна доля</vt:lpstr>
      <vt:lpstr>Друга світова війна</vt:lpstr>
      <vt:lpstr>Засудження творчості</vt:lpstr>
      <vt:lpstr>Світове визнання</vt:lpstr>
      <vt:lpstr>Смерть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2013-12-10T19:00:21Z</dcterms:created>
  <dcterms:modified xsi:type="dcterms:W3CDTF">2013-12-10T21:10:23Z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TC020116339991</vt:lpwstr>
  </property>
</Properties>
</file>