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6" autoAdjust="0"/>
  </p:normalViewPr>
  <p:slideViewPr>
    <p:cSldViewPr>
      <p:cViewPr varScale="1">
        <p:scale>
          <a:sx n="70" d="100"/>
          <a:sy n="70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103B-9C63-4B24-9349-40135D589F3C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CAE-7A35-41AE-A1BC-EED18B5C77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103B-9C63-4B24-9349-40135D589F3C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CAE-7A35-41AE-A1BC-EED18B5C7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103B-9C63-4B24-9349-40135D589F3C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CAE-7A35-41AE-A1BC-EED18B5C7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103B-9C63-4B24-9349-40135D589F3C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CAE-7A35-41AE-A1BC-EED18B5C77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103B-9C63-4B24-9349-40135D589F3C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CAE-7A35-41AE-A1BC-EED18B5C7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103B-9C63-4B24-9349-40135D589F3C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CAE-7A35-41AE-A1BC-EED18B5C77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103B-9C63-4B24-9349-40135D589F3C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CAE-7A35-41AE-A1BC-EED18B5C77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103B-9C63-4B24-9349-40135D589F3C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CAE-7A35-41AE-A1BC-EED18B5C7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103B-9C63-4B24-9349-40135D589F3C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CAE-7A35-41AE-A1BC-EED18B5C7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103B-9C63-4B24-9349-40135D589F3C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CAE-7A35-41AE-A1BC-EED18B5C7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103B-9C63-4B24-9349-40135D589F3C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CAE-7A35-41AE-A1BC-EED18B5C77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04103B-9C63-4B24-9349-40135D589F3C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D84CAE-7A35-41AE-A1BC-EED18B5C77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uk-UA" sz="1800" dirty="0" smtClean="0"/>
              <a:t>                       ВП </a:t>
            </a:r>
            <a:r>
              <a:rPr lang="uk-UA" sz="1800" dirty="0" err="1" smtClean="0"/>
              <a:t>НУБіП</a:t>
            </a:r>
            <a:r>
              <a:rPr lang="uk-UA" sz="1800" dirty="0" smtClean="0"/>
              <a:t> України «Мукачівський аграрний коледж»</a:t>
            </a:r>
            <a:r>
              <a:rPr lang="uk-UA" sz="6600" dirty="0" smtClean="0"/>
              <a:t>   </a:t>
            </a:r>
          </a:p>
          <a:p>
            <a:r>
              <a:rPr lang="uk-UA" sz="6600" dirty="0"/>
              <a:t> </a:t>
            </a:r>
            <a:r>
              <a:rPr lang="uk-UA" sz="6600" dirty="0" smtClean="0"/>
              <a:t>          Пожежі.</a:t>
            </a:r>
          </a:p>
          <a:p>
            <a:r>
              <a:rPr lang="uk-UA" sz="6600" dirty="0" smtClean="0"/>
              <a:t>        Види пожеж.</a:t>
            </a:r>
          </a:p>
          <a:p>
            <a:r>
              <a:rPr lang="uk-UA" sz="6600" dirty="0" smtClean="0"/>
              <a:t>   Їх характеристика.</a:t>
            </a:r>
          </a:p>
          <a:p>
            <a:r>
              <a:rPr lang="uk-UA" sz="6600" dirty="0"/>
              <a:t> </a:t>
            </a:r>
            <a:r>
              <a:rPr lang="uk-UA" sz="6600" dirty="0" smtClean="0"/>
              <a:t>     </a:t>
            </a:r>
            <a:r>
              <a:rPr lang="uk-UA" sz="1800" dirty="0" smtClean="0"/>
              <a:t>                                                                                   Підготував </a:t>
            </a:r>
          </a:p>
          <a:p>
            <a:r>
              <a:rPr lang="uk-UA" sz="1800" dirty="0" smtClean="0"/>
              <a:t>                                                                                                   Студент групи ПВ-29</a:t>
            </a:r>
          </a:p>
          <a:p>
            <a:r>
              <a:rPr lang="uk-UA" sz="1800" dirty="0" smtClean="0"/>
              <a:t>                                                                                                    </a:t>
            </a:r>
            <a:r>
              <a:rPr lang="uk-UA" sz="1800" dirty="0" err="1" smtClean="0"/>
              <a:t>Габовда</a:t>
            </a:r>
            <a:r>
              <a:rPr lang="uk-UA" sz="1800" dirty="0" smtClean="0"/>
              <a:t> Олександр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6655" y="1700808"/>
            <a:ext cx="6447451" cy="14700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44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4528" y="3140968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1500" b="1" dirty="0" smtClean="0">
                <a:solidFill>
                  <a:schemeClr val="tx1"/>
                </a:solidFill>
              </a:rPr>
              <a:t>Рудникові </a:t>
            </a:r>
            <a:r>
              <a:rPr lang="uk-UA" sz="1500" b="1" dirty="0" err="1" smtClean="0">
                <a:solidFill>
                  <a:schemeClr val="tx1"/>
                </a:solidFill>
              </a:rPr>
              <a:t>пожежі-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пожежі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виникають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безпосередньо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у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гірничих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виробках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(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підземних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та </a:t>
            </a:r>
            <a:r>
              <a:rPr lang="ru-RU" sz="1500" dirty="0" err="1" smtClean="0">
                <a:solidFill>
                  <a:schemeClr val="tx1"/>
                </a:solidFill>
                <a:latin typeface="Arial"/>
              </a:rPr>
              <a:t>ві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До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рудникових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пожеж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відносять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і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пожежі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в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надшахтних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будинках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, на складах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корисної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копалини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і т.д.,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можуть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поширюватися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на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виробки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або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отруїти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в них атмосферу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газоподібними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продуктами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горіння.</a:t>
            </a:r>
            <a:r>
              <a:rPr lang="ru-RU" sz="1500" dirty="0" err="1" smtClean="0">
                <a:solidFill>
                  <a:schemeClr val="tx1"/>
                </a:solidFill>
                <a:latin typeface="Arial"/>
              </a:rPr>
              <a:t>дкритих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) і в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масиві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корисної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копалини</a:t>
            </a:r>
            <a:r>
              <a:rPr lang="ru-RU" sz="1500" dirty="0" smtClean="0">
                <a:solidFill>
                  <a:schemeClr val="tx1"/>
                </a:solidFill>
                <a:latin typeface="Arial"/>
              </a:rPr>
              <a:t>.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За причинами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виникнення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рудникові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пожежі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поділяються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на</a:t>
            </a:r>
            <a:r>
              <a:rPr lang="ru-RU" sz="1500" dirty="0" smtClean="0">
                <a:solidFill>
                  <a:schemeClr val="tx1"/>
                </a:solidFill>
                <a:latin typeface="Arial"/>
              </a:rPr>
              <a:t>:</a:t>
            </a:r>
          </a:p>
          <a:p>
            <a:pPr marL="45720" indent="0">
              <a:buNone/>
            </a:pPr>
            <a:r>
              <a:rPr lang="ru-RU" sz="1500" dirty="0" smtClean="0">
                <a:solidFill>
                  <a:schemeClr val="tx1"/>
                </a:solidFill>
                <a:latin typeface="Arial"/>
              </a:rPr>
              <a:t>-</a:t>
            </a:r>
            <a:r>
              <a:rPr lang="ru-RU" sz="1500" dirty="0" err="1" smtClean="0">
                <a:solidFill>
                  <a:schemeClr val="tx1"/>
                </a:solidFill>
                <a:latin typeface="Arial"/>
              </a:rPr>
              <a:t>ендогенні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виникають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від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самозаймання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корисної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копалини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(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лігнітів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, бурого та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кам’яного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вугілля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, торфу,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вуглистих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сланців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сірчаних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та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сірчистих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руд</a:t>
            </a:r>
            <a:r>
              <a:rPr lang="ru-RU" sz="1500" dirty="0" smtClean="0">
                <a:solidFill>
                  <a:schemeClr val="tx1"/>
                </a:solidFill>
                <a:latin typeface="Arial"/>
              </a:rPr>
              <a:t>);</a:t>
            </a:r>
          </a:p>
          <a:p>
            <a:pPr marL="45720" indent="0">
              <a:buNone/>
            </a:pPr>
            <a:r>
              <a:rPr lang="ru-RU" sz="1500" dirty="0" smtClean="0">
                <a:solidFill>
                  <a:schemeClr val="tx1"/>
                </a:solidFill>
                <a:latin typeface="Arial"/>
              </a:rPr>
              <a:t>-</a:t>
            </a:r>
            <a:r>
              <a:rPr lang="ru-RU" sz="1500" dirty="0" err="1" smtClean="0">
                <a:solidFill>
                  <a:schemeClr val="tx1"/>
                </a:solidFill>
                <a:latin typeface="Arial"/>
              </a:rPr>
              <a:t>екзогенні</a:t>
            </a:r>
            <a:r>
              <a:rPr lang="ru-RU" sz="15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(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первинні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та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рецидивні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),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виникають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від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зовнішніх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теплових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імпульсів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(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від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несправності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електроустаткування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тертя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і т.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ін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.).</a:t>
            </a:r>
          </a:p>
          <a:p>
            <a:pPr marL="45720" indent="0">
              <a:buNone/>
            </a:pPr>
            <a:r>
              <a:rPr lang="ru-RU" sz="1500" dirty="0">
                <a:solidFill>
                  <a:schemeClr val="tx1"/>
                </a:solidFill>
                <a:latin typeface="Arial"/>
              </a:rPr>
              <a:t>За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об’єктами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рудникові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пожежі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поділяють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на:</a:t>
            </a:r>
          </a:p>
          <a:p>
            <a:pPr marL="45720" indent="0">
              <a:buNone/>
            </a:pPr>
            <a:r>
              <a:rPr lang="ru-RU" sz="1500" dirty="0" smtClean="0">
                <a:solidFill>
                  <a:schemeClr val="tx1"/>
                </a:solidFill>
                <a:latin typeface="Arial"/>
              </a:rPr>
              <a:t>-</a:t>
            </a:r>
            <a:r>
              <a:rPr lang="ru-RU" sz="1500" dirty="0" err="1" smtClean="0">
                <a:solidFill>
                  <a:schemeClr val="tx1"/>
                </a:solidFill>
                <a:latin typeface="Arial"/>
              </a:rPr>
              <a:t>пожежі</a:t>
            </a:r>
            <a:r>
              <a:rPr lang="ru-RU" sz="15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матеріалів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та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устаткування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,</a:t>
            </a:r>
          </a:p>
          <a:p>
            <a:pPr marL="45720" indent="0">
              <a:buNone/>
            </a:pPr>
            <a:r>
              <a:rPr lang="ru-RU" sz="1500" dirty="0" smtClean="0">
                <a:solidFill>
                  <a:schemeClr val="tx1"/>
                </a:solidFill>
                <a:latin typeface="Arial"/>
              </a:rPr>
              <a:t>-</a:t>
            </a:r>
            <a:r>
              <a:rPr lang="ru-RU" sz="1500" dirty="0" err="1" smtClean="0">
                <a:solidFill>
                  <a:schemeClr val="tx1"/>
                </a:solidFill>
                <a:latin typeface="Arial"/>
              </a:rPr>
              <a:t>пожежі</a:t>
            </a:r>
            <a:r>
              <a:rPr lang="ru-RU" sz="15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пов’язані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з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горінням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к.к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.,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змішаного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характеру.</a:t>
            </a:r>
          </a:p>
          <a:p>
            <a:pPr marL="45720" indent="0">
              <a:buNone/>
            </a:pPr>
            <a:r>
              <a:rPr lang="ru-RU" sz="1500" dirty="0" smtClean="0">
                <a:solidFill>
                  <a:schemeClr val="tx1"/>
                </a:solidFill>
                <a:latin typeface="Arial"/>
              </a:rPr>
              <a:t>-За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ступенем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доступності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вогнища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— на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зовнішні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і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глибинні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сконцентровані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і широко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розповсюджені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пожежі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.</a:t>
            </a:r>
          </a:p>
          <a:p>
            <a:pPr marL="45720" indent="0">
              <a:buNone/>
            </a:pPr>
            <a:endParaRPr lang="ru-RU" sz="1800" dirty="0"/>
          </a:p>
        </p:txBody>
      </p:sp>
      <p:pic>
        <p:nvPicPr>
          <p:cNvPr id="9218" name="Picture 2" descr="C:\Users\Sasha\Desktop\p_70875_1_gallery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54" y="3789040"/>
            <a:ext cx="600075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4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552" y="3068960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500" dirty="0" smtClean="0">
                <a:solidFill>
                  <a:schemeClr val="tx1"/>
                </a:solidFill>
                <a:latin typeface="Arial"/>
              </a:rPr>
              <a:t>Одна 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з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характерних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особливостей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підземних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рудникових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пожеж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полягає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у тому,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вони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протікають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при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обмеженому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припливі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повітря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. Тому у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порівнянні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з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пожежами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на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поверхні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рудникові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пожежі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не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завжди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супроводжуються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великою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кількістю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диму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та великим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полум’ям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, а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процес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горіння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може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протікати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значно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повільніше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. Про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пожежі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у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виробленому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просторі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на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початковій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стадії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можна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дізнатися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лише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за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появою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у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складі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повітря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 оксиду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вуглецю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 і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поступовим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підвищенням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температури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та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вологості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рудникового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повітря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.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Складніше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за все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піддаються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ліквідації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рудникові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пожежі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які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виникають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внаслідоксамозаймання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корисних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копалин</a:t>
            </a:r>
            <a:r>
              <a:rPr lang="ru-RU" sz="1500" dirty="0" smtClean="0">
                <a:solidFill>
                  <a:schemeClr val="tx1"/>
                </a:solidFill>
                <a:latin typeface="Arial"/>
              </a:rPr>
              <a:t>.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Пожежі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на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вугільних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шахтах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України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залишаються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одним з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найбільш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складних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і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небезпечних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видів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аварій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які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спустошують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надра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знищують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гірничі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виробки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і 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обладнання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дорого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коштує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завдають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величезної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соціальної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і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матеріальної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шкоди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і часто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супроводжуються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людськими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жертвами. За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даними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Науково-дослідного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інституту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гірничорятувальної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справи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 (НДІГС), на шахтах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України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щорічно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відбувається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від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15 до 40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ендогенних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і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від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50 до 80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екзогенних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підземних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пожеж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завдають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економічного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збитку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підприємствам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у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розмірі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 25–80 млн грн. за </a:t>
            </a:r>
            <a:r>
              <a:rPr lang="ru-RU" sz="1500" dirty="0" err="1">
                <a:solidFill>
                  <a:schemeClr val="tx1"/>
                </a:solidFill>
                <a:latin typeface="Arial"/>
              </a:rPr>
              <a:t>рік</a:t>
            </a:r>
            <a:r>
              <a:rPr lang="ru-RU" sz="1500" dirty="0">
                <a:solidFill>
                  <a:schemeClr val="tx1"/>
                </a:solidFill>
                <a:latin typeface="Arial"/>
              </a:rPr>
              <a:t>.</a:t>
            </a:r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Sasha\Desktop\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3429000"/>
            <a:ext cx="276225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ash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1044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9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3501008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1600" b="1" dirty="0" smtClean="0"/>
              <a:t>Характеристика пожежі:</a:t>
            </a:r>
          </a:p>
          <a:p>
            <a:pPr marL="45720" indent="0">
              <a:buNone/>
            </a:pPr>
            <a:r>
              <a:rPr lang="uk-UA" sz="1600" b="1" dirty="0" smtClean="0"/>
              <a:t>Пожежі мають певні свої класи:</a:t>
            </a:r>
            <a:r>
              <a:rPr lang="en-US" sz="1600" dirty="0">
                <a:solidFill>
                  <a:schemeClr val="tx1"/>
                </a:solidFill>
                <a:latin typeface="sans-serif"/>
              </a:rPr>
              <a:t>A - 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горіння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твердих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 речовин;А1 - яке 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супроводжується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 тлінням;А2 - яке не 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супроводжується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тлінням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; </a:t>
            </a:r>
            <a:r>
              <a:rPr lang="en-US" sz="1600" dirty="0">
                <a:solidFill>
                  <a:schemeClr val="tx1"/>
                </a:solidFill>
                <a:latin typeface="sans-serif"/>
              </a:rPr>
              <a:t>B - 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горіння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рідких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 речовин;В1які 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розчинні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 у воді;В2 - 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нерозчинні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воді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; </a:t>
            </a:r>
            <a:r>
              <a:rPr lang="en-US" sz="1600" dirty="0">
                <a:solidFill>
                  <a:schemeClr val="tx1"/>
                </a:solidFill>
                <a:latin typeface="sans-serif"/>
              </a:rPr>
              <a:t>C - 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горіння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газоподібних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речовин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побутовий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 газ, 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водень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, пропан); </a:t>
            </a:r>
            <a:r>
              <a:rPr lang="en-US" sz="1600" dirty="0">
                <a:solidFill>
                  <a:schemeClr val="tx1"/>
                </a:solidFill>
                <a:latin typeface="sans-serif"/>
              </a:rPr>
              <a:t>D - 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горіння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металів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; </a:t>
            </a:r>
            <a:r>
              <a:rPr lang="en-US" sz="1600" dirty="0">
                <a:solidFill>
                  <a:schemeClr val="tx1"/>
                </a:solidFill>
                <a:latin typeface="sans-serif"/>
              </a:rPr>
              <a:t>E - 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горіння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sans-serif"/>
              </a:rPr>
              <a:t>електрообладнання</a:t>
            </a:r>
            <a:r>
              <a:rPr lang="ru-RU" sz="1600" dirty="0">
                <a:solidFill>
                  <a:schemeClr val="tx1"/>
                </a:solidFill>
                <a:latin typeface="sans-serif"/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600" dirty="0" err="1">
                <a:latin typeface="Palatino Linotype, Book Antiqua, Palatino, serif"/>
              </a:rPr>
              <a:t>Розрізняють</a:t>
            </a:r>
            <a:r>
              <a:rPr lang="ru-RU" sz="1600" dirty="0">
                <a:latin typeface="Palatino Linotype, Book Antiqua, Palatino, serif"/>
              </a:rPr>
              <a:t> два </a:t>
            </a:r>
            <a:r>
              <a:rPr lang="ru-RU" sz="1600" dirty="0" err="1">
                <a:latin typeface="Palatino Linotype, Book Antiqua, Palatino, serif"/>
              </a:rPr>
              <a:t>види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горіння</a:t>
            </a:r>
            <a:r>
              <a:rPr lang="ru-RU" sz="1600" dirty="0">
                <a:latin typeface="Palatino Linotype, Book Antiqua, Palatino, serif"/>
              </a:rPr>
              <a:t>: </a:t>
            </a:r>
            <a:r>
              <a:rPr lang="ru-RU" sz="1600" dirty="0" err="1">
                <a:latin typeface="Palatino Linotype, Book Antiqua, Palatino, serif"/>
              </a:rPr>
              <a:t>гомогенне</a:t>
            </a:r>
            <a:r>
              <a:rPr lang="ru-RU" sz="1600" dirty="0">
                <a:latin typeface="Palatino Linotype, Book Antiqua, Palatino, serif"/>
              </a:rPr>
              <a:t> і </a:t>
            </a:r>
            <a:r>
              <a:rPr lang="ru-RU" sz="1600" dirty="0" err="1">
                <a:latin typeface="Palatino Linotype, Book Antiqua, Palatino, serif"/>
              </a:rPr>
              <a:t>гетерогенне</a:t>
            </a:r>
            <a:r>
              <a:rPr lang="ru-RU" sz="1600" dirty="0">
                <a:latin typeface="Palatino Linotype, Book Antiqua, Palatino, serif"/>
              </a:rPr>
              <a:t>. </a:t>
            </a:r>
            <a:r>
              <a:rPr lang="ru-RU" sz="1600" dirty="0" err="1">
                <a:latin typeface="Palatino Linotype, Book Antiqua, Palatino, serif"/>
              </a:rPr>
              <a:t>Гомогенне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горіння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виникає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тоді</a:t>
            </a:r>
            <a:r>
              <a:rPr lang="ru-RU" sz="1600" dirty="0">
                <a:latin typeface="Palatino Linotype, Book Antiqua, Palatino, serif"/>
              </a:rPr>
              <a:t>, коли горюча </a:t>
            </a:r>
            <a:r>
              <a:rPr lang="ru-RU" sz="1600" dirty="0" err="1">
                <a:latin typeface="Palatino Linotype, Book Antiqua, Palatino, serif"/>
              </a:rPr>
              <a:t>речовина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перебуває</a:t>
            </a:r>
            <a:r>
              <a:rPr lang="ru-RU" sz="1600" dirty="0">
                <a:latin typeface="Palatino Linotype, Book Antiqua, Palatino, serif"/>
              </a:rPr>
              <a:t> в </a:t>
            </a:r>
            <a:r>
              <a:rPr lang="ru-RU" sz="1600" dirty="0" err="1">
                <a:latin typeface="Palatino Linotype, Book Antiqua, Palatino, serif"/>
              </a:rPr>
              <a:t>газоподібному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стані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або</a:t>
            </a:r>
            <a:r>
              <a:rPr lang="ru-RU" sz="1600" dirty="0">
                <a:latin typeface="Palatino Linotype, Book Antiqua, Palatino, serif"/>
              </a:rPr>
              <a:t> переходить в </a:t>
            </a:r>
            <a:r>
              <a:rPr lang="ru-RU" sz="1600" dirty="0" err="1">
                <a:latin typeface="Palatino Linotype, Book Antiqua, Palatino, serif"/>
              </a:rPr>
              <a:t>нього</a:t>
            </a:r>
            <a:r>
              <a:rPr lang="ru-RU" sz="1600" dirty="0">
                <a:latin typeface="Palatino Linotype, Book Antiqua, Palatino, serif"/>
              </a:rPr>
              <a:t> у час </a:t>
            </a:r>
            <a:r>
              <a:rPr lang="ru-RU" sz="1600" dirty="0" err="1">
                <a:latin typeface="Palatino Linotype, Book Antiqua, Palatino, serif"/>
              </a:rPr>
              <a:t>спалахування</a:t>
            </a:r>
            <a:r>
              <a:rPr lang="ru-RU" sz="1600" dirty="0">
                <a:latin typeface="Palatino Linotype, Book Antiqua, Palatino, serif"/>
              </a:rPr>
              <a:t>. </a:t>
            </a:r>
            <a:r>
              <a:rPr lang="ru-RU" sz="1600" dirty="0" err="1">
                <a:latin typeface="Palatino Linotype, Book Antiqua, Palatino, serif"/>
              </a:rPr>
              <a:t>Гетерогенне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горіння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виникає</a:t>
            </a:r>
            <a:r>
              <a:rPr lang="ru-RU" sz="1600" dirty="0">
                <a:latin typeface="Palatino Linotype, Book Antiqua, Palatino, serif"/>
              </a:rPr>
              <a:t>, коли </a:t>
            </a:r>
            <a:r>
              <a:rPr lang="ru-RU" sz="1600" dirty="0" err="1">
                <a:latin typeface="Palatino Linotype, Book Antiqua, Palatino, serif"/>
              </a:rPr>
              <a:t>реакція</a:t>
            </a:r>
            <a:r>
              <a:rPr lang="ru-RU" sz="1600" dirty="0">
                <a:latin typeface="Palatino Linotype, Book Antiqua, Palatino, serif"/>
              </a:rPr>
              <a:t> проходить </a:t>
            </a:r>
            <a:r>
              <a:rPr lang="ru-RU" sz="1600" dirty="0" err="1">
                <a:latin typeface="Palatino Linotype, Book Antiqua, Palatino, serif"/>
              </a:rPr>
              <a:t>між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рідиною</a:t>
            </a:r>
            <a:r>
              <a:rPr lang="ru-RU" sz="1600" dirty="0">
                <a:latin typeface="Palatino Linotype, Book Antiqua, Palatino, serif"/>
              </a:rPr>
              <a:t> і твердою </a:t>
            </a:r>
            <a:r>
              <a:rPr lang="ru-RU" sz="1600" dirty="0" err="1">
                <a:latin typeface="Palatino Linotype, Book Antiqua, Palatino, serif"/>
              </a:rPr>
              <a:t>горючою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речовиною</a:t>
            </a:r>
            <a:r>
              <a:rPr lang="ru-RU" sz="1600" dirty="0">
                <a:latin typeface="Palatino Linotype, Book Antiqua, Palatino, serif"/>
              </a:rPr>
              <a:t> і </a:t>
            </a:r>
            <a:r>
              <a:rPr lang="ru-RU" sz="1600" dirty="0" err="1">
                <a:latin typeface="Palatino Linotype, Book Antiqua, Palatino, serif"/>
              </a:rPr>
              <a:t>газоподібним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окислювачем</a:t>
            </a:r>
            <a:r>
              <a:rPr lang="ru-RU" sz="1600" dirty="0">
                <a:latin typeface="Palatino Linotype, Book Antiqua, Palatino, serif"/>
              </a:rPr>
              <a:t>.</a:t>
            </a:r>
            <a:endParaRPr lang="ru-RU" sz="1600" dirty="0"/>
          </a:p>
          <a:p>
            <a:pPr marL="45720" indent="0">
              <a:buNone/>
            </a:pPr>
            <a:endParaRPr lang="ru-RU" sz="1600" b="1" dirty="0"/>
          </a:p>
        </p:txBody>
      </p:sp>
      <p:pic>
        <p:nvPicPr>
          <p:cNvPr id="11266" name="Picture 2" descr="C:\Users\Sasha\Desktop\448944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30221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sha\Desktop\Flame_STOCK_by_stuff_st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51720"/>
            <a:ext cx="2743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17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3140968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>
                <a:latin typeface="sans-serif"/>
              </a:rPr>
              <a:t>Особливо </a:t>
            </a:r>
            <a:r>
              <a:rPr lang="ru-RU" sz="1600" dirty="0" err="1">
                <a:latin typeface="sans-serif"/>
              </a:rPr>
              <a:t>небезпечним</a:t>
            </a:r>
            <a:r>
              <a:rPr lang="ru-RU" sz="1600" dirty="0">
                <a:latin typeface="sans-serif"/>
              </a:rPr>
              <a:t> є горючий пил. </a:t>
            </a:r>
            <a:r>
              <a:rPr lang="ru-RU" sz="1600" dirty="0" err="1">
                <a:latin typeface="sans-serif"/>
              </a:rPr>
              <a:t>Він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має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дуже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велику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поверхню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відносно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маси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внаслідок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чого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спалахує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миттєво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Подрібнені</a:t>
            </a:r>
            <a:r>
              <a:rPr lang="ru-RU" sz="1600" dirty="0">
                <a:latin typeface="sans-serif"/>
              </a:rPr>
              <a:t> на порошок </a:t>
            </a:r>
            <a:r>
              <a:rPr lang="ru-RU" sz="1600" dirty="0" err="1">
                <a:latin typeface="sans-serif"/>
              </a:rPr>
              <a:t>тверді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матеріали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горять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зовсім</a:t>
            </a:r>
            <a:r>
              <a:rPr lang="ru-RU" sz="1600" dirty="0">
                <a:latin typeface="sans-serif"/>
              </a:rPr>
              <a:t> не так, як </a:t>
            </a:r>
            <a:r>
              <a:rPr lang="ru-RU" sz="1600" dirty="0" err="1">
                <a:latin typeface="sans-serif"/>
              </a:rPr>
              <a:t>цілі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Відкладення</a:t>
            </a:r>
            <a:r>
              <a:rPr lang="ru-RU" sz="1600" dirty="0">
                <a:latin typeface="sans-serif"/>
              </a:rPr>
              <a:t> пилу і волокна </a:t>
            </a:r>
            <a:r>
              <a:rPr lang="ru-RU" sz="1600" dirty="0" err="1">
                <a:latin typeface="sans-serif"/>
              </a:rPr>
              <a:t>дуже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швидко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поширюють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пожежу</a:t>
            </a:r>
            <a:r>
              <a:rPr lang="ru-RU" sz="1600" dirty="0">
                <a:latin typeface="sans-serif"/>
              </a:rPr>
              <a:t> на </a:t>
            </a:r>
            <a:r>
              <a:rPr lang="ru-RU" sz="1600" dirty="0" err="1">
                <a:latin typeface="sans-serif"/>
              </a:rPr>
              <a:t>виступах</a:t>
            </a:r>
            <a:r>
              <a:rPr lang="ru-RU" sz="1600" dirty="0">
                <a:latin typeface="sans-serif"/>
              </a:rPr>
              <a:t>, карнизах і балконах </a:t>
            </a:r>
            <a:r>
              <a:rPr lang="ru-RU" sz="1600" dirty="0" err="1">
                <a:latin typeface="sans-serif"/>
              </a:rPr>
              <a:t>приміщень</a:t>
            </a:r>
            <a:r>
              <a:rPr lang="ru-RU" sz="1600" dirty="0">
                <a:latin typeface="sans-serif"/>
              </a:rPr>
              <a:t>, особливо на </a:t>
            </a:r>
            <a:r>
              <a:rPr lang="ru-RU" sz="1600" dirty="0" err="1">
                <a:latin typeface="sans-serif"/>
              </a:rPr>
              <a:t>млинах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комбікормових</a:t>
            </a:r>
            <a:r>
              <a:rPr lang="ru-RU" sz="1600" dirty="0">
                <a:latin typeface="sans-serif"/>
              </a:rPr>
              <a:t> заводах, у </a:t>
            </a:r>
            <a:r>
              <a:rPr lang="ru-RU" sz="1600" dirty="0" err="1">
                <a:latin typeface="sans-serif"/>
              </a:rPr>
              <a:t>столярних</a:t>
            </a:r>
            <a:r>
              <a:rPr lang="ru-RU" sz="1600" dirty="0">
                <a:latin typeface="sans-serif"/>
              </a:rPr>
              <a:t> та </a:t>
            </a:r>
            <a:r>
              <a:rPr lang="ru-RU" sz="1600" dirty="0" err="1">
                <a:latin typeface="sans-serif"/>
              </a:rPr>
              <a:t>інших</a:t>
            </a:r>
            <a:r>
              <a:rPr lang="ru-RU" sz="1600" dirty="0">
                <a:latin typeface="sans-serif"/>
              </a:rPr>
              <a:t> цехах </a:t>
            </a:r>
            <a:r>
              <a:rPr lang="ru-RU" sz="1600" dirty="0" err="1">
                <a:latin typeface="sans-serif"/>
              </a:rPr>
              <a:t>переробки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деревини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Нагромаджений</a:t>
            </a:r>
            <a:r>
              <a:rPr lang="ru-RU" sz="1600" dirty="0">
                <a:latin typeface="sans-serif"/>
              </a:rPr>
              <a:t> пил </a:t>
            </a:r>
            <a:r>
              <a:rPr lang="ru-RU" sz="1600" dirty="0" err="1">
                <a:latin typeface="sans-serif"/>
              </a:rPr>
              <a:t>може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тліти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дуже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повільно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протягом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тривалого</a:t>
            </a:r>
            <a:r>
              <a:rPr lang="ru-RU" sz="1600" dirty="0">
                <a:latin typeface="sans-serif"/>
              </a:rPr>
              <a:t> часу і </a:t>
            </a:r>
            <a:r>
              <a:rPr lang="ru-RU" sz="1600" dirty="0" err="1">
                <a:latin typeface="sans-serif"/>
              </a:rPr>
              <a:t>непомітно</a:t>
            </a:r>
            <a:r>
              <a:rPr lang="ru-RU" sz="1600" dirty="0">
                <a:latin typeface="sans-serif"/>
              </a:rPr>
              <a:t> для очей, </a:t>
            </a:r>
            <a:r>
              <a:rPr lang="ru-RU" sz="1600" dirty="0" err="1">
                <a:latin typeface="sans-serif"/>
              </a:rPr>
              <a:t>потім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раптово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спалахує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полум'ям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виникає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пожежа</a:t>
            </a:r>
            <a:r>
              <a:rPr lang="ru-RU" sz="1600" dirty="0">
                <a:latin typeface="sans-serif"/>
              </a:rPr>
              <a:t>, часто </a:t>
            </a:r>
            <a:r>
              <a:rPr lang="ru-RU" sz="1600" dirty="0" err="1">
                <a:latin typeface="sans-serif"/>
              </a:rPr>
              <a:t>навіть</a:t>
            </a:r>
            <a:r>
              <a:rPr lang="ru-RU" sz="1600" dirty="0">
                <a:latin typeface="sans-serif"/>
              </a:rPr>
              <a:t> у </a:t>
            </a:r>
            <a:r>
              <a:rPr lang="ru-RU" sz="1600" dirty="0" err="1">
                <a:latin typeface="sans-serif"/>
              </a:rPr>
              <a:t>закритому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приміщенні.</a:t>
            </a:r>
            <a:r>
              <a:rPr lang="ru-RU" sz="1600" dirty="0" err="1" smtClean="0">
                <a:latin typeface="Palatino Linotype, Book Antiqua, Palatino, serif"/>
              </a:rPr>
              <a:t>На</a:t>
            </a:r>
            <a:r>
              <a:rPr lang="ru-RU" sz="1600" dirty="0" smtClean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інтенсивність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пожежі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впливають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пожежне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навантаження</a:t>
            </a:r>
            <a:r>
              <a:rPr lang="ru-RU" sz="1600" dirty="0">
                <a:latin typeface="Palatino Linotype, Book Antiqua, Palatino, serif"/>
              </a:rPr>
              <a:t>, </a:t>
            </a:r>
            <a:r>
              <a:rPr lang="ru-RU" sz="1600" dirty="0" err="1">
                <a:latin typeface="Palatino Linotype, Book Antiqua, Palatino, serif"/>
              </a:rPr>
              <a:t>тобто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загальна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кількість</a:t>
            </a:r>
            <a:r>
              <a:rPr lang="ru-RU" sz="1600" dirty="0">
                <a:latin typeface="Palatino Linotype, Book Antiqua, Palatino, serif"/>
              </a:rPr>
              <a:t> горючих </a:t>
            </a:r>
            <a:r>
              <a:rPr lang="ru-RU" sz="1600" dirty="0" err="1">
                <a:latin typeface="Palatino Linotype, Book Antiqua, Palatino, serif"/>
              </a:rPr>
              <a:t>матеріалів</a:t>
            </a:r>
            <a:r>
              <a:rPr lang="ru-RU" sz="1600" dirty="0">
                <a:latin typeface="Palatino Linotype, Book Antiqua, Palatino, serif"/>
              </a:rPr>
              <a:t>, і </a:t>
            </a:r>
            <a:r>
              <a:rPr lang="ru-RU" sz="1600" dirty="0" err="1">
                <a:latin typeface="Palatino Linotype, Book Antiqua, Palatino, serif"/>
              </a:rPr>
              <a:t>теплова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енергія</a:t>
            </a:r>
            <a:r>
              <a:rPr lang="ru-RU" sz="1600" dirty="0">
                <a:latin typeface="Palatino Linotype, Book Antiqua, Palatino, serif"/>
              </a:rPr>
              <a:t>, яка </a:t>
            </a:r>
            <a:r>
              <a:rPr lang="ru-RU" sz="1600" dirty="0" err="1">
                <a:latin typeface="Palatino Linotype, Book Antiqua, Palatino, serif"/>
              </a:rPr>
              <a:t>виділяється</a:t>
            </a:r>
            <a:r>
              <a:rPr lang="ru-RU" sz="1600" dirty="0">
                <a:latin typeface="Palatino Linotype, Book Antiqua, Palatino, serif"/>
              </a:rPr>
              <a:t> ними при </a:t>
            </a:r>
            <a:r>
              <a:rPr lang="ru-RU" sz="1600" dirty="0" err="1">
                <a:latin typeface="Palatino Linotype, Book Antiqua, Palatino, serif"/>
              </a:rPr>
              <a:t>горінні</a:t>
            </a:r>
            <a:r>
              <a:rPr lang="ru-RU" sz="1600" dirty="0">
                <a:latin typeface="Palatino Linotype, Book Antiqua, Palatino, serif"/>
              </a:rPr>
              <a:t>. </a:t>
            </a:r>
            <a:r>
              <a:rPr lang="ru-RU" sz="1600" dirty="0" err="1">
                <a:latin typeface="Palatino Linotype, Book Antiqua, Palatino, serif"/>
              </a:rPr>
              <a:t>Матеріали</a:t>
            </a:r>
            <a:r>
              <a:rPr lang="ru-RU" sz="1600" dirty="0">
                <a:latin typeface="Palatino Linotype, Book Antiqua, Palatino, serif"/>
              </a:rPr>
              <a:t>, </a:t>
            </a:r>
            <a:r>
              <a:rPr lang="ru-RU" sz="1600" dirty="0" err="1">
                <a:latin typeface="Palatino Linotype, Book Antiqua, Palatino, serif"/>
              </a:rPr>
              <a:t>які</a:t>
            </a:r>
            <a:r>
              <a:rPr lang="ru-RU" sz="1600" dirty="0">
                <a:latin typeface="Palatino Linotype, Book Antiqua, Palatino, serif"/>
              </a:rPr>
              <a:t> при </a:t>
            </a:r>
            <a:r>
              <a:rPr lang="ru-RU" sz="1600" dirty="0" err="1">
                <a:latin typeface="Palatino Linotype, Book Antiqua, Palatino, serif"/>
              </a:rPr>
              <a:t>загоранні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виділяють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більше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теплової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енергії</a:t>
            </a:r>
            <a:r>
              <a:rPr lang="ru-RU" sz="1600" dirty="0">
                <a:latin typeface="Palatino Linotype, Book Antiqua, Palatino, serif"/>
              </a:rPr>
              <a:t>, </a:t>
            </a:r>
            <a:r>
              <a:rPr lang="ru-RU" sz="1600" dirty="0" err="1">
                <a:latin typeface="Palatino Linotype, Book Antiqua, Palatino, serif"/>
              </a:rPr>
              <a:t>створюють</a:t>
            </a:r>
            <a:r>
              <a:rPr lang="ru-RU" sz="1600" dirty="0">
                <a:latin typeface="Palatino Linotype, Book Antiqua, Palatino, serif"/>
              </a:rPr>
              <a:t> і </a:t>
            </a:r>
            <a:r>
              <a:rPr lang="ru-RU" sz="1600" dirty="0" err="1">
                <a:latin typeface="Palatino Linotype, Book Antiqua, Palatino, serif"/>
              </a:rPr>
              <a:t>більше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пожежне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навантаження</a:t>
            </a:r>
            <a:r>
              <a:rPr lang="ru-RU" sz="1600" dirty="0">
                <a:latin typeface="Palatino Linotype, Book Antiqua, Palatino, serif"/>
              </a:rPr>
              <a:t>. </a:t>
            </a:r>
            <a:r>
              <a:rPr lang="ru-RU" sz="1600" dirty="0" err="1">
                <a:latin typeface="Palatino Linotype, Book Antiqua, Palatino, serif"/>
              </a:rPr>
              <a:t>Тверді</a:t>
            </a:r>
            <a:r>
              <a:rPr lang="ru-RU" sz="1600" dirty="0">
                <a:latin typeface="Palatino Linotype, Book Antiqua, Palatino, serif"/>
              </a:rPr>
              <a:t> й </a:t>
            </a:r>
            <a:r>
              <a:rPr lang="ru-RU" sz="1600" dirty="0" err="1">
                <a:latin typeface="Palatino Linotype, Book Antiqua, Palatino, serif"/>
              </a:rPr>
              <a:t>рідкі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горючі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матеріали</a:t>
            </a:r>
            <a:r>
              <a:rPr lang="ru-RU" sz="1600" dirty="0">
                <a:latin typeface="Palatino Linotype, Book Antiqua, Palatino, serif"/>
              </a:rPr>
              <a:t> з </a:t>
            </a:r>
            <a:r>
              <a:rPr lang="ru-RU" sz="1600" dirty="0" err="1">
                <a:latin typeface="Palatino Linotype, Book Antiqua, Palatino, serif"/>
              </a:rPr>
              <a:t>більшою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площею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поверхні</a:t>
            </a:r>
            <a:r>
              <a:rPr lang="ru-RU" sz="1600" dirty="0">
                <a:latin typeface="Palatino Linotype, Book Antiqua, Palatino, serif"/>
              </a:rPr>
              <a:t> на </a:t>
            </a:r>
            <a:r>
              <a:rPr lang="ru-RU" sz="1600" dirty="0" err="1">
                <a:latin typeface="Palatino Linotype, Book Antiqua, Palatino, serif"/>
              </a:rPr>
              <a:t>одиницю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маси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легше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спалахують</a:t>
            </a:r>
            <a:r>
              <a:rPr lang="ru-RU" sz="1600" dirty="0">
                <a:latin typeface="Palatino Linotype, Book Antiqua, Palatino, serif"/>
              </a:rPr>
              <a:t> і </a:t>
            </a:r>
            <a:r>
              <a:rPr lang="ru-RU" sz="1600" dirty="0" err="1">
                <a:latin typeface="Palatino Linotype, Book Antiqua, Palatino, serif"/>
              </a:rPr>
              <a:t>швидше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 smtClean="0">
                <a:latin typeface="Palatino Linotype, Book Antiqua, Palatino, serif"/>
              </a:rPr>
              <a:t>горять.Великою</a:t>
            </a:r>
            <a:r>
              <a:rPr lang="ru-RU" sz="1600" dirty="0" smtClean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небезпекою</a:t>
            </a:r>
            <a:r>
              <a:rPr lang="ru-RU" sz="1600" dirty="0">
                <a:latin typeface="Palatino Linotype, Book Antiqua, Palatino, serif"/>
              </a:rPr>
              <a:t> є те, </a:t>
            </a:r>
            <a:r>
              <a:rPr lang="ru-RU" sz="1600" dirty="0" err="1">
                <a:latin typeface="Palatino Linotype, Book Antiqua, Palatino, serif"/>
              </a:rPr>
              <a:t>що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дим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обмежує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видимість</a:t>
            </a:r>
            <a:r>
              <a:rPr lang="ru-RU" sz="1600" dirty="0">
                <a:latin typeface="Palatino Linotype, Book Antiqua, Palatino, serif"/>
              </a:rPr>
              <a:t>, </a:t>
            </a:r>
            <a:r>
              <a:rPr lang="ru-RU" sz="1600" dirty="0" err="1">
                <a:latin typeface="Palatino Linotype, Book Antiqua, Palatino, serif"/>
              </a:rPr>
              <a:t>затемнює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рятувальні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виходи</a:t>
            </a:r>
            <a:r>
              <a:rPr lang="ru-RU" sz="1600" dirty="0">
                <a:latin typeface="Palatino Linotype, Book Antiqua, Palatino, serif"/>
              </a:rPr>
              <a:t>, а </a:t>
            </a:r>
            <a:r>
              <a:rPr lang="ru-RU" sz="1600" dirty="0" err="1">
                <a:latin typeface="Palatino Linotype, Book Antiqua, Palatino, serif"/>
              </a:rPr>
              <a:t>це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призводить</a:t>
            </a:r>
            <a:r>
              <a:rPr lang="ru-RU" sz="1600" dirty="0">
                <a:latin typeface="Palatino Linotype, Book Antiqua, Palatino, serif"/>
              </a:rPr>
              <a:t> до </a:t>
            </a:r>
            <a:r>
              <a:rPr lang="ru-RU" sz="1600" dirty="0" err="1">
                <a:latin typeface="Palatino Linotype, Book Antiqua, Palatino, serif"/>
              </a:rPr>
              <a:t>паніки</a:t>
            </a:r>
            <a:r>
              <a:rPr lang="ru-RU" sz="1600" dirty="0">
                <a:latin typeface="Palatino Linotype, Book Antiqua, Palatino, serif"/>
              </a:rPr>
              <a:t>, особливо в </a:t>
            </a:r>
            <a:r>
              <a:rPr lang="ru-RU" sz="1600" dirty="0" err="1">
                <a:latin typeface="Palatino Linotype, Book Antiqua, Palatino, serif"/>
              </a:rPr>
              <a:t>незнайомій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обстановці</a:t>
            </a:r>
            <a:r>
              <a:rPr lang="ru-RU" sz="1600" dirty="0">
                <a:latin typeface="Palatino Linotype, Book Antiqua, Palatino, serif"/>
              </a:rPr>
              <a:t>. Негативно </a:t>
            </a:r>
            <a:r>
              <a:rPr lang="ru-RU" sz="1600" dirty="0" err="1">
                <a:latin typeface="Palatino Linotype, Book Antiqua, Palatino, serif"/>
              </a:rPr>
              <a:t>дим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діє</a:t>
            </a:r>
            <a:r>
              <a:rPr lang="ru-RU" sz="1600" dirty="0">
                <a:latin typeface="Palatino Linotype, Book Antiqua, Palatino, serif"/>
              </a:rPr>
              <a:t> на </a:t>
            </a:r>
            <a:r>
              <a:rPr lang="ru-RU" sz="1600" dirty="0" err="1">
                <a:latin typeface="Palatino Linotype, Book Antiqua, Palatino, serif"/>
              </a:rPr>
              <a:t>слизові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оболонки</a:t>
            </a:r>
            <a:r>
              <a:rPr lang="ru-RU" sz="1600" dirty="0">
                <a:latin typeface="Palatino Linotype, Book Antiqua, Palatino, serif"/>
              </a:rPr>
              <a:t> очей, носа і горла, </a:t>
            </a:r>
            <a:r>
              <a:rPr lang="ru-RU" sz="1600" dirty="0" err="1">
                <a:latin typeface="Palatino Linotype, Book Antiqua, Palatino, serif"/>
              </a:rPr>
              <a:t>що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також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заважає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рятуванню</a:t>
            </a:r>
            <a:r>
              <a:rPr lang="ru-RU" sz="1600" dirty="0">
                <a:latin typeface="Palatino Linotype, Book Antiqua, Palatino, serif"/>
              </a:rPr>
              <a:t>.</a:t>
            </a:r>
            <a:endParaRPr lang="ru-RU" sz="1600" dirty="0"/>
          </a:p>
          <a:p>
            <a:pPr marL="45720" indent="0">
              <a:buNone/>
            </a:pPr>
            <a:endParaRPr lang="ru-RU" sz="1600" dirty="0"/>
          </a:p>
        </p:txBody>
      </p:sp>
      <p:pic>
        <p:nvPicPr>
          <p:cNvPr id="12290" name="Picture 2" descr="C:\Users\Sasha\Desktop\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888432" cy="312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asha\Desktop\1280054950_x_e1c465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04670"/>
            <a:ext cx="2295674" cy="306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75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552" y="2708920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sz="1600" dirty="0" err="1">
                <a:latin typeface="sans-serif"/>
              </a:rPr>
              <a:t>Під</a:t>
            </a:r>
            <a:r>
              <a:rPr lang="ru-RU" sz="1600" dirty="0">
                <a:latin typeface="sans-serif"/>
              </a:rPr>
              <a:t> час </a:t>
            </a:r>
            <a:r>
              <a:rPr lang="ru-RU" sz="1600" dirty="0" err="1">
                <a:latin typeface="sans-serif"/>
              </a:rPr>
              <a:t>пожежі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відбуваються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певні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хімічні</a:t>
            </a:r>
            <a:r>
              <a:rPr lang="ru-RU" sz="1600" dirty="0">
                <a:latin typeface="sans-serif"/>
              </a:rPr>
              <a:t> та </a:t>
            </a:r>
            <a:r>
              <a:rPr lang="ru-RU" sz="1600" dirty="0" err="1">
                <a:latin typeface="sans-serif"/>
              </a:rPr>
              <a:t>фізичні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явища</a:t>
            </a:r>
            <a:r>
              <a:rPr lang="ru-RU" sz="1600" dirty="0">
                <a:latin typeface="sans-serif"/>
              </a:rPr>
              <a:t>: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>
                <a:latin typeface="Palatino Linotype, Book Antiqua, Palatino, serif"/>
              </a:rPr>
              <a:t>- </a:t>
            </a:r>
            <a:r>
              <a:rPr lang="ru-RU" sz="1600" dirty="0" err="1">
                <a:latin typeface="Palatino Linotype, Book Antiqua, Palatino, serif"/>
              </a:rPr>
              <a:t>хімічна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реакція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горіння</a:t>
            </a:r>
            <a:r>
              <a:rPr lang="ru-RU" sz="1600" dirty="0">
                <a:latin typeface="Palatino Linotype, Book Antiqua, Palatino, serif"/>
              </a:rPr>
              <a:t>;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>
                <a:latin typeface="Palatino Linotype, Book Antiqua, Palatino, serif"/>
              </a:rPr>
              <a:t>- </a:t>
            </a:r>
            <a:r>
              <a:rPr lang="ru-RU" sz="1600" dirty="0" err="1">
                <a:latin typeface="Palatino Linotype, Book Antiqua, Palatino, serif"/>
              </a:rPr>
              <a:t>виділення</a:t>
            </a:r>
            <a:r>
              <a:rPr lang="ru-RU" sz="1600" dirty="0">
                <a:latin typeface="Palatino Linotype, Book Antiqua, Palatino, serif"/>
              </a:rPr>
              <a:t> і передача тепла;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>
                <a:latin typeface="Palatino Linotype, Book Antiqua, Palatino, serif"/>
              </a:rPr>
              <a:t>- </a:t>
            </a:r>
            <a:r>
              <a:rPr lang="ru-RU" sz="1600" dirty="0" err="1">
                <a:latin typeface="Palatino Linotype, Book Antiqua, Palatino, serif"/>
              </a:rPr>
              <a:t>виділення</a:t>
            </a:r>
            <a:r>
              <a:rPr lang="ru-RU" sz="1600" dirty="0">
                <a:latin typeface="Palatino Linotype, Book Antiqua, Palatino, serif"/>
              </a:rPr>
              <a:t> і </a:t>
            </a:r>
            <a:r>
              <a:rPr lang="ru-RU" sz="1600" dirty="0" err="1">
                <a:latin typeface="Palatino Linotype, Book Antiqua, Palatino, serif"/>
              </a:rPr>
              <a:t>поширення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продуктів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горіння</a:t>
            </a:r>
            <a:r>
              <a:rPr lang="ru-RU" sz="1600" dirty="0">
                <a:latin typeface="Palatino Linotype, Book Antiqua, Palatino, serif"/>
              </a:rPr>
              <a:t>;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>
                <a:latin typeface="Palatino Linotype, Book Antiqua, Palatino, serif"/>
              </a:rPr>
              <a:t>- </a:t>
            </a:r>
            <a:r>
              <a:rPr lang="ru-RU" sz="1600" dirty="0" err="1">
                <a:latin typeface="Palatino Linotype, Book Antiqua, Palatino, serif"/>
              </a:rPr>
              <a:t>газовий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обмін</a:t>
            </a:r>
            <a:r>
              <a:rPr lang="ru-RU" sz="1600" dirty="0">
                <a:latin typeface="Palatino Linotype, Book Antiqua, Palatino, serif"/>
              </a:rPr>
              <a:t>.</a:t>
            </a:r>
            <a:endParaRPr lang="ru-RU" sz="1600" dirty="0"/>
          </a:p>
          <a:p>
            <a:pPr marL="45720" indent="0">
              <a:buNone/>
            </a:pPr>
            <a:r>
              <a:rPr lang="ru-RU" sz="1600" dirty="0">
                <a:latin typeface="Palatino Linotype, Book Antiqua, Palatino, serif"/>
              </a:rPr>
              <a:t>Характер і </a:t>
            </a:r>
            <a:r>
              <a:rPr lang="ru-RU" sz="1600" dirty="0" err="1">
                <a:latin typeface="Palatino Linotype, Book Antiqua, Palatino, serif"/>
              </a:rPr>
              <a:t>масштаби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горіння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під</a:t>
            </a:r>
            <a:r>
              <a:rPr lang="ru-RU" sz="1600" dirty="0">
                <a:latin typeface="Palatino Linotype, Book Antiqua, Palatino, serif"/>
              </a:rPr>
              <a:t> час </a:t>
            </a:r>
            <a:r>
              <a:rPr lang="ru-RU" sz="1600" dirty="0" err="1">
                <a:latin typeface="Palatino Linotype, Book Antiqua, Palatino, serif"/>
              </a:rPr>
              <a:t>пожежі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залежать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від</a:t>
            </a:r>
            <a:r>
              <a:rPr lang="ru-RU" sz="1600" dirty="0">
                <a:latin typeface="Palatino Linotype, Book Antiqua, Palatino, serif"/>
              </a:rPr>
              <a:t> таких </a:t>
            </a:r>
            <a:r>
              <a:rPr lang="ru-RU" sz="1600" dirty="0" err="1">
                <a:latin typeface="Palatino Linotype, Book Antiqua, Palatino, serif"/>
              </a:rPr>
              <a:t>чинників</a:t>
            </a:r>
            <a:r>
              <a:rPr lang="ru-RU" sz="1600" dirty="0">
                <a:latin typeface="Palatino Linotype, Book Antiqua, Palatino, serif"/>
              </a:rPr>
              <a:t>: агрегатного стану горючих </a:t>
            </a:r>
            <a:r>
              <a:rPr lang="ru-RU" sz="1600" dirty="0" err="1">
                <a:latin typeface="Palatino Linotype, Book Antiqua, Palatino, serif"/>
              </a:rPr>
              <a:t>матеріалів</a:t>
            </a:r>
            <a:r>
              <a:rPr lang="ru-RU" sz="1600" dirty="0">
                <a:latin typeface="Palatino Linotype, Book Antiqua, Palatino, serif"/>
              </a:rPr>
              <a:t> (</a:t>
            </a:r>
            <a:r>
              <a:rPr lang="ru-RU" sz="1600" dirty="0" err="1">
                <a:latin typeface="Palatino Linotype, Book Antiqua, Palatino, serif"/>
              </a:rPr>
              <a:t>найбільш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вибухопожежонебезпечними</a:t>
            </a:r>
            <a:r>
              <a:rPr lang="ru-RU" sz="1600" dirty="0">
                <a:latin typeface="Palatino Linotype, Book Antiqua, Palatino, serif"/>
              </a:rPr>
              <a:t> е </a:t>
            </a:r>
            <a:r>
              <a:rPr lang="ru-RU" sz="1600" dirty="0" err="1">
                <a:latin typeface="Palatino Linotype, Book Antiqua, Palatino, serif"/>
              </a:rPr>
              <a:t>газоподібні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горючі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речовини</a:t>
            </a:r>
            <a:r>
              <a:rPr lang="ru-RU" sz="1600" dirty="0">
                <a:latin typeface="Palatino Linotype, Book Antiqua, Palatino, serif"/>
              </a:rPr>
              <a:t>); </a:t>
            </a:r>
            <a:r>
              <a:rPr lang="ru-RU" sz="1600" dirty="0" err="1">
                <a:latin typeface="Palatino Linotype, Book Antiqua, Palatino, serif"/>
              </a:rPr>
              <a:t>особливостей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розміщення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пожежного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навантаження</a:t>
            </a:r>
            <a:r>
              <a:rPr lang="ru-RU" sz="1600" dirty="0">
                <a:latin typeface="Palatino Linotype, Book Antiqua, Palatino, serif"/>
              </a:rPr>
              <a:t> (</a:t>
            </a:r>
            <a:r>
              <a:rPr lang="ru-RU" sz="1600" dirty="0" err="1">
                <a:latin typeface="Palatino Linotype, Book Antiqua, Palatino, serif"/>
              </a:rPr>
              <a:t>розосереджене</a:t>
            </a:r>
            <a:r>
              <a:rPr lang="ru-RU" sz="1600" dirty="0">
                <a:latin typeface="Palatino Linotype, Book Antiqua, Palatino, serif"/>
              </a:rPr>
              <a:t> в </a:t>
            </a:r>
            <a:r>
              <a:rPr lang="ru-RU" sz="1600" dirty="0" err="1">
                <a:latin typeface="Palatino Linotype, Book Antiqua, Palatino, serif"/>
              </a:rPr>
              <a:t>приміщенні</a:t>
            </a:r>
            <a:r>
              <a:rPr lang="ru-RU" sz="1600" dirty="0">
                <a:latin typeface="Palatino Linotype, Book Antiqua, Palatino, serif"/>
              </a:rPr>
              <a:t> та </a:t>
            </a:r>
            <a:r>
              <a:rPr lang="ru-RU" sz="1600" dirty="0" err="1">
                <a:latin typeface="Palatino Linotype, Book Antiqua, Palatino, serif"/>
              </a:rPr>
              <a:t>займає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більшу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частину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площі</a:t>
            </a:r>
            <a:r>
              <a:rPr lang="ru-RU" sz="1600" dirty="0">
                <a:latin typeface="Palatino Linotype, Book Antiqua, Palatino, serif"/>
              </a:rPr>
              <a:t>, </a:t>
            </a:r>
            <a:r>
              <a:rPr lang="ru-RU" sz="1600" dirty="0" err="1">
                <a:latin typeface="Palatino Linotype, Book Antiqua, Palatino, serif"/>
              </a:rPr>
              <a:t>зосереджене</a:t>
            </a:r>
            <a:r>
              <a:rPr lang="ru-RU" sz="1600" dirty="0">
                <a:latin typeface="Palatino Linotype, Book Antiqua, Palatino, serif"/>
              </a:rPr>
              <a:t> в </a:t>
            </a:r>
            <a:r>
              <a:rPr lang="ru-RU" sz="1600" dirty="0" err="1">
                <a:latin typeface="Palatino Linotype, Book Antiqua, Palatino, serif"/>
              </a:rPr>
              <a:t>одній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або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декількох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ділянках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приміщення</a:t>
            </a:r>
            <a:r>
              <a:rPr lang="ru-RU" sz="1600" dirty="0">
                <a:latin typeface="Palatino Linotype, Book Antiqua, Palatino, serif"/>
              </a:rPr>
              <a:t> та </a:t>
            </a:r>
            <a:r>
              <a:rPr lang="ru-RU" sz="1600" dirty="0" err="1">
                <a:latin typeface="Palatino Linotype, Book Antiqua, Palatino, serif"/>
              </a:rPr>
              <a:t>займає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меншу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частину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площі</a:t>
            </a:r>
            <a:r>
              <a:rPr lang="ru-RU" sz="1600" dirty="0">
                <a:latin typeface="Palatino Linotype, Book Antiqua, Palatino, serif"/>
              </a:rPr>
              <a:t>); </a:t>
            </a:r>
            <a:r>
              <a:rPr lang="ru-RU" sz="1600" dirty="0" err="1">
                <a:latin typeface="Palatino Linotype, Book Antiqua, Palatino, serif"/>
              </a:rPr>
              <a:t>об'ємно-планувальних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особливостей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об'єкта</a:t>
            </a:r>
            <a:r>
              <a:rPr lang="ru-RU" sz="1600" dirty="0">
                <a:latin typeface="Palatino Linotype, Book Antiqua, Palatino, serif"/>
              </a:rPr>
              <a:t> </a:t>
            </a:r>
            <a:r>
              <a:rPr lang="ru-RU" sz="1600" dirty="0" err="1">
                <a:latin typeface="Palatino Linotype, Book Antiqua, Palatino, serif"/>
              </a:rPr>
              <a:t>пожежі</a:t>
            </a:r>
            <a:r>
              <a:rPr lang="ru-RU" sz="1600" dirty="0">
                <a:latin typeface="Palatino Linotype, Book Antiqua, Palatino, serif"/>
              </a:rPr>
              <a:t>; </a:t>
            </a:r>
            <a:r>
              <a:rPr lang="ru-RU" sz="1600" dirty="0" err="1">
                <a:latin typeface="Palatino Linotype, Book Antiqua, Palatino, serif"/>
              </a:rPr>
              <a:t>метеорологічних</a:t>
            </a:r>
            <a:r>
              <a:rPr lang="ru-RU" sz="1600" dirty="0">
                <a:latin typeface="Palatino Linotype, Book Antiqua, Palatino, serif"/>
              </a:rPr>
              <a:t> умов.</a:t>
            </a:r>
            <a:endParaRPr lang="ru-RU" sz="1600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3314" name="Picture 2" descr="C:\Users\Sasha\Desktop\a-les-pozhar-moschny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13" y="3077695"/>
            <a:ext cx="71287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12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2780928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 err="1">
                <a:latin typeface="Palatino Linotype, Book Antiqua, Palatino, serif"/>
              </a:rPr>
              <a:t>Вищезазначені</a:t>
            </a:r>
            <a:r>
              <a:rPr lang="ru-RU" sz="1800" dirty="0">
                <a:latin typeface="Palatino Linotype, Book Antiqua, Palatino, serif"/>
              </a:rPr>
              <a:t> </a:t>
            </a:r>
            <a:r>
              <a:rPr lang="ru-RU" sz="1800" dirty="0" err="1">
                <a:latin typeface="Palatino Linotype, Book Antiqua, Palatino, serif"/>
              </a:rPr>
              <a:t>чинники</a:t>
            </a:r>
            <a:r>
              <a:rPr lang="ru-RU" sz="1800" dirty="0">
                <a:latin typeface="Palatino Linotype, Book Antiqua, Palatino, serif"/>
              </a:rPr>
              <a:t> </a:t>
            </a:r>
            <a:r>
              <a:rPr lang="ru-RU" sz="1800" dirty="0" err="1">
                <a:latin typeface="Palatino Linotype, Book Antiqua, Palatino, serif"/>
              </a:rPr>
              <a:t>зумовлюють</a:t>
            </a:r>
            <a:r>
              <a:rPr lang="ru-RU" sz="1800" dirty="0">
                <a:latin typeface="Palatino Linotype, Book Antiqua, Palatino, serif"/>
              </a:rPr>
              <a:t> </a:t>
            </a:r>
            <a:r>
              <a:rPr lang="ru-RU" sz="1800" dirty="0" err="1">
                <a:latin typeface="Palatino Linotype, Book Antiqua, Palatino, serif"/>
              </a:rPr>
              <a:t>особливості</a:t>
            </a:r>
            <a:r>
              <a:rPr lang="ru-RU" sz="1800" dirty="0">
                <a:latin typeface="Palatino Linotype, Book Antiqua, Palatino, serif"/>
              </a:rPr>
              <a:t> газового </a:t>
            </a:r>
            <a:r>
              <a:rPr lang="ru-RU" sz="1800" dirty="0" err="1">
                <a:latin typeface="Palatino Linotype, Book Antiqua, Palatino, serif"/>
              </a:rPr>
              <a:t>обміну</a:t>
            </a:r>
            <a:r>
              <a:rPr lang="ru-RU" sz="1800" dirty="0">
                <a:latin typeface="Palatino Linotype, Book Antiqua, Palatino, serif"/>
              </a:rPr>
              <a:t> та </a:t>
            </a:r>
            <a:r>
              <a:rPr lang="ru-RU" sz="1800" dirty="0" err="1">
                <a:latin typeface="Palatino Linotype, Book Antiqua, Palatino, serif"/>
              </a:rPr>
              <a:t>димоутворення</a:t>
            </a:r>
            <a:r>
              <a:rPr lang="ru-RU" sz="1800" dirty="0">
                <a:latin typeface="Palatino Linotype, Book Antiqua, Palatino, serif"/>
              </a:rPr>
              <a:t>, </a:t>
            </a:r>
            <a:r>
              <a:rPr lang="ru-RU" sz="1800" dirty="0" err="1">
                <a:latin typeface="Palatino Linotype, Book Antiqua, Palatino, serif"/>
              </a:rPr>
              <a:t>температурний</a:t>
            </a:r>
            <a:r>
              <a:rPr lang="ru-RU" sz="1800" dirty="0">
                <a:latin typeface="Palatino Linotype, Book Antiqua, Palatino, serif"/>
              </a:rPr>
              <a:t> режим та </a:t>
            </a:r>
            <a:r>
              <a:rPr lang="ru-RU" sz="1800" dirty="0" err="1">
                <a:latin typeface="Palatino Linotype, Book Antiqua, Palatino, serif"/>
              </a:rPr>
              <a:t>види</a:t>
            </a:r>
            <a:r>
              <a:rPr lang="ru-RU" sz="1800" dirty="0">
                <a:latin typeface="Palatino Linotype, Book Antiqua, Palatino, serif"/>
              </a:rPr>
              <a:t> </a:t>
            </a:r>
            <a:r>
              <a:rPr lang="ru-RU" sz="1800" dirty="0" err="1">
                <a:latin typeface="Palatino Linotype, Book Antiqua, Palatino, serif"/>
              </a:rPr>
              <a:t>теплообміну</a:t>
            </a:r>
            <a:r>
              <a:rPr lang="ru-RU" sz="1800" dirty="0">
                <a:latin typeface="Palatino Linotype, Book Antiqua, Palatino, serif"/>
              </a:rPr>
              <a:t>.</a:t>
            </a:r>
            <a:endParaRPr lang="ru-RU" sz="1800" dirty="0"/>
          </a:p>
          <a:p>
            <a:pPr marL="45720" indent="0">
              <a:buNone/>
            </a:pPr>
            <a:r>
              <a:rPr lang="ru-RU" sz="1800" dirty="0" err="1">
                <a:latin typeface="Palatino Linotype, Book Antiqua, Palatino, serif"/>
              </a:rPr>
              <a:t>Газообмін</a:t>
            </a:r>
            <a:r>
              <a:rPr lang="ru-RU" sz="1800" dirty="0">
                <a:latin typeface="Palatino Linotype, Book Antiqua, Palatino, serif"/>
              </a:rPr>
              <a:t> на </a:t>
            </a:r>
            <a:r>
              <a:rPr lang="ru-RU" sz="1800" dirty="0" err="1">
                <a:latin typeface="Palatino Linotype, Book Antiqua, Palatino, serif"/>
              </a:rPr>
              <a:t>пожежах</a:t>
            </a:r>
            <a:r>
              <a:rPr lang="ru-RU" sz="1800" dirty="0">
                <a:latin typeface="Palatino Linotype, Book Antiqua, Palatino, serif"/>
              </a:rPr>
              <a:t> </a:t>
            </a:r>
            <a:r>
              <a:rPr lang="ru-RU" sz="1800" dirty="0" err="1">
                <a:latin typeface="Palatino Linotype, Book Antiqua, Palatino, serif"/>
              </a:rPr>
              <a:t>може</a:t>
            </a:r>
            <a:r>
              <a:rPr lang="ru-RU" sz="1800" dirty="0">
                <a:latin typeface="Palatino Linotype, Book Antiqua, Palatino, serif"/>
              </a:rPr>
              <a:t> бути </a:t>
            </a:r>
            <a:r>
              <a:rPr lang="ru-RU" sz="1800" dirty="0" err="1">
                <a:latin typeface="Palatino Linotype, Book Antiqua, Palatino, serif"/>
              </a:rPr>
              <a:t>вільним</a:t>
            </a:r>
            <a:r>
              <a:rPr lang="ru-RU" sz="1800" dirty="0">
                <a:latin typeface="Palatino Linotype, Book Antiqua, Palatino, serif"/>
              </a:rPr>
              <a:t>, </a:t>
            </a:r>
            <a:r>
              <a:rPr lang="ru-RU" sz="1800" dirty="0" err="1">
                <a:latin typeface="Palatino Linotype, Book Antiqua, Palatino, serif"/>
              </a:rPr>
              <a:t>розвиненим</a:t>
            </a:r>
            <a:r>
              <a:rPr lang="ru-RU" sz="1800" dirty="0">
                <a:latin typeface="Palatino Linotype, Book Antiqua, Palatino, serif"/>
              </a:rPr>
              <a:t> </a:t>
            </a:r>
            <a:r>
              <a:rPr lang="ru-RU" sz="1800" dirty="0" err="1">
                <a:latin typeface="Palatino Linotype, Book Antiqua, Palatino, serif"/>
              </a:rPr>
              <a:t>або</a:t>
            </a:r>
            <a:r>
              <a:rPr lang="ru-RU" sz="1800" dirty="0">
                <a:latin typeface="Palatino Linotype, Book Antiqua, Palatino, serif"/>
              </a:rPr>
              <a:t> </a:t>
            </a:r>
            <a:r>
              <a:rPr lang="ru-RU" sz="1800" dirty="0" err="1">
                <a:latin typeface="Palatino Linotype, Book Antiqua, Palatino, serif"/>
              </a:rPr>
              <a:t>обмеженим</a:t>
            </a:r>
            <a:r>
              <a:rPr lang="ru-RU" sz="1800" dirty="0">
                <a:latin typeface="Palatino Linotype, Book Antiqua, Palatino, serif"/>
              </a:rPr>
              <a:t>, а </a:t>
            </a:r>
            <a:r>
              <a:rPr lang="ru-RU" sz="1800" dirty="0" err="1" smtClean="0">
                <a:latin typeface="Palatino Linotype, Book Antiqua, Palatino, serif"/>
              </a:rPr>
              <a:t>теплообмін-здійснюватись</a:t>
            </a:r>
            <a:r>
              <a:rPr lang="ru-RU" sz="1800" dirty="0" smtClean="0">
                <a:latin typeface="Palatino Linotype, Book Antiqua, Palatino, serif"/>
              </a:rPr>
              <a:t> </a:t>
            </a:r>
            <a:r>
              <a:rPr lang="ru-RU" sz="1800" dirty="0" err="1">
                <a:latin typeface="Palatino Linotype, Book Antiqua, Palatino, serif"/>
              </a:rPr>
              <a:t>конвекцією</a:t>
            </a:r>
            <a:r>
              <a:rPr lang="ru-RU" sz="1800" dirty="0">
                <a:latin typeface="Palatino Linotype, Book Antiqua, Palatino, serif"/>
              </a:rPr>
              <a:t>, </a:t>
            </a:r>
            <a:r>
              <a:rPr lang="ru-RU" sz="1800" dirty="0" err="1">
                <a:latin typeface="Palatino Linotype, Book Antiqua, Palatino, serif"/>
              </a:rPr>
              <a:t>випромінюванням</a:t>
            </a:r>
            <a:r>
              <a:rPr lang="ru-RU" sz="1800" dirty="0">
                <a:latin typeface="Palatino Linotype, Book Antiqua, Palatino, serif"/>
              </a:rPr>
              <a:t> та теплопередачею. Характер газового та теплового </a:t>
            </a:r>
            <a:r>
              <a:rPr lang="ru-RU" sz="1800" dirty="0" err="1">
                <a:latin typeface="Palatino Linotype, Book Antiqua, Palatino, serif"/>
              </a:rPr>
              <a:t>обмінів</a:t>
            </a:r>
            <a:r>
              <a:rPr lang="ru-RU" sz="1800" dirty="0">
                <a:latin typeface="Palatino Linotype, Book Antiqua, Palatino, serif"/>
              </a:rPr>
              <a:t> </a:t>
            </a:r>
            <a:r>
              <a:rPr lang="ru-RU" sz="1800" dirty="0" err="1">
                <a:latin typeface="Palatino Linotype, Book Antiqua, Palatino, serif"/>
              </a:rPr>
              <a:t>суттєво</a:t>
            </a:r>
            <a:r>
              <a:rPr lang="ru-RU" sz="1800" dirty="0">
                <a:latin typeface="Palatino Linotype, Book Antiqua, Palatino, serif"/>
              </a:rPr>
              <a:t> </a:t>
            </a:r>
            <a:r>
              <a:rPr lang="ru-RU" sz="1800" dirty="0" err="1">
                <a:latin typeface="Palatino Linotype, Book Antiqua, Palatino, serif"/>
              </a:rPr>
              <a:t>залежить</a:t>
            </a:r>
            <a:r>
              <a:rPr lang="ru-RU" sz="1800" dirty="0">
                <a:latin typeface="Palatino Linotype, Book Antiqua, Palatino, serif"/>
              </a:rPr>
              <a:t> </a:t>
            </a:r>
            <a:r>
              <a:rPr lang="ru-RU" sz="1800" dirty="0" err="1">
                <a:latin typeface="Palatino Linotype, Book Antiqua, Palatino, serif"/>
              </a:rPr>
              <a:t>від</a:t>
            </a:r>
            <a:r>
              <a:rPr lang="ru-RU" sz="1800" dirty="0">
                <a:latin typeface="Palatino Linotype, Book Antiqua, Palatino, serif"/>
              </a:rPr>
              <a:t> </a:t>
            </a:r>
            <a:r>
              <a:rPr lang="ru-RU" sz="1800" dirty="0" err="1">
                <a:latin typeface="Palatino Linotype, Book Antiqua, Palatino, serif"/>
              </a:rPr>
              <a:t>об'ємно-планувальних</a:t>
            </a:r>
            <a:r>
              <a:rPr lang="ru-RU" sz="1800" dirty="0">
                <a:latin typeface="Palatino Linotype, Book Antiqua, Palatino, serif"/>
              </a:rPr>
              <a:t> </a:t>
            </a:r>
            <a:r>
              <a:rPr lang="ru-RU" sz="1800" dirty="0" err="1">
                <a:latin typeface="Palatino Linotype, Book Antiqua, Palatino, serif"/>
              </a:rPr>
              <a:t>особливостей</a:t>
            </a:r>
            <a:r>
              <a:rPr lang="ru-RU" sz="1800" dirty="0">
                <a:latin typeface="Palatino Linotype, Book Antiqua, Palatino, serif"/>
              </a:rPr>
              <a:t> </a:t>
            </a:r>
            <a:r>
              <a:rPr lang="ru-RU" sz="1800" dirty="0" err="1">
                <a:latin typeface="Palatino Linotype, Book Antiqua, Palatino, serif"/>
              </a:rPr>
              <a:t>об'єкта</a:t>
            </a:r>
            <a:r>
              <a:rPr lang="ru-RU" sz="1800" dirty="0">
                <a:latin typeface="Palatino Linotype, Book Antiqua, Palatino, serif"/>
              </a:rPr>
              <a:t> </a:t>
            </a:r>
            <a:r>
              <a:rPr lang="ru-RU" sz="1800" dirty="0" err="1">
                <a:latin typeface="Palatino Linotype, Book Antiqua, Palatino, serif"/>
              </a:rPr>
              <a:t>пожежі</a:t>
            </a:r>
            <a:r>
              <a:rPr lang="ru-RU" sz="1800" dirty="0">
                <a:latin typeface="Palatino Linotype, Book Antiqua, Palatino, serif"/>
              </a:rPr>
              <a:t>. </a:t>
            </a:r>
            <a:r>
              <a:rPr lang="ru-RU" sz="1800" dirty="0" err="1">
                <a:latin typeface="Palatino Linotype, Book Antiqua, Palatino, serif"/>
              </a:rPr>
              <a:t>Виходячи</a:t>
            </a:r>
            <a:r>
              <a:rPr lang="ru-RU" sz="1800" dirty="0">
                <a:latin typeface="Palatino Linotype, Book Antiqua, Palatino, serif"/>
              </a:rPr>
              <a:t> з такого </a:t>
            </a:r>
            <a:r>
              <a:rPr lang="ru-RU" sz="1800" dirty="0" err="1">
                <a:latin typeface="Palatino Linotype, Book Antiqua, Palatino, serif"/>
              </a:rPr>
              <a:t>твердження</a:t>
            </a:r>
            <a:r>
              <a:rPr lang="ru-RU" sz="1800" dirty="0">
                <a:latin typeface="Palatino Linotype, Book Antiqua, Palatino, serif"/>
              </a:rPr>
              <a:t>, </a:t>
            </a:r>
            <a:r>
              <a:rPr lang="ru-RU" sz="1800" dirty="0" err="1">
                <a:latin typeface="Palatino Linotype, Book Antiqua, Palatino, serif"/>
              </a:rPr>
              <a:t>пожежі</a:t>
            </a:r>
            <a:r>
              <a:rPr lang="ru-RU" sz="1800" dirty="0">
                <a:latin typeface="Palatino Linotype, Book Antiqua, Palatino, serif"/>
              </a:rPr>
              <a:t> за </a:t>
            </a:r>
            <a:r>
              <a:rPr lang="ru-RU" sz="1800" dirty="0" err="1">
                <a:latin typeface="Palatino Linotype, Book Antiqua, Palatino, serif"/>
              </a:rPr>
              <a:t>умовами</a:t>
            </a:r>
            <a:r>
              <a:rPr lang="ru-RU" sz="1800" dirty="0">
                <a:latin typeface="Palatino Linotype, Book Antiqua, Palatino, serif"/>
              </a:rPr>
              <a:t> газового та теплового </a:t>
            </a:r>
            <a:r>
              <a:rPr lang="ru-RU" sz="1800" dirty="0" err="1">
                <a:latin typeface="Palatino Linotype, Book Antiqua, Palatino, serif"/>
              </a:rPr>
              <a:t>обмінів</a:t>
            </a:r>
            <a:r>
              <a:rPr lang="ru-RU" sz="1800" dirty="0">
                <a:latin typeface="Palatino Linotype, Book Antiqua, Palatino, serif"/>
              </a:rPr>
              <a:t>, а </a:t>
            </a:r>
            <a:r>
              <a:rPr lang="ru-RU" sz="1800" dirty="0" err="1">
                <a:latin typeface="Palatino Linotype, Book Antiqua, Palatino, serif"/>
              </a:rPr>
              <a:t>також</a:t>
            </a:r>
            <a:r>
              <a:rPr lang="ru-RU" sz="1800" dirty="0">
                <a:latin typeface="Palatino Linotype, Book Antiqua, Palatino, serif"/>
              </a:rPr>
              <a:t> </a:t>
            </a:r>
            <a:r>
              <a:rPr lang="ru-RU" sz="1800" dirty="0" err="1">
                <a:latin typeface="Palatino Linotype, Book Antiqua, Palatino, serif"/>
              </a:rPr>
              <a:t>об'ємно-планувальними</a:t>
            </a:r>
            <a:r>
              <a:rPr lang="ru-RU" sz="1800" dirty="0">
                <a:latin typeface="Palatino Linotype, Book Antiqua, Palatino, serif"/>
              </a:rPr>
              <a:t> </a:t>
            </a:r>
            <a:r>
              <a:rPr lang="ru-RU" sz="1800" dirty="0" err="1">
                <a:latin typeface="Palatino Linotype, Book Antiqua, Palatino, serif"/>
              </a:rPr>
              <a:t>особливостями</a:t>
            </a:r>
            <a:r>
              <a:rPr lang="ru-RU" sz="1800" dirty="0">
                <a:latin typeface="Palatino Linotype, Book Antiqua, Palatino, serif"/>
              </a:rPr>
              <a:t> </a:t>
            </a:r>
            <a:r>
              <a:rPr lang="ru-RU" sz="1800" dirty="0" err="1">
                <a:latin typeface="Palatino Linotype, Book Antiqua, Palatino, serif"/>
              </a:rPr>
              <a:t>підрозділяються</a:t>
            </a:r>
            <a:r>
              <a:rPr lang="ru-RU" sz="1800" dirty="0">
                <a:latin typeface="Palatino Linotype, Book Antiqua, Palatino, serif"/>
              </a:rPr>
              <a:t> на </a:t>
            </a:r>
            <a:r>
              <a:rPr lang="ru-RU" sz="1800" dirty="0" err="1">
                <a:latin typeface="Palatino Linotype, Book Antiqua, Palatino, serif"/>
              </a:rPr>
              <a:t>групи</a:t>
            </a:r>
            <a:r>
              <a:rPr lang="ru-RU" sz="1800" dirty="0">
                <a:latin typeface="Palatino Linotype, Book Antiqua, Palatino, serif"/>
              </a:rPr>
              <a:t> та </a:t>
            </a:r>
            <a:r>
              <a:rPr lang="ru-RU" sz="1800" dirty="0" err="1" smtClean="0">
                <a:latin typeface="Palatino Linotype, Book Antiqua, Palatino, serif"/>
              </a:rPr>
              <a:t>підгрупи</a:t>
            </a:r>
            <a:r>
              <a:rPr lang="ru-RU" sz="1800" dirty="0" smtClean="0">
                <a:latin typeface="Palatino Linotype, Book Antiqua, Palatino, serif"/>
              </a:rPr>
              <a:t>.</a:t>
            </a:r>
            <a:endParaRPr lang="ru-RU" sz="1800" dirty="0"/>
          </a:p>
          <a:p>
            <a:pPr marL="45720" indent="0">
              <a:buNone/>
            </a:pPr>
            <a:endParaRPr lang="ru-RU" sz="1800" dirty="0"/>
          </a:p>
        </p:txBody>
      </p:sp>
      <p:pic>
        <p:nvPicPr>
          <p:cNvPr id="14338" name="Picture 2" descr="C:\Users\Sasha\Desktop\Верне._Пожар_в_Зимнем_дворц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73152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5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2636912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1800" b="1" dirty="0" smtClean="0"/>
              <a:t>Список використаної літератури: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/>
              </a:rPr>
              <a:t>1)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Радзієвський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С.І. </a:t>
            </a:r>
            <a:r>
              <a:rPr lang="ru-RU" sz="1800" u="sng" dirty="0" err="1">
                <a:solidFill>
                  <a:schemeClr val="tx1"/>
                </a:solidFill>
                <a:latin typeface="Times New Roman"/>
              </a:rPr>
              <a:t>Безпека</a:t>
            </a:r>
            <a:r>
              <a:rPr lang="ru-RU" sz="1800" u="sng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1800" u="sng" dirty="0" err="1">
                <a:solidFill>
                  <a:schemeClr val="tx1"/>
                </a:solidFill>
                <a:latin typeface="Times New Roman"/>
              </a:rPr>
              <a:t>життєдіяльності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Навчальний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посібник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- Севастополь. РІБЕСТ, 2003 .- 268с., С. 236-259. 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sans-serif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</a:rPr>
              <a:t>2)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Хван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Т.А.,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Хван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П.А.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Безпека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життєдіяльності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.- Ростов н / Д: «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Фенікс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», 2000 .- 352с., С. 272-275. 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sans-serif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</a:rPr>
              <a:t>3) Велика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радянська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енциклопедія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.- М.: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Радянська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енциклопедія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, 1978. 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sans-serif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</a:rPr>
              <a:t>4)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Білків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С.В.,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Ільницька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А.В.,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Козьяков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А.Ф.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Безпека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життєдіяльності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.- М.: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Вища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 школа, 2001 .- с. 411-419. 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sans-serif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</a:rPr>
              <a:t>5) </a:t>
            </a:r>
            <a:r>
              <a:rPr lang="en-US" sz="1800" dirty="0">
                <a:solidFill>
                  <a:schemeClr val="tx1"/>
                </a:solidFill>
                <a:latin typeface="Times New Roman"/>
              </a:rPr>
              <a:t>http://asi.com.ua/ru/fire_protection/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Пожежна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безпека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протипожежний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захист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Компанія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"Агентство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Захисту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Інформації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" 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sans-serif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</a:rPr>
              <a:t>6) </a:t>
            </a:r>
            <a:r>
              <a:rPr lang="en-US" sz="1800" dirty="0">
                <a:solidFill>
                  <a:schemeClr val="tx1"/>
                </a:solidFill>
                <a:latin typeface="Times New Roman"/>
              </a:rPr>
              <a:t>http://revolution.allbest.ru/life/00011107_0.html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Пожежі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</a:rPr>
              <a:t>вибухи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. 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sans-serif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</a:rPr>
              <a:t>7) </a:t>
            </a:r>
            <a:r>
              <a:rPr lang="en-US" sz="1800" dirty="0">
                <a:solidFill>
                  <a:schemeClr val="tx1"/>
                </a:solidFill>
                <a:latin typeface="Times New Roman"/>
              </a:rPr>
              <a:t>http://ru.wikipedia.org/wiki/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Взрыв 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sans-serif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</a:rPr>
              <a:t>8) </a:t>
            </a:r>
            <a:r>
              <a:rPr lang="en-US" sz="1800" dirty="0">
                <a:solidFill>
                  <a:schemeClr val="tx1"/>
                </a:solidFill>
                <a:latin typeface="Times New Roman"/>
              </a:rPr>
              <a:t>http://ru.wikipedia.org/wiki/</a:t>
            </a:r>
            <a:r>
              <a:rPr lang="ru-RU" sz="1800" dirty="0">
                <a:solidFill>
                  <a:schemeClr val="tx1"/>
                </a:solidFill>
                <a:latin typeface="Times New Roman"/>
              </a:rPr>
              <a:t>Пожар # </a:t>
            </a:r>
            <a:r>
              <a:rPr lang="en-US" sz="1800" dirty="0">
                <a:solidFill>
                  <a:schemeClr val="tx1"/>
                </a:solidFill>
                <a:latin typeface="Times New Roman"/>
              </a:rPr>
              <a:t>cite_note-2 </a:t>
            </a:r>
            <a:r>
              <a:rPr lang="en-US" sz="18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Мала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гірнича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енциклопедія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. В 3-х т. /</a:t>
            </a:r>
            <a:endParaRPr lang="ru-RU" sz="1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42762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2708920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Що таке пожежа?</a:t>
            </a:r>
          </a:p>
          <a:p>
            <a:pPr marL="45720" indent="0">
              <a:buNone/>
            </a:pP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Пожежа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—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це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стихійне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поширення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горіння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, яке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виявляється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нищівній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дії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вогню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вийшов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з-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під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контролю </a:t>
            </a:r>
            <a:r>
              <a:rPr lang="ru-RU" sz="1800" dirty="0" err="1" smtClean="0">
                <a:solidFill>
                  <a:schemeClr val="tx1"/>
                </a:solidFill>
                <a:latin typeface="sans-serif"/>
              </a:rPr>
              <a:t>людини</a:t>
            </a:r>
            <a:r>
              <a:rPr lang="ru-RU" sz="18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sans-serif"/>
              </a:rPr>
              <a:t>АБО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позарегламентний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процес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знищування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або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пошкоджування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вогнем майна,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під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час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якого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виникають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чинники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небезпечні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для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живих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істот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sans-serif"/>
              </a:rPr>
              <a:t>довкілля</a:t>
            </a:r>
            <a:r>
              <a:rPr lang="ru-RU" sz="1800" dirty="0">
                <a:solidFill>
                  <a:schemeClr val="tx1"/>
                </a:solidFill>
                <a:latin typeface="sans-serif"/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endParaRPr lang="uk-UA" sz="1800" dirty="0" smtClean="0"/>
          </a:p>
        </p:txBody>
      </p:sp>
      <p:pic>
        <p:nvPicPr>
          <p:cNvPr id="1026" name="Picture 2" descr="C:\Users\Sasha\Desktop\Midsummer_bonfire_close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84007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sha\Desktop\243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67384"/>
            <a:ext cx="4155475" cy="276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248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3645024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1800" dirty="0" smtClean="0"/>
              <a:t>До чинників пожеж належать:</a:t>
            </a:r>
          </a:p>
          <a:p>
            <a:pPr marL="45720" indent="0">
              <a:buNone/>
            </a:pPr>
            <a:r>
              <a:rPr lang="uk-UA" sz="1800" dirty="0" smtClean="0"/>
              <a:t>Блискавка і іскріння.</a:t>
            </a:r>
          </a:p>
          <a:p>
            <a:pPr marL="45720" indent="0">
              <a:buNone/>
            </a:pPr>
            <a:endParaRPr lang="uk-UA" sz="1800" dirty="0"/>
          </a:p>
          <a:p>
            <a:pPr marL="45720" indent="0">
              <a:buNone/>
            </a:pPr>
            <a:endParaRPr lang="uk-UA" sz="1800" dirty="0" smtClean="0"/>
          </a:p>
          <a:p>
            <a:pPr marL="45720" indent="0">
              <a:buNone/>
            </a:pPr>
            <a:endParaRPr lang="uk-UA" sz="1800" dirty="0"/>
          </a:p>
          <a:p>
            <a:pPr marL="45720" indent="0">
              <a:buNone/>
            </a:pPr>
            <a:endParaRPr lang="uk-UA" sz="1800" dirty="0" smtClean="0"/>
          </a:p>
          <a:p>
            <a:pPr marL="45720" indent="0">
              <a:buNone/>
            </a:pPr>
            <a:endParaRPr lang="uk-UA" sz="1800" dirty="0"/>
          </a:p>
          <a:p>
            <a:pPr marL="45720" indent="0">
              <a:buNone/>
            </a:pPr>
            <a:endParaRPr lang="uk-UA" sz="1800" dirty="0" smtClean="0"/>
          </a:p>
          <a:p>
            <a:pPr marL="45720" indent="0">
              <a:buNone/>
            </a:pPr>
            <a:endParaRPr lang="uk-UA" sz="1800" dirty="0"/>
          </a:p>
          <a:p>
            <a:pPr marL="45720" indent="0">
              <a:buNone/>
            </a:pPr>
            <a:endParaRPr lang="uk-UA" sz="1800" dirty="0" smtClean="0"/>
          </a:p>
          <a:p>
            <a:pPr marL="45720" indent="0">
              <a:buNone/>
            </a:pPr>
            <a:endParaRPr lang="uk-UA" sz="1800" dirty="0"/>
          </a:p>
          <a:p>
            <a:pPr marL="45720" indent="0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Що можна сказати про горіння пожежі,то </a:t>
            </a:r>
            <a:r>
              <a:rPr lang="ru-RU" sz="1800" dirty="0" err="1" smtClean="0">
                <a:solidFill>
                  <a:schemeClr val="tx1"/>
                </a:solidFill>
                <a:latin typeface="Palatino Linotype, Book Antiqua, Palatino, serif"/>
              </a:rPr>
              <a:t>горіння</a:t>
            </a:r>
            <a:r>
              <a:rPr lang="ru-RU" sz="1800" dirty="0" smtClean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включає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три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необхідні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інгредієнти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: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паливо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, тепло і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кисень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— так званий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пожежний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трикутник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Пожежа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виникає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тільки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тоді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, коли вони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всі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наявні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Достатньо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видалити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один з них — і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пожежа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погасне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Цього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можна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досягти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двома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способами: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охолодженням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вогню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видалення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тепла), як правило за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допомогою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води,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позбавленням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вогню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палива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припинення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доступу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кисню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Sasha\Desktop\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052736"/>
            <a:ext cx="245392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sha\Desktop\iskr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2791170" cy="301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34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3140968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1800" dirty="0" smtClean="0"/>
              <a:t>Види пожеж:</a:t>
            </a:r>
          </a:p>
          <a:p>
            <a:pPr marL="45720" indent="0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-</a:t>
            </a:r>
            <a:r>
              <a:rPr lang="ru-RU" sz="1800" dirty="0" err="1">
                <a:solidFill>
                  <a:schemeClr val="tx1"/>
                </a:solidFill>
              </a:rPr>
              <a:t>Лісова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пожежа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-</a:t>
            </a:r>
            <a:r>
              <a:rPr lang="ru-RU" sz="1800" dirty="0" err="1">
                <a:solidFill>
                  <a:schemeClr val="tx1"/>
                </a:solidFill>
              </a:rPr>
              <a:t>пожежа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нафтопродуктів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-</a:t>
            </a:r>
            <a:r>
              <a:rPr lang="ru-RU" sz="1800" dirty="0" err="1" smtClean="0">
                <a:solidFill>
                  <a:schemeClr val="tx1"/>
                </a:solidFill>
              </a:rPr>
              <a:t>побутова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пожежа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-</a:t>
            </a:r>
            <a:r>
              <a:rPr lang="ru-RU" sz="1800" dirty="0" err="1" smtClean="0">
                <a:solidFill>
                  <a:schemeClr val="tx1"/>
                </a:solidFill>
              </a:rPr>
              <a:t>підземна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пожежа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-</a:t>
            </a:r>
            <a:r>
              <a:rPr lang="ru-RU" sz="1800" dirty="0" err="1" smtClean="0">
                <a:solidFill>
                  <a:schemeClr val="tx1"/>
                </a:solidFill>
              </a:rPr>
              <a:t>рудникові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пожежі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80" name="Picture 8" descr="C:\Users\Sasha\Desktop\8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5080000" cy="27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asha\Desktop\feb987e6af47b6751a9bae32792e73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435797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Sasha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9679"/>
            <a:ext cx="2520280" cy="18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Sasha\Desktop\centralia1_bm_baye_1026553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638" y="1455436"/>
            <a:ext cx="3716430" cy="247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Sasha\Desktop\middle_e3b5c4c8fdd620b7e35ecccbdf54c22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46" y="0"/>
            <a:ext cx="2219325" cy="16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39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3429000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sz="1800" dirty="0" smtClean="0">
                <a:solidFill>
                  <a:schemeClr val="tx1"/>
                </a:solidFill>
              </a:rPr>
              <a:t>Лісові </a:t>
            </a:r>
            <a:r>
              <a:rPr lang="uk-UA" sz="1800" dirty="0" err="1" smtClean="0">
                <a:solidFill>
                  <a:schemeClr val="tx1"/>
                </a:solidFill>
              </a:rPr>
              <a:t>пожежі-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виникають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результаті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дії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світлового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випромінювання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ядерного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вибуху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або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при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застосуванні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звичайних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засобів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ураження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спеціальних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запалювальних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засобів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у бомбах і снарядах, у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мирний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час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від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необережного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поводження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з вогнем,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рідше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—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запалювання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від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блискавки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ще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рідше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—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самозаймання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Palatino Linotype, Book Antiqua, Palatino, serif"/>
              </a:rPr>
              <a:t>сіна</a:t>
            </a:r>
            <a:r>
              <a:rPr lang="ru-RU" sz="1800" dirty="0">
                <a:solidFill>
                  <a:schemeClr val="tx1"/>
                </a:solidFill>
                <a:latin typeface="Palatino Linotype, Book Antiqua, Palatino, serif"/>
              </a:rPr>
              <a:t> і торфу</a:t>
            </a:r>
            <a:r>
              <a:rPr lang="ru-RU" sz="1800" dirty="0" smtClean="0">
                <a:solidFill>
                  <a:schemeClr val="tx1"/>
                </a:solidFill>
                <a:latin typeface="Palatino Linotype, Book Antiqua, Palatino, serif"/>
              </a:rPr>
              <a:t>.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"/>
              </a:rPr>
              <a:t>Серед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 причин </a:t>
            </a:r>
            <a:r>
              <a:rPr lang="ru-RU" sz="1800" dirty="0" err="1">
                <a:solidFill>
                  <a:srgbClr val="000000"/>
                </a:solidFill>
                <a:latin typeface="Arial"/>
              </a:rPr>
              <a:t>виникнення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"/>
              </a:rPr>
              <a:t>лісових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"/>
              </a:rPr>
              <a:t>пожеж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"/>
              </a:rPr>
              <a:t>головним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"/>
              </a:rPr>
              <a:t>вважається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"/>
              </a:rPr>
              <a:t>антропогенний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фактор.</a:t>
            </a:r>
            <a:endParaRPr lang="ru-RU" sz="1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uk-UA" sz="1800" dirty="0" smtClean="0"/>
              <a:t>Лісові пожежі поділяються на:лісові низові пожежі,лісові верхові пожежі,лісові підземні пожежі.</a:t>
            </a:r>
            <a:endParaRPr lang="ru-RU" sz="1800" dirty="0"/>
          </a:p>
        </p:txBody>
      </p:sp>
      <p:pic>
        <p:nvPicPr>
          <p:cNvPr id="4098" name="Picture 2" descr="C:\Users\Sasha\Desktop\Waldbrand-Bodenfeu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49" y="2473818"/>
            <a:ext cx="2167254" cy="432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sha\Desktop\Simi_Valley_fire_California_U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63350"/>
            <a:ext cx="3024336" cy="35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sha\Desktop\Waldbr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30" y="3218089"/>
            <a:ext cx="4070020" cy="305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2492896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sz="1600" b="1" dirty="0" err="1" smtClean="0">
                <a:solidFill>
                  <a:srgbClr val="000000"/>
                </a:solidFill>
                <a:latin typeface="Arial"/>
              </a:rPr>
              <a:t>Лісові</a:t>
            </a:r>
            <a:r>
              <a:rPr lang="ru-RU" sz="16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/>
              </a:rPr>
              <a:t>низові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/>
              </a:rPr>
              <a:t>пожежі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характеризуються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горінням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сухого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трав'яного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покрову,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лісової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підстилки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підліску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без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захоплення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крон дерев.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Швидкість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руху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фронту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низової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пожежі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становить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від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0,3-1 м/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хв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(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слабка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пожежа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) до 16 м/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хв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(сильна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пожежа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),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висота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полум'я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— 1-2 м, максимальна температура на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кромці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пожежі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/>
              </a:rPr>
              <a:t>досягає</a:t>
            </a: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900 °С</a:t>
            </a: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45720" indent="0">
              <a:buNone/>
            </a:pPr>
            <a:r>
              <a:rPr lang="ru-RU" sz="1600" b="1" dirty="0" err="1">
                <a:solidFill>
                  <a:srgbClr val="000000"/>
                </a:solidFill>
                <a:latin typeface="Arial"/>
              </a:rPr>
              <a:t>Лісові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/>
              </a:rPr>
              <a:t>верхові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/>
              </a:rPr>
              <a:t>пожежі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розвиваються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, як правило, з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низових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характеризуються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горінням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крон дерев. При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швидкій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верховій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пожежі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полум'я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розповсюджується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з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крони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на крону з великою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швидкістю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, яка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досягає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8-25 км/год,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залишаючи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деколи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цілі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ділянки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незайманого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вогнем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лісу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. При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стійкій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верховій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пожежі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вогнем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охоплені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тільки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крони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, а й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стовбури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дерев.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Полум'я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розповсюджується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зі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швидкістю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-5-8 км/год,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охоплює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весь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ліс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від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Ґрунтового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шару до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верхівок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дерев</a:t>
            </a: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endParaRPr lang="ru-RU" sz="1600" dirty="0" smtClean="0">
              <a:solidFill>
                <a:srgbClr val="000000"/>
              </a:solidFill>
              <a:latin typeface="Arial"/>
            </a:endParaRPr>
          </a:p>
          <a:p>
            <a:pPr marL="45720" indent="0">
              <a:buNone/>
            </a:pPr>
            <a:r>
              <a:rPr lang="ru-RU" sz="1600" b="1" dirty="0" err="1" smtClean="0">
                <a:solidFill>
                  <a:srgbClr val="000000"/>
                </a:solidFill>
                <a:latin typeface="Arial"/>
              </a:rPr>
              <a:t>Підземні</a:t>
            </a:r>
            <a:r>
              <a:rPr lang="ru-RU" sz="16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(</a:t>
            </a:r>
            <a:r>
              <a:rPr lang="ru-RU" sz="1600" b="1" dirty="0" err="1">
                <a:solidFill>
                  <a:srgbClr val="000000"/>
                </a:solidFill>
                <a:latin typeface="Arial"/>
              </a:rPr>
              <a:t>ґрунтові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) </a:t>
            </a:r>
            <a:r>
              <a:rPr lang="ru-RU" sz="1600" b="1" dirty="0" err="1">
                <a:solidFill>
                  <a:srgbClr val="000000"/>
                </a:solidFill>
                <a:latin typeface="Arial"/>
              </a:rPr>
              <a:t>пожежі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в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лісі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найчастіше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пов'язані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із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загорянням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торфу, яке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стає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можливим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результаті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осушення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боліт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Поширюються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зі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швидкістю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до 1 км на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добу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Можуть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бути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малопомітні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поширюватися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на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глибину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декількох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метрів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внаслідок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чого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представляють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додаткову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небезпеку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вкрай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погано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піддаються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гасінню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(Торф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може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горіти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без доступу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повітря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навіть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під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водою). Для </a:t>
            </a:r>
            <a:r>
              <a:rPr lang="ru-RU" sz="1600" dirty="0" err="1" smtClean="0">
                <a:solidFill>
                  <a:srgbClr val="000000"/>
                </a:solidFill>
                <a:latin typeface="Arial"/>
              </a:rPr>
              <a:t>гасіння</a:t>
            </a: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таких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пожеж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необхідна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попередня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/>
              </a:rPr>
              <a:t>розвідка</a:t>
            </a: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600" dirty="0"/>
          </a:p>
        </p:txBody>
      </p:sp>
      <p:pic>
        <p:nvPicPr>
          <p:cNvPr id="5122" name="Picture 2" descr="C:\Users\Sasha\Desktop\0_4394f_4fd1247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54006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3140968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 smtClean="0"/>
              <a:t> </a:t>
            </a:r>
            <a:r>
              <a:rPr lang="uk-UA" sz="1500" b="1" dirty="0" smtClean="0"/>
              <a:t>Побутові пожежі: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Основною причиною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виникнення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пожеж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у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домі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є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необережне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поводження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людини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з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пожежонебезпечними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предметами (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електроприлади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,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газова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плита,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легкозаймисті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речовини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тощо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),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невиконання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елементарних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правил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пожежної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безпеки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(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паління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у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ліжку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,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пустощі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дітей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з вогнем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або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сірниками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). </a:t>
            </a:r>
            <a:r>
              <a:rPr lang="ru-RU" sz="1500" dirty="0" err="1" smtClean="0">
                <a:solidFill>
                  <a:srgbClr val="000000"/>
                </a:solidFill>
                <a:latin typeface="verdana"/>
              </a:rPr>
              <a:t>Найбільш</a:t>
            </a:r>
            <a:r>
              <a:rPr lang="ru-RU" sz="15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небезпечним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місцем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у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квартирі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, з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погляду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на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пожежну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небезпеку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є кухня.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Залишені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без догляду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газові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конфорки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або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колонка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можуть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легко стати причиною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пожежі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,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якщо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вітром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з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вікна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(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кватирки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) у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бік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полум’я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хитне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штору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або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біля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газу,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що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горить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,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залишають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легкозаймисті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предмети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(рушники,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серветки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тощо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). До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загорання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призводить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перевантаження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електромережі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у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разі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ввімкнення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в одну розетку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декількох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електроємних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verdana"/>
              </a:rPr>
              <a:t>приладів.Часто</a:t>
            </a:r>
            <a:r>
              <a:rPr lang="ru-RU" sz="15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причиною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пожежі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на балконах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стають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недопалки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,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що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можуть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потрапити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на балкон з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верхніх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поверхів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. А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якщо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згадати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,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що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балкони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часто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використовують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для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збереження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старих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,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іноді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легкозаймистих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, речей, результат </a:t>
            </a:r>
            <a:r>
              <a:rPr lang="ru-RU" sz="1500" dirty="0" err="1">
                <a:solidFill>
                  <a:srgbClr val="000000"/>
                </a:solidFill>
                <a:latin typeface="verdana"/>
              </a:rPr>
              <a:t>неважко</a:t>
            </a:r>
            <a:r>
              <a:rPr lang="ru-RU" sz="15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verdana"/>
              </a:rPr>
              <a:t>уявити</a:t>
            </a:r>
            <a:r>
              <a:rPr lang="ru-RU" sz="1500" dirty="0" smtClean="0">
                <a:solidFill>
                  <a:srgbClr val="000000"/>
                </a:solidFill>
                <a:latin typeface="verdana"/>
              </a:rPr>
              <a:t>.</a:t>
            </a:r>
            <a:endParaRPr lang="ru-RU" sz="1500" dirty="0">
              <a:solidFill>
                <a:srgbClr val="000000"/>
              </a:solidFill>
              <a:latin typeface="verdana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146" name="Picture 2" descr="C:\Users\Sasha\Desktop\2105-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614974" cy="28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sha\Desktop\poj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09" y="3573015"/>
            <a:ext cx="3810000" cy="28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76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2924944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1600" dirty="0" smtClean="0"/>
              <a:t>Підземні пожежі-це підземне </a:t>
            </a:r>
            <a:r>
              <a:rPr lang="uk-UA" sz="1600" dirty="0" err="1" smtClean="0"/>
              <a:t>тління.Поділяються</a:t>
            </a:r>
            <a:r>
              <a:rPr lang="uk-UA" sz="1600" dirty="0" smtClean="0"/>
              <a:t>:</a:t>
            </a:r>
          </a:p>
          <a:p>
            <a:pPr marL="45720" indent="0">
              <a:buNone/>
            </a:pPr>
            <a:r>
              <a:rPr lang="uk-UA" sz="1600" dirty="0" err="1" smtClean="0"/>
              <a:t>-вугільні</a:t>
            </a:r>
            <a:r>
              <a:rPr lang="uk-UA" sz="1600" dirty="0" smtClean="0"/>
              <a:t> пожежі</a:t>
            </a:r>
          </a:p>
          <a:p>
            <a:pPr marL="45720" indent="0">
              <a:buNone/>
            </a:pPr>
            <a:r>
              <a:rPr lang="uk-UA" sz="1600" dirty="0" err="1" smtClean="0"/>
              <a:t>-пожежі</a:t>
            </a:r>
            <a:r>
              <a:rPr lang="uk-UA" sz="1600" dirty="0" smtClean="0"/>
              <a:t> горючих сланців</a:t>
            </a:r>
          </a:p>
          <a:p>
            <a:pPr marL="45720" indent="0">
              <a:buNone/>
            </a:pPr>
            <a:r>
              <a:rPr lang="ru-RU" sz="1600" b="1" dirty="0" err="1" smtClean="0">
                <a:solidFill>
                  <a:schemeClr val="tx1"/>
                </a:solidFill>
                <a:latin typeface="Arial"/>
              </a:rPr>
              <a:t>Вугільні</a:t>
            </a:r>
            <a:r>
              <a:rPr lang="ru-RU" sz="16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/>
              </a:rPr>
              <a:t>пожежі</a:t>
            </a:r>
            <a:r>
              <a:rPr lang="ru-RU" sz="16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можуть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продовжуватися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тривалі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періоди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часу (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місяці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, роки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або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навіть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століття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),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поки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не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виснажиться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тліючий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Arial"/>
              </a:rPr>
              <a:t>пласт. 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Вони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можуть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розповсюджуватися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значні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площі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по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шахтних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виробках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 і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тріщинах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масиві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гірських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"/>
              </a:rPr>
              <a:t>порід</a:t>
            </a:r>
            <a:r>
              <a:rPr lang="ru-RU" sz="1600" dirty="0" smtClean="0">
                <a:solidFill>
                  <a:schemeClr val="tx1"/>
                </a:solidFill>
                <a:latin typeface="Arial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Оскільки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вони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підземні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їх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надзвичайно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важко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погасити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не в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останню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чергу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пов'язане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з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трудністю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або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неможливістю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доступу до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осередку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  <a:latin typeface="Arial"/>
              </a:rPr>
              <a:t>горіння.Деякі</a:t>
            </a:r>
            <a:r>
              <a:rPr lang="ru-RU" sz="16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спалахи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вугільних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пластів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 —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природні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явища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Деяке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вугілля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може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самозагорятися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при температурах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нижче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100 °</a:t>
            </a:r>
            <a:r>
              <a:rPr lang="en-US" sz="1600" dirty="0">
                <a:solidFill>
                  <a:schemeClr val="tx1"/>
                </a:solidFill>
                <a:latin typeface="Arial"/>
              </a:rPr>
              <a:t>C 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при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певній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вологості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розмірах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шматків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. 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Лісові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"/>
              </a:rPr>
              <a:t>пожежі</a:t>
            </a:r>
            <a:r>
              <a:rPr lang="ru-RU" sz="1600" dirty="0" smtClean="0">
                <a:solidFill>
                  <a:schemeClr val="tx1"/>
                </a:solidFill>
                <a:latin typeface="Arial"/>
              </a:rPr>
              <a:t> (</a:t>
            </a:r>
            <a:r>
              <a:rPr lang="ru-RU" sz="1600" dirty="0" err="1" smtClean="0">
                <a:solidFill>
                  <a:schemeClr val="tx1"/>
                </a:solidFill>
                <a:latin typeface="Arial"/>
              </a:rPr>
              <a:t>викликані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блискавкою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людиною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або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інші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)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можуть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підпалювати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вугілля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залягає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близько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від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поверхні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, і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тління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може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розповсюджуватися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через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пласти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створюючи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умови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для 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займання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глибших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пластів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.</a:t>
            </a:r>
          </a:p>
          <a:p>
            <a:pPr marL="45720" indent="0">
              <a:buNone/>
            </a:pPr>
            <a:endParaRPr lang="ru-RU" sz="1600" dirty="0"/>
          </a:p>
        </p:txBody>
      </p:sp>
      <p:pic>
        <p:nvPicPr>
          <p:cNvPr id="7170" name="Picture 2" descr="C:\Users\Sasha\Desktop\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4790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sha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536752" cy="238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56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552" y="3140968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1600" b="1" dirty="0" smtClean="0"/>
              <a:t>Пожежі горючих </a:t>
            </a:r>
            <a:r>
              <a:rPr lang="uk-UA" sz="1600" b="1" dirty="0" err="1" smtClean="0"/>
              <a:t>сланців-</a:t>
            </a:r>
            <a:r>
              <a:rPr lang="ru-RU" sz="1800" dirty="0" smtClean="0">
                <a:solidFill>
                  <a:schemeClr val="tx1"/>
                </a:solidFill>
                <a:latin typeface="Arial"/>
              </a:rPr>
              <a:t>так 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само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існує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явище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ендогенного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горіння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 горючих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сланців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Оскільки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сланці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знаходяться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під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землею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фактично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без доступу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повітря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, при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проходці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вироблення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до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покладу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сланців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з'являється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доступ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кисню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. Через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деякий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час тепло,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виділяється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при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окисленні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сланців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викликає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спалах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. Так,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наприклад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, на шахтах «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Черемухівська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» (пос. Черемхово,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поблизу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Североуральську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, 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Свердловська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область) і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інших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шахтах ОАО «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Севуралбокситруду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»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багато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років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продовжуються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ендогенні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пожежі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, з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якими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намагаються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боротися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шляхом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відсікання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доступу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повітря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вироблення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горять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. Попри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це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кисню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проникає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крізь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тріщини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породі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щілині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перемичках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вистачає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для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підтримання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горіння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протягом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багатьох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/>
              </a:rPr>
              <a:t>років</a:t>
            </a:r>
            <a:r>
              <a:rPr lang="ru-RU" sz="1800" dirty="0">
                <a:solidFill>
                  <a:schemeClr val="tx1"/>
                </a:solidFill>
                <a:latin typeface="Arial"/>
              </a:rPr>
              <a:t>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Sasha\Desktop\Пожары_2010_14_августа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sha\Desktop\poje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41" y="4149080"/>
            <a:ext cx="3238735" cy="263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asha\Desktop\800px-Pdr_16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55180"/>
            <a:ext cx="2736304" cy="267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43877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</TotalTime>
  <Words>1196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Sasha</cp:lastModifiedBy>
  <cp:revision>59</cp:revision>
  <dcterms:created xsi:type="dcterms:W3CDTF">2013-09-14T10:34:11Z</dcterms:created>
  <dcterms:modified xsi:type="dcterms:W3CDTF">2013-09-14T12:28:57Z</dcterms:modified>
</cp:coreProperties>
</file>