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44" r:id="rId3"/>
    <p:sldMasterId id="2147483792" r:id="rId4"/>
    <p:sldMasterId id="2147483804" r:id="rId5"/>
    <p:sldMasterId id="2147483816" r:id="rId6"/>
    <p:sldMasterId id="2147483828" r:id="rId7"/>
    <p:sldMasterId id="2147483840" r:id="rId8"/>
    <p:sldMasterId id="2147483852" r:id="rId9"/>
    <p:sldMasterId id="2147483912" r:id="rId10"/>
    <p:sldMasterId id="2147483948" r:id="rId11"/>
  </p:sldMasterIdLst>
  <p:notesMasterIdLst>
    <p:notesMasterId r:id="rId25"/>
  </p:notesMasterIdLst>
  <p:sldIdLst>
    <p:sldId id="256" r:id="rId12"/>
    <p:sldId id="257" r:id="rId13"/>
    <p:sldId id="259" r:id="rId14"/>
    <p:sldId id="264" r:id="rId15"/>
    <p:sldId id="265" r:id="rId16"/>
    <p:sldId id="268" r:id="rId17"/>
    <p:sldId id="266" r:id="rId18"/>
    <p:sldId id="267" r:id="rId19"/>
    <p:sldId id="270" r:id="rId20"/>
    <p:sldId id="271" r:id="rId21"/>
    <p:sldId id="285" r:id="rId22"/>
    <p:sldId id="283"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047" autoAdjust="0"/>
    <p:restoredTop sz="96437" autoAdjust="0"/>
  </p:normalViewPr>
  <p:slideViewPr>
    <p:cSldViewPr>
      <p:cViewPr varScale="1">
        <p:scale>
          <a:sx n="112" d="100"/>
          <a:sy n="112" d="100"/>
        </p:scale>
        <p:origin x="-9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6411-B307-41C3-A256-F4FB91ADA73F}" type="datetimeFigureOut">
              <a:rPr lang="ru-RU" smtClean="0"/>
              <a:pPr/>
              <a:t>11.05.2014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7446F-0A80-4ABA-AC3B-BCC473970A1B}" type="slidenum">
              <a:rPr lang="ru-RU" smtClean="0"/>
              <a:pPr/>
              <a:t>‹#›</a:t>
            </a:fld>
            <a:endParaRPr lang="ru-RU"/>
          </a:p>
        </p:txBody>
      </p:sp>
    </p:spTree>
    <p:extLst>
      <p:ext uri="{BB962C8B-B14F-4D97-AF65-F5344CB8AC3E}">
        <p14:creationId xmlns:p14="http://schemas.microsoft.com/office/powerpoint/2010/main" xmlns="" val="17283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rgbClr val="FFFFFF"/>
              </a:solidFill>
            </a:endParaRPr>
          </a:p>
        </p:txBody>
      </p:sp>
      <p:sp>
        <p:nvSpPr>
          <p:cNvPr id="20" name="Нижний колонтитул 19"/>
          <p:cNvSpPr>
            <a:spLocks noGrp="1"/>
          </p:cNvSpPr>
          <p:nvPr>
            <p:ph type="ftr" sz="quarter" idx="11"/>
          </p:nvPr>
        </p:nvSpPr>
        <p:spPr/>
        <p:txBody>
          <a:bodyPr/>
          <a:lstStyle>
            <a:extLst/>
          </a:lstStyle>
          <a:p>
            <a:endParaRPr kumimoji="0" lang="en-US" dirty="0">
              <a:solidFill>
                <a:srgbClr val="FFFFFF"/>
              </a:solidFill>
            </a:endParaRPr>
          </a:p>
        </p:txBody>
      </p:sp>
      <p:sp>
        <p:nvSpPr>
          <p:cNvPr id="10" name="Номер слайда 9"/>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rgbClr val="FFFFFF"/>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solidFill>
                <a:srgbClr val="FFFFFF"/>
              </a:solidFill>
            </a:endParaRPr>
          </a:p>
        </p:txBody>
      </p:sp>
      <p:sp>
        <p:nvSpPr>
          <p:cNvPr id="5" name="Нижний колонтитул 4"/>
          <p:cNvSpPr>
            <a:spLocks noGrp="1"/>
          </p:cNvSpPr>
          <p:nvPr>
            <p:ph type="ftr" sz="quarter" idx="11"/>
          </p:nvPr>
        </p:nvSpPr>
        <p:spPr/>
        <p:txBody>
          <a:bodyPr/>
          <a:lstStyle/>
          <a:p>
            <a:endParaRPr kumimoji="0" lang="en-US" dirty="0">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extLst/>
          </a:lstStyle>
          <a:p>
            <a:endParaRPr kumimoji="0" lang="en-US" dirty="0"/>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p:txBody>
          <a:bodyPr/>
          <a:lstStyle/>
          <a:p>
            <a:endParaRPr kumimoji="0" lang="en-US" dirty="0">
              <a:solidFill>
                <a:srgbClr val="FFFFFF"/>
              </a:solidFill>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C5217A8-0E06-4059-AC45-433E2E67A85D}" type="slidenum">
              <a:rPr kumimoji="0" lang="en-US" smtClean="0"/>
              <a:pPr/>
              <a:t>‹#›</a:t>
            </a:fld>
            <a:endParaRPr kumimoji="0" lang="en-US" dirty="0">
              <a:solidFill>
                <a:srgbClr val="FFFFFF"/>
              </a:solidFill>
            </a:endParaRPr>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a:xfrm>
            <a:off x="800100" y="6172200"/>
            <a:ext cx="4000500" cy="457200"/>
          </a:xfrm>
        </p:spPr>
        <p:txBody>
          <a:bodyPr/>
          <a:lstStyle/>
          <a:p>
            <a:endParaRPr kumimoji="0" lang="en-US" dirty="0">
              <a:solidFill>
                <a:schemeClr val="tx2"/>
              </a:solidFill>
            </a:endParaRPr>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914400" y="6172200"/>
            <a:ext cx="3886200" cy="457200"/>
          </a:xfrm>
        </p:spPr>
        <p:txBody>
          <a:bodyPr/>
          <a:lstStyle/>
          <a:p>
            <a:endParaRPr kumimoji="0" lang="en-US"/>
          </a:p>
        </p:txBody>
      </p:sp>
      <p:sp>
        <p:nvSpPr>
          <p:cNvPr id="7" name="Номер слайда 6"/>
          <p:cNvSpPr>
            <a:spLocks noGrp="1"/>
          </p:cNvSpPr>
          <p:nvPr>
            <p:ph type="sldNum" sz="quarter" idx="12"/>
          </p:nvPr>
        </p:nvSpPr>
        <p:spPr>
          <a:xfrm>
            <a:off x="146304" y="6208776"/>
            <a:ext cx="457200" cy="457200"/>
          </a:xfrm>
        </p:spPr>
        <p:txBody>
          <a:bodyPr/>
          <a:lstStyle/>
          <a:p>
            <a:fld id="{BC5217A8-0E06-4059-AC45-433E2E67A85D}" type="slidenum">
              <a:rPr kumimoji="0" lang="en-US" smtClean="0"/>
              <a:pPr/>
              <a:t>‹#›</a:t>
            </a:fld>
            <a:endParaRPr kumimoji="0" lang="en-US"/>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8CFA630-13BB-46C4-BD44-B2C5F9B66074}" type="datetimeFigureOut">
              <a:rPr lang="en-US" smtClean="0"/>
              <a:pPr/>
              <a:t>5/11/2014</a:t>
            </a:fld>
            <a:endParaRPr lang="en-US" dirty="0">
              <a:solidFill>
                <a:srgbClr val="FFFFFF"/>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rgbClr val="FFFFFF"/>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extLst/>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extLst/>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C5217A8-0E06-4059-AC45-433E2E67A85D}" type="slidenum">
              <a:rPr kumimoji="0" lang="en-US" smtClean="0"/>
              <a:pPr/>
              <a:t>‹#›</a:t>
            </a:fld>
            <a:endParaRPr kumimoji="0"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extLst/>
          </a:lstStyle>
          <a:p>
            <a:endParaRPr kumimoji="0" lang="en-US" dirty="0"/>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8CFA630-13BB-46C4-BD44-B2C5F9B66074}" type="datetimeFigureOut">
              <a:rPr lang="en-US" smtClean="0"/>
              <a:pPr/>
              <a:t>5/11/2014</a:t>
            </a:fld>
            <a:endParaRPr lang="en-US" dirty="0">
              <a:solidFill>
                <a:srgbClr val="FFFFFF"/>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rgbClr val="FFFFFF"/>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extLst/>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extLst/>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extLst/>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C5217A8-0E06-4059-AC45-433E2E67A85D}" type="slidenum">
              <a:rPr kumimoji="0" lang="en-US" smtClean="0"/>
              <a:pPr/>
              <a:t>‹#›</a:t>
            </a:fld>
            <a:endParaRPr kumimoji="0"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extLst/>
          </a:lstStyle>
          <a:p>
            <a:endParaRPr kumimoji="0" lang="en-US" dirty="0"/>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p:txBody>
          <a:bodyPr/>
          <a:lstStyle>
            <a:extLst/>
          </a:lstStyle>
          <a:p>
            <a:endParaRPr kumimoji="0" lang="en-US" dirty="0">
              <a:solidFill>
                <a:srgbClr val="FFFFFF"/>
              </a:solidFill>
            </a:endParaRPr>
          </a:p>
        </p:txBody>
      </p:sp>
      <p:sp>
        <p:nvSpPr>
          <p:cNvPr id="29" name="Номер слайда 28"/>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rgbClr val="FFFFFF"/>
              </a:solidFill>
            </a:endParaRPr>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extLst/>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extLst/>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kumimoji="0" lang="en-US"/>
          </a:p>
        </p:txBody>
      </p:sp>
      <p:sp>
        <p:nvSpPr>
          <p:cNvPr id="7" name="Номер слайда 6"/>
          <p:cNvSpPr>
            <a:spLocks noGrp="1"/>
          </p:cNvSpPr>
          <p:nvPr>
            <p:ph type="sldNum" sz="quarter" idx="12"/>
          </p:nvPr>
        </p:nvSpPr>
        <p:spPr>
          <a:xfrm>
            <a:off x="8610600" y="55499"/>
            <a:ext cx="457200" cy="365125"/>
          </a:xfrm>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extLst/>
          </a:lstStyle>
          <a:p>
            <a:endParaRPr kumimoji="0" lang="en-US" dirty="0"/>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5/11/2014</a:t>
            </a:fld>
            <a:endParaRPr lang="en-US" dirty="0">
              <a:solidFill>
                <a:srgbClr val="FFFFFF"/>
              </a:solidFill>
            </a:endParaRPr>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dirty="0">
              <a:solidFill>
                <a:srgbClr val="FFFFFF"/>
              </a:solidFill>
            </a:endParaRPr>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a:xfrm>
            <a:off x="457200" y="6480969"/>
            <a:ext cx="4260056" cy="300831"/>
          </a:xfrm>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a:xfrm>
            <a:off x="2619376" y="6480969"/>
            <a:ext cx="4260056" cy="300831"/>
          </a:xfrm>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a:xfrm>
            <a:off x="8451056" y="809624"/>
            <a:ext cx="502920" cy="300831"/>
          </a:xfrm>
        </p:spPr>
        <p:txBody>
          <a:bodyPr/>
          <a:lstStyle/>
          <a:p>
            <a:fld id="{BC5217A8-0E06-4059-AC45-433E2E67A85D}" type="slidenum">
              <a:rPr kumimoji="0" lang="en-US" smtClean="0"/>
              <a:pPr/>
              <a:t>‹#›</a:t>
            </a:fld>
            <a:endParaRPr kumimoji="0" lang="en-US"/>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457200" y="6480969"/>
            <a:ext cx="4260056" cy="301752"/>
          </a:xfrm>
        </p:spPr>
        <p:txBody>
          <a:bodyPr/>
          <a:lstStyle/>
          <a:p>
            <a:endParaRPr kumimoji="0" lang="en-US"/>
          </a:p>
        </p:txBody>
      </p:sp>
      <p:sp>
        <p:nvSpPr>
          <p:cNvPr id="7" name="Номер слайда 6"/>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a:xfrm>
            <a:off x="457200" y="6480969"/>
            <a:ext cx="4261104" cy="301752"/>
          </a:xfrm>
        </p:spPr>
        <p:txBody>
          <a:bodyPr/>
          <a:lstStyle/>
          <a:p>
            <a:endParaRPr kumimoji="0" lang="en-US"/>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C5217A8-0E06-4059-AC45-433E2E67A85D}"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a:xfrm>
            <a:off x="457200" y="6481890"/>
            <a:ext cx="4260056" cy="300831"/>
          </a:xfrm>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C5217A8-0E06-4059-AC45-433E2E67A85D}" type="slidenum">
              <a:rPr kumimoji="0" lang="en-US" smtClean="0"/>
              <a:pPr/>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C5217A8-0E06-4059-AC45-433E2E67A85D}" type="slidenum">
              <a:rPr kumimoji="0" lang="en-US" smtClean="0"/>
              <a:pPr/>
              <a:t>‹#›</a:t>
            </a:fld>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dirty="0">
              <a:solidFill>
                <a:srgbClr val="FFFFFF"/>
              </a:solidFill>
            </a:endParaRPr>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a:xfrm>
            <a:off x="457200" y="6480969"/>
            <a:ext cx="4260056" cy="300831"/>
          </a:xfrm>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a:xfrm>
            <a:off x="2619376" y="6480969"/>
            <a:ext cx="4260056" cy="300831"/>
          </a:xfrm>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a:xfrm>
            <a:off x="8451056" y="809624"/>
            <a:ext cx="502920" cy="300831"/>
          </a:xfrm>
        </p:spPr>
        <p:txBody>
          <a:bodyPr/>
          <a:lstStyle/>
          <a:p>
            <a:fld id="{BC5217A8-0E06-4059-AC45-433E2E67A85D}" type="slidenum">
              <a:rPr kumimoji="0" lang="en-US" smtClean="0"/>
              <a:pPr/>
              <a:t>‹#›</a:t>
            </a:fld>
            <a:endParaRPr kumimoji="0" lang="en-US"/>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extLst/>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457200" y="6480969"/>
            <a:ext cx="4260056" cy="301752"/>
          </a:xfrm>
        </p:spPr>
        <p:txBody>
          <a:bodyPr/>
          <a:lstStyle/>
          <a:p>
            <a:endParaRPr kumimoji="0" lang="en-US"/>
          </a:p>
        </p:txBody>
      </p:sp>
      <p:sp>
        <p:nvSpPr>
          <p:cNvPr id="7" name="Номер слайда 6"/>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a:xfrm>
            <a:off x="457200" y="6480969"/>
            <a:ext cx="4261104" cy="301752"/>
          </a:xfrm>
        </p:spPr>
        <p:txBody>
          <a:bodyPr/>
          <a:lstStyle/>
          <a:p>
            <a:endParaRPr kumimoji="0" lang="en-US"/>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C5217A8-0E06-4059-AC45-433E2E67A85D}" type="slidenum">
              <a:rPr kumimoji="0" lang="en-US" smtClean="0"/>
              <a:pPr/>
              <a:t>‹#›</a:t>
            </a:fld>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a:xfrm>
            <a:off x="457200" y="6481890"/>
            <a:ext cx="4260056" cy="300831"/>
          </a:xfrm>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a:xfrm>
            <a:off x="7589520" y="6480969"/>
            <a:ext cx="502920" cy="301752"/>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C5217A8-0E06-4059-AC45-433E2E67A85D}" type="slidenum">
              <a:rPr kumimoji="0" lang="en-US" smtClean="0"/>
              <a:pPr/>
              <a:t>‹#›</a:t>
            </a:fld>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C5217A8-0E06-4059-AC45-433E2E67A85D}" type="slidenum">
              <a:rPr kumimoji="0" lang="en-US" smtClean="0"/>
              <a:pPr/>
              <a:t>‹#›</a:t>
            </a:fld>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endParaRPr kumimoji="0" lang="en-US" dirty="0">
              <a:solidFill>
                <a:srgbClr val="FFFFFF"/>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8CFA630-13BB-46C4-BD44-B2C5F9B66074}" type="datetimeFigureOut">
              <a:rPr lang="en-US" smtClean="0"/>
              <a:pPr/>
              <a:t>5/11/2014</a:t>
            </a:fld>
            <a:endParaRPr lang="en-US"/>
          </a:p>
        </p:txBody>
      </p:sp>
      <p:sp>
        <p:nvSpPr>
          <p:cNvPr id="27" name="Номер слайда 26"/>
          <p:cNvSpPr>
            <a:spLocks noGrp="1"/>
          </p:cNvSpPr>
          <p:nvPr>
            <p:ph type="sldNum" sz="quarter" idx="11"/>
          </p:nvPr>
        </p:nvSpPr>
        <p:spPr/>
        <p:txBody>
          <a:bodyPr rtlCol="0"/>
          <a:lstStyle/>
          <a:p>
            <a:fld id="{BC5217A8-0E06-4059-AC45-433E2E67A85D}" type="slidenum">
              <a:rPr kumimoji="0" lang="en-US" smtClean="0"/>
              <a:pPr/>
              <a:t>‹#›</a:t>
            </a:fld>
            <a:endParaRPr kumimoji="0" lang="en-US"/>
          </a:p>
        </p:txBody>
      </p:sp>
      <p:sp>
        <p:nvSpPr>
          <p:cNvPr id="28" name="Нижний колонтитул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kumimoji="0" lang="en-US"/>
          </a:p>
        </p:txBody>
      </p:sp>
      <p:sp>
        <p:nvSpPr>
          <p:cNvPr id="5" name="Номер слайда 4"/>
          <p:cNvSpPr>
            <a:spLocks noGrp="1"/>
          </p:cNvSpPr>
          <p:nvPr>
            <p:ph type="sldNum" sz="quarter" idx="12"/>
          </p:nvPr>
        </p:nvSpPr>
        <p:spPr>
          <a:xfrm>
            <a:off x="8174736" y="2272"/>
            <a:ext cx="762000" cy="365760"/>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8CFA630-13BB-46C4-BD44-B2C5F9B66074}" type="datetimeFigureOut">
              <a:rPr lang="en-US" smtClean="0"/>
              <a:pPr/>
              <a:t>5/11/2014</a:t>
            </a:fld>
            <a:endParaRPr lang="en-US" dirty="0">
              <a:solidFill>
                <a:srgbClr val="FFFFFF"/>
              </a:solidFill>
            </a:endParaRPr>
          </a:p>
        </p:txBody>
      </p:sp>
      <p:sp>
        <p:nvSpPr>
          <p:cNvPr id="17" name="Нижний колонтитул 16"/>
          <p:cNvSpPr>
            <a:spLocks noGrp="1"/>
          </p:cNvSpPr>
          <p:nvPr>
            <p:ph type="ftr" sz="quarter" idx="11"/>
          </p:nvPr>
        </p:nvSpPr>
        <p:spPr/>
        <p:txBody>
          <a:bodyPr/>
          <a:lstStyle/>
          <a:p>
            <a:endParaRPr kumimoji="0" lang="en-US" dirty="0">
              <a:solidFill>
                <a:srgbClr val="FFFFFF"/>
              </a:solidFill>
            </a:endParaRPr>
          </a:p>
        </p:txBody>
      </p:sp>
      <p:sp>
        <p:nvSpPr>
          <p:cNvPr id="29" name="Номер слайда 28"/>
          <p:cNvSpPr>
            <a:spLocks noGrp="1"/>
          </p:cNvSpPr>
          <p:nvPr>
            <p:ph type="sldNum" sz="quarter" idx="12"/>
          </p:nvPr>
        </p:nvSpPr>
        <p:spPr/>
        <p:txBody>
          <a:bodyPr/>
          <a:lstStyle/>
          <a:p>
            <a:fld id="{BC5217A8-0E06-4059-AC45-433E2E67A85D}" type="slidenum">
              <a:rPr kumimoji="0" lang="en-US" smtClean="0"/>
              <a:pPr/>
              <a:t>‹#›</a:t>
            </a:fld>
            <a:endParaRPr kumimoji="0" lang="en-US" dirty="0">
              <a:solidFill>
                <a:srgbClr val="FFFFFF"/>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solidFill>
                <a:schemeClr val="tx2"/>
              </a:solidFill>
            </a:endParaRPr>
          </a:p>
        </p:txBody>
      </p:sp>
      <p:sp>
        <p:nvSpPr>
          <p:cNvPr id="5" name="Нижний колонтитул 4"/>
          <p:cNvSpPr>
            <a:spLocks noGrp="1"/>
          </p:cNvSpPr>
          <p:nvPr>
            <p:ph type="ftr" sz="quarter" idx="11"/>
          </p:nvPr>
        </p:nvSpPr>
        <p:spPr/>
        <p:txBody>
          <a:bodyPr/>
          <a:lstStyle/>
          <a:p>
            <a:endParaRPr kumimoji="0" lang="en-US" dirty="0">
              <a:solidFill>
                <a:schemeClr val="tx2"/>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8CFA630-13BB-46C4-BD44-B2C5F9B66074}" type="datetimeFigureOut">
              <a:rPr lang="en-US" smtClean="0"/>
              <a:pPr/>
              <a:t>5/11/2014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8CFA630-13BB-46C4-BD44-B2C5F9B66074}" type="datetimeFigureOut">
              <a:rPr lang="en-US" smtClean="0"/>
              <a:pPr/>
              <a:t>5/11/2014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CFA630-13BB-46C4-BD44-B2C5F9B66074}" type="datetimeFigureOut">
              <a:rPr lang="en-US" smtClean="0"/>
              <a:pPr/>
              <a:t>5/11/2014</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p>
            <a:endParaRPr kumimoji="0" lang="en-US" dirty="0">
              <a:solidFill>
                <a:schemeClr val="tx2"/>
              </a:solidFill>
            </a:endParaRPr>
          </a:p>
        </p:txBody>
      </p:sp>
      <p:sp>
        <p:nvSpPr>
          <p:cNvPr id="4" name="Номер слайда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8CFA630-13BB-46C4-BD44-B2C5F9B66074}" type="datetimeFigureOut">
              <a:rPr lang="en-US" smtClean="0"/>
              <a:pPr/>
              <a:t>5/11/2014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8CFA630-13BB-46C4-BD44-B2C5F9B66074}" type="datetimeFigureOut">
              <a:rPr lang="en-US" smtClean="0"/>
              <a:pPr/>
              <a:t>5/11/2014</a:t>
            </a:fld>
            <a:endParaRPr lang="en-US" dirty="0"/>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CFA630-13BB-46C4-BD44-B2C5F9B66074}" type="datetimeFigureOut">
              <a:rPr lang="en-US" smtClean="0"/>
              <a:pPr/>
              <a:t>5/11/2014</a:t>
            </a:fld>
            <a:endParaRPr lang="en-US" sz="1000" dirty="0">
              <a:solidFill>
                <a:schemeClr val="tx2"/>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eaLnBrk="1" latinLnBrk="0" hangingPunct="1"/>
            <a:endParaRPr kumimoji="0" lang="en-US" sz="1000" dirty="0">
              <a:solidFill>
                <a:schemeClr val="tx2"/>
              </a:solidFill>
            </a:endParaRPr>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FA630-13BB-46C4-BD44-B2C5F9B66074}" type="datetimeFigureOut">
              <a:rPr lang="en-US" smtClean="0"/>
              <a:pPr/>
              <a:t>5/11/2014</a:t>
            </a:fld>
            <a:endParaRPr lang="en-US" sz="1000" dirty="0">
              <a:solidFill>
                <a:schemeClr val="tx2"/>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2"/>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8CFA630-13BB-46C4-BD44-B2C5F9B66074}" type="datetimeFigureOut">
              <a:rPr lang="en-US" smtClean="0"/>
              <a:pPr/>
              <a:t>5/11/2014</a:t>
            </a:fld>
            <a:endParaRPr lang="en-US" sz="1000" dirty="0">
              <a:solidFill>
                <a:schemeClr val="tx2"/>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2"/>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8CFA630-13BB-46C4-BD44-B2C5F9B66074}" type="datetimeFigureOut">
              <a:rPr lang="en-US" smtClean="0"/>
              <a:pPr/>
              <a:t>5/11/2014</a:t>
            </a:fld>
            <a:endParaRPr lang="en-US" sz="1000" dirty="0">
              <a:solidFill>
                <a:schemeClr val="tx2"/>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2"/>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5/11/2014</a:t>
            </a:fld>
            <a:endParaRPr lang="en-US" sz="1000" dirty="0">
              <a:solidFill>
                <a:schemeClr val="tx2"/>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8CFA630-13BB-46C4-BD44-B2C5F9B66074}" type="datetimeFigureOut">
              <a:rPr lang="en-US" smtClean="0"/>
              <a:pPr/>
              <a:t>5/11/2014</a:t>
            </a:fld>
            <a:endParaRPr lang="en-US" sz="1000" dirty="0">
              <a:solidFill>
                <a:schemeClr val="tx2"/>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eaLnBrk="1" latinLnBrk="0" hangingPunct="1"/>
            <a:endParaRPr kumimoji="0" lang="en-US" sz="1000" dirty="0">
              <a:solidFill>
                <a:schemeClr val="tx2"/>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9.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85728"/>
            <a:ext cx="8215370" cy="2428892"/>
          </a:xfrm>
        </p:spPr>
        <p:txBody>
          <a:bodyPr>
            <a:no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Сучасна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українська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література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dirty="0"/>
          </a:p>
        </p:txBody>
      </p:sp>
      <p:pic>
        <p:nvPicPr>
          <p:cNvPr id="8" name="Рисунок 7" descr="завантаження.jpg"/>
          <p:cNvPicPr>
            <a:picLocks noChangeAspect="1"/>
          </p:cNvPicPr>
          <p:nvPr/>
        </p:nvPicPr>
        <p:blipFill>
          <a:blip r:embed="rId2"/>
          <a:stretch>
            <a:fillRect/>
          </a:stretch>
        </p:blipFill>
        <p:spPr>
          <a:xfrm>
            <a:off x="1357290" y="2643182"/>
            <a:ext cx="4357718" cy="3813004"/>
          </a:xfrm>
          <a:prstGeom prst="rect">
            <a:avLst/>
          </a:prstGeom>
        </p:spPr>
      </p:pic>
      <p:sp>
        <p:nvSpPr>
          <p:cNvPr id="9" name="TextBox 8"/>
          <p:cNvSpPr txBox="1"/>
          <p:nvPr/>
        </p:nvSpPr>
        <p:spPr>
          <a:xfrm>
            <a:off x="6286480" y="5429264"/>
            <a:ext cx="2857520" cy="1200329"/>
          </a:xfrm>
          <a:prstGeom prst="rect">
            <a:avLst/>
          </a:prstGeom>
          <a:noFill/>
        </p:spPr>
        <p:txBody>
          <a:bodyPr wrap="square" rtlCol="0">
            <a:spAutoFit/>
          </a:bodyPr>
          <a:lstStyle/>
          <a:p>
            <a:r>
              <a:rPr lang="uk-UA" sz="2400" dirty="0" smtClean="0"/>
              <a:t>Виконав учень </a:t>
            </a:r>
          </a:p>
          <a:p>
            <a:r>
              <a:rPr lang="uk-UA" sz="2400" dirty="0" smtClean="0"/>
              <a:t>11-Б класу</a:t>
            </a:r>
          </a:p>
          <a:p>
            <a:r>
              <a:rPr lang="uk-UA" sz="2400" dirty="0" err="1" smtClean="0"/>
              <a:t>Путьо</a:t>
            </a:r>
            <a:r>
              <a:rPr lang="uk-UA" sz="2400" dirty="0" smtClean="0"/>
              <a:t> Михайло</a:t>
            </a:r>
            <a:endParaRPr lang="ru-RU" sz="24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30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3000" fill="hold"/>
                                        <p:tgtEl>
                                          <p:spTgt spid="8"/>
                                        </p:tgtEl>
                                        <p:attrNameLst>
                                          <p:attrName>ppt_w</p:attrName>
                                        </p:attrNameLst>
                                      </p:cBhvr>
                                      <p:tavLst>
                                        <p:tav tm="0">
                                          <p:val>
                                            <p:fltVal val="0"/>
                                          </p:val>
                                        </p:tav>
                                        <p:tav tm="100000">
                                          <p:val>
                                            <p:strVal val="#ppt_w"/>
                                          </p:val>
                                        </p:tav>
                                      </p:tavLst>
                                    </p:anim>
                                    <p:anim calcmode="lin" valueType="num">
                                      <p:cBhvr>
                                        <p:cTn id="11" dur="3000" fill="hold"/>
                                        <p:tgtEl>
                                          <p:spTgt spid="8"/>
                                        </p:tgtEl>
                                        <p:attrNameLst>
                                          <p:attrName>ppt_h</p:attrName>
                                        </p:attrNameLst>
                                      </p:cBhvr>
                                      <p:tavLst>
                                        <p:tav tm="0">
                                          <p:val>
                                            <p:fltVal val="0"/>
                                          </p:val>
                                        </p:tav>
                                        <p:tav tm="100000">
                                          <p:val>
                                            <p:strVal val="#ppt_h"/>
                                          </p:val>
                                        </p:tav>
                                      </p:tavLst>
                                    </p:anim>
                                  </p:childTnLst>
                                </p:cTn>
                              </p:par>
                            </p:childTnLst>
                          </p:cTn>
                        </p:par>
                        <p:par>
                          <p:cTn id="12" fill="hold">
                            <p:stCondLst>
                              <p:cond delay="3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6286544"/>
          </a:xfrm>
        </p:spPr>
        <p:txBody>
          <a:bodyPr>
            <a:noAutofit/>
          </a:bodyPr>
          <a:lstStyle/>
          <a:p>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ЛуГоСад</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літературна</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група</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яку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складали</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Іван</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Лучук</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Назар</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Гончар, Роман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Садловський</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Створена 19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січня</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1984 р. у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Львові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Методологічна</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основа»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творчості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«Лу-Го-Саду» —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теорія</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поетичного</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ар'єргарду</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ідею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аргументування</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лугосадівсько-ар'єргардної</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теорії</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висунув</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обґрунтував</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літературознавець</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Тарас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Лучук</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Вірші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лугосадівців</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перекладені</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німецькою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польською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білоруською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словацькою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болгарською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англійською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італійською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сербською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хорватською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фінською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іншими</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мовами</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2007 року перевидали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антологію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Лугосад</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Об'єктивність</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канону».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Із</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відходом</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Назара</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Гончара 21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травня</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2009 р.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Лугосад</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перейшов</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історію</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літератури</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7772400" cy="1857388"/>
          </a:xfrm>
        </p:spPr>
        <p:txBody>
          <a:bodyPr>
            <a:normAutofit fontScale="90000"/>
          </a:bodyPr>
          <a:lstStyle/>
          <a:p>
            <a:r>
              <a:rPr lang="ru-RU" dirty="0" err="1" smtClean="0"/>
              <a:t>Асоціація</a:t>
            </a:r>
            <a:r>
              <a:rPr lang="ru-RU" dirty="0" smtClean="0"/>
              <a:t> </a:t>
            </a:r>
            <a:r>
              <a:rPr lang="ru-RU" dirty="0" err="1" smtClean="0"/>
              <a:t>українських</a:t>
            </a:r>
            <a:r>
              <a:rPr lang="ru-RU" dirty="0" smtClean="0"/>
              <a:t> </a:t>
            </a:r>
            <a:r>
              <a:rPr lang="ru-RU" dirty="0" err="1" smtClean="0"/>
              <a:t>письменників</a:t>
            </a:r>
            <a:r>
              <a:rPr lang="ru-RU" dirty="0" smtClean="0"/>
              <a:t> — </a:t>
            </a:r>
            <a:r>
              <a:rPr lang="ru-RU" dirty="0" err="1" smtClean="0"/>
              <a:t>творче</a:t>
            </a:r>
            <a:r>
              <a:rPr lang="ru-RU" dirty="0" smtClean="0"/>
              <a:t> </a:t>
            </a:r>
            <a:r>
              <a:rPr lang="ru-RU" dirty="0" err="1" smtClean="0"/>
              <a:t>об'єднання</a:t>
            </a:r>
            <a:r>
              <a:rPr lang="ru-RU" dirty="0" smtClean="0"/>
              <a:t> </a:t>
            </a:r>
            <a:r>
              <a:rPr lang="ru-RU" dirty="0" err="1" smtClean="0"/>
              <a:t>українських</a:t>
            </a:r>
            <a:r>
              <a:rPr lang="ru-RU" dirty="0" smtClean="0"/>
              <a:t> </a:t>
            </a:r>
            <a:r>
              <a:rPr lang="ru-RU" dirty="0" err="1" smtClean="0"/>
              <a:t>письменників</a:t>
            </a:r>
            <a:r>
              <a:rPr lang="ru-RU" dirty="0" smtClean="0"/>
              <a:t>.</a:t>
            </a:r>
            <a:endParaRPr lang="ru-RU" dirty="0"/>
          </a:p>
        </p:txBody>
      </p:sp>
      <p:sp>
        <p:nvSpPr>
          <p:cNvPr id="5" name="TextBox 4"/>
          <p:cNvSpPr txBox="1"/>
          <p:nvPr/>
        </p:nvSpPr>
        <p:spPr>
          <a:xfrm>
            <a:off x="642910" y="2214554"/>
            <a:ext cx="8001056" cy="3539430"/>
          </a:xfrm>
          <a:prstGeom prst="rect">
            <a:avLst/>
          </a:prstGeom>
          <a:noFill/>
        </p:spPr>
        <p:txBody>
          <a:bodyPr wrap="square" rtlCol="0">
            <a:spAutoFit/>
          </a:bodyPr>
          <a:lstStyle/>
          <a:p>
            <a:r>
              <a:rPr lang="ru-RU" sz="2800" dirty="0" err="1" smtClean="0"/>
              <a:t>Ідея</a:t>
            </a:r>
            <a:r>
              <a:rPr lang="ru-RU" sz="2800" dirty="0" smtClean="0"/>
              <a:t> </a:t>
            </a:r>
            <a:r>
              <a:rPr lang="ru-RU" sz="2800" dirty="0" err="1" smtClean="0"/>
              <a:t>утворення</a:t>
            </a:r>
            <a:r>
              <a:rPr lang="ru-RU" sz="2800" dirty="0" smtClean="0"/>
              <a:t> </a:t>
            </a:r>
            <a:r>
              <a:rPr lang="ru-RU" sz="2800" dirty="0" err="1" smtClean="0"/>
              <a:t>Асоціації</a:t>
            </a:r>
            <a:r>
              <a:rPr lang="ru-RU" sz="2800" dirty="0" smtClean="0"/>
              <a:t> </a:t>
            </a:r>
            <a:r>
              <a:rPr lang="ru-RU" sz="2800" dirty="0" err="1" smtClean="0"/>
              <a:t>українських</a:t>
            </a:r>
            <a:r>
              <a:rPr lang="ru-RU" sz="2800" dirty="0" smtClean="0"/>
              <a:t> </a:t>
            </a:r>
            <a:r>
              <a:rPr lang="ru-RU" sz="2800" dirty="0" err="1" smtClean="0"/>
              <a:t>письменників</a:t>
            </a:r>
            <a:r>
              <a:rPr lang="ru-RU" sz="2800" dirty="0" smtClean="0"/>
              <a:t> (АУП) </a:t>
            </a:r>
            <a:r>
              <a:rPr lang="ru-RU" sz="2800" dirty="0" err="1" smtClean="0"/>
              <a:t>виникла</a:t>
            </a:r>
            <a:r>
              <a:rPr lang="ru-RU" sz="2800" dirty="0" smtClean="0"/>
              <a:t> </a:t>
            </a:r>
            <a:r>
              <a:rPr lang="ru-RU" sz="2800" dirty="0" err="1" smtClean="0"/>
              <a:t>під</a:t>
            </a:r>
            <a:r>
              <a:rPr lang="ru-RU" sz="2800" dirty="0" smtClean="0"/>
              <a:t> час </a:t>
            </a:r>
          </a:p>
          <a:p>
            <a:r>
              <a:rPr lang="ru-RU" sz="2800" dirty="0" err="1" smtClean="0"/>
              <a:t>роботи</a:t>
            </a:r>
            <a:r>
              <a:rPr lang="ru-RU" sz="2800" dirty="0" smtClean="0"/>
              <a:t> </a:t>
            </a:r>
            <a:r>
              <a:rPr lang="en-US" sz="2800" dirty="0" smtClean="0"/>
              <a:t>III-</a:t>
            </a:r>
            <a:r>
              <a:rPr lang="ru-RU" sz="2800" dirty="0" smtClean="0"/>
              <a:t>го </a:t>
            </a:r>
            <a:r>
              <a:rPr lang="ru-RU" sz="2800" dirty="0" err="1" smtClean="0"/>
              <a:t>з'їзду</a:t>
            </a:r>
            <a:r>
              <a:rPr lang="ru-RU" sz="2800" dirty="0" smtClean="0"/>
              <a:t> </a:t>
            </a:r>
            <a:r>
              <a:rPr lang="ru-RU" sz="2800" dirty="0" err="1" smtClean="0"/>
              <a:t>Спілки</a:t>
            </a:r>
            <a:r>
              <a:rPr lang="ru-RU" sz="2800" dirty="0" smtClean="0"/>
              <a:t> </a:t>
            </a:r>
            <a:r>
              <a:rPr lang="ru-RU" sz="2800" dirty="0" err="1" smtClean="0"/>
              <a:t>письменників</a:t>
            </a:r>
            <a:r>
              <a:rPr lang="ru-RU" sz="2800" dirty="0" smtClean="0"/>
              <a:t> </a:t>
            </a:r>
            <a:r>
              <a:rPr lang="ru-RU" sz="2800" dirty="0" err="1" smtClean="0"/>
              <a:t>України</a:t>
            </a:r>
            <a:r>
              <a:rPr lang="ru-RU" sz="2800" dirty="0" smtClean="0"/>
              <a:t> у </a:t>
            </a:r>
            <a:r>
              <a:rPr lang="ru-RU" sz="2800" dirty="0" err="1" smtClean="0"/>
              <a:t>жовтні</a:t>
            </a:r>
            <a:r>
              <a:rPr lang="ru-RU" sz="2800" dirty="0" smtClean="0"/>
              <a:t> 1996 </a:t>
            </a:r>
            <a:r>
              <a:rPr lang="ru-RU" sz="2800" dirty="0" err="1" smtClean="0"/>
              <a:t>року.Літератори</a:t>
            </a:r>
            <a:r>
              <a:rPr lang="ru-RU" sz="2800" dirty="0" smtClean="0"/>
              <a:t>, </a:t>
            </a:r>
            <a:r>
              <a:rPr lang="ru-RU" sz="2800" dirty="0" err="1" smtClean="0"/>
              <a:t>незгодні</a:t>
            </a:r>
            <a:r>
              <a:rPr lang="ru-RU" sz="2800" dirty="0" smtClean="0"/>
              <a:t> </a:t>
            </a:r>
            <a:r>
              <a:rPr lang="ru-RU" sz="2800" dirty="0" err="1" smtClean="0"/>
              <a:t>з</a:t>
            </a:r>
            <a:r>
              <a:rPr lang="ru-RU" sz="2800" dirty="0" smtClean="0"/>
              <a:t> </a:t>
            </a:r>
            <a:r>
              <a:rPr lang="ru-RU" sz="2800" dirty="0" err="1" smtClean="0"/>
              <a:t>творчими</a:t>
            </a:r>
            <a:r>
              <a:rPr lang="ru-RU" sz="2800" dirty="0" smtClean="0"/>
              <a:t> та </a:t>
            </a:r>
            <a:r>
              <a:rPr lang="ru-RU" sz="2800" dirty="0" err="1" smtClean="0"/>
              <a:t>організаційними</a:t>
            </a:r>
            <a:r>
              <a:rPr lang="ru-RU" sz="2800" dirty="0" smtClean="0"/>
              <a:t> принципами та </a:t>
            </a:r>
            <a:r>
              <a:rPr lang="ru-RU" sz="2800" dirty="0" err="1" smtClean="0"/>
              <a:t>традиціями</a:t>
            </a:r>
            <a:r>
              <a:rPr lang="ru-RU" sz="2800" dirty="0" smtClean="0"/>
              <a:t>, «</a:t>
            </a:r>
            <a:r>
              <a:rPr lang="ru-RU" sz="2800" dirty="0" err="1" smtClean="0"/>
              <a:t>совєцького</a:t>
            </a:r>
            <a:r>
              <a:rPr lang="ru-RU" sz="2800" dirty="0" smtClean="0"/>
              <a:t>», як вони </a:t>
            </a:r>
            <a:r>
              <a:rPr lang="ru-RU" sz="2800" dirty="0" err="1" smtClean="0"/>
              <a:t>вважали</a:t>
            </a:r>
            <a:r>
              <a:rPr lang="ru-RU" sz="2800" dirty="0" smtClean="0"/>
              <a:t>, </a:t>
            </a:r>
            <a:r>
              <a:rPr lang="ru-RU" sz="2800" dirty="0" err="1" smtClean="0"/>
              <a:t>об'єднання</a:t>
            </a:r>
            <a:r>
              <a:rPr lang="ru-RU" sz="2800" dirty="0" smtClean="0"/>
              <a:t> </a:t>
            </a:r>
            <a:r>
              <a:rPr lang="ru-RU" sz="2800" dirty="0" err="1" smtClean="0"/>
              <a:t>письменників</a:t>
            </a:r>
            <a:r>
              <a:rPr lang="ru-RU" sz="2800" dirty="0" smtClean="0"/>
              <a:t>, подали заяви про </a:t>
            </a:r>
            <a:r>
              <a:rPr lang="ru-RU" sz="2800" dirty="0" err="1" smtClean="0"/>
              <a:t>вихід</a:t>
            </a:r>
            <a:r>
              <a:rPr lang="ru-RU" sz="2800" dirty="0" smtClean="0"/>
              <a:t> </a:t>
            </a:r>
            <a:r>
              <a:rPr lang="ru-RU" sz="2800" dirty="0" err="1" smtClean="0"/>
              <a:t>з</a:t>
            </a:r>
            <a:r>
              <a:rPr lang="ru-RU" sz="2800" dirty="0" smtClean="0"/>
              <a:t> СПУ.</a:t>
            </a:r>
            <a:endParaRPr lang="ru-RU" sz="28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96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9"/>
            <a:ext cx="8715436" cy="5857916"/>
          </a:xfrm>
        </p:spPr>
        <p:txBody>
          <a:bodyPr>
            <a:noAutofit/>
          </a:bodyPr>
          <a:lstStyle/>
          <a:p>
            <a:pPr>
              <a:buNone/>
            </a:pPr>
            <a:r>
              <a:rPr lang="ru-RU" sz="2600" dirty="0" smtClean="0"/>
              <a:t>     </a:t>
            </a:r>
            <a:r>
              <a:rPr lang="ru-RU" sz="2600" dirty="0" err="1" smtClean="0"/>
              <a:t>Утворена</a:t>
            </a:r>
            <a:r>
              <a:rPr lang="ru-RU" sz="2600" dirty="0" smtClean="0"/>
              <a:t> 6 — 8 </a:t>
            </a:r>
            <a:r>
              <a:rPr lang="ru-RU" sz="2600" dirty="0" err="1" smtClean="0"/>
              <a:t>березня</a:t>
            </a:r>
            <a:r>
              <a:rPr lang="ru-RU" sz="2600" dirty="0" smtClean="0"/>
              <a:t> 1997 р. на </a:t>
            </a:r>
            <a:r>
              <a:rPr lang="ru-RU" sz="2600" dirty="0" err="1" smtClean="0"/>
              <a:t>установчих</a:t>
            </a:r>
            <a:r>
              <a:rPr lang="ru-RU" sz="2600" dirty="0" smtClean="0"/>
              <a:t> </a:t>
            </a:r>
            <a:r>
              <a:rPr lang="ru-RU" sz="2600" dirty="0" err="1" smtClean="0"/>
              <a:t>зборах</a:t>
            </a:r>
            <a:r>
              <a:rPr lang="ru-RU" sz="2600" dirty="0" smtClean="0"/>
              <a:t> АУП (118 </a:t>
            </a:r>
            <a:r>
              <a:rPr lang="ru-RU" sz="2600" dirty="0" err="1" smtClean="0"/>
              <a:t>учасників</a:t>
            </a:r>
            <a:r>
              <a:rPr lang="ru-RU" sz="2600" dirty="0" smtClean="0"/>
              <a:t>). До складу АУП </a:t>
            </a:r>
            <a:r>
              <a:rPr lang="ru-RU" sz="2600" dirty="0" err="1" smtClean="0"/>
              <a:t>увійшли</a:t>
            </a:r>
            <a:r>
              <a:rPr lang="ru-RU" sz="2600" dirty="0" smtClean="0"/>
              <a:t>, </a:t>
            </a:r>
            <a:r>
              <a:rPr lang="ru-RU" sz="2600" dirty="0" err="1" smtClean="0"/>
              <a:t>зокрема</a:t>
            </a:r>
            <a:r>
              <a:rPr lang="ru-RU" sz="2600" dirty="0" smtClean="0"/>
              <a:t>: </a:t>
            </a:r>
            <a:r>
              <a:rPr lang="ru-RU" sz="2600" dirty="0" err="1" smtClean="0"/>
              <a:t>Юрій</a:t>
            </a:r>
            <a:r>
              <a:rPr lang="ru-RU" sz="2600" dirty="0" smtClean="0"/>
              <a:t> </a:t>
            </a:r>
            <a:r>
              <a:rPr lang="ru-RU" sz="2600" dirty="0" err="1" smtClean="0"/>
              <a:t>Андрухович</a:t>
            </a:r>
            <a:r>
              <a:rPr lang="ru-RU" sz="2600" dirty="0" smtClean="0"/>
              <a:t>, Наталка </a:t>
            </a:r>
            <a:r>
              <a:rPr lang="ru-RU" sz="2600" dirty="0" err="1" smtClean="0"/>
              <a:t>Білоцерківець</a:t>
            </a:r>
            <a:r>
              <a:rPr lang="ru-RU" sz="2600" dirty="0" smtClean="0"/>
              <a:t>, </a:t>
            </a:r>
            <a:r>
              <a:rPr lang="ru-RU" sz="2600" dirty="0" err="1" smtClean="0"/>
              <a:t>Юрій</a:t>
            </a:r>
            <a:r>
              <a:rPr lang="ru-RU" sz="2600" dirty="0" smtClean="0"/>
              <a:t> </a:t>
            </a:r>
            <a:r>
              <a:rPr lang="ru-RU" sz="2600" dirty="0" err="1" smtClean="0"/>
              <a:t>Винничук</a:t>
            </a:r>
            <a:r>
              <a:rPr lang="ru-RU" sz="2600" dirty="0" smtClean="0"/>
              <a:t>, Василь </a:t>
            </a:r>
            <a:r>
              <a:rPr lang="ru-RU" sz="2600" dirty="0" err="1" smtClean="0"/>
              <a:t>Герасим'юк,Павло</a:t>
            </a:r>
            <a:r>
              <a:rPr lang="ru-RU" sz="2600" dirty="0" smtClean="0"/>
              <a:t> </a:t>
            </a:r>
            <a:r>
              <a:rPr lang="ru-RU" sz="2600" dirty="0" err="1" smtClean="0"/>
              <a:t>Гірник</a:t>
            </a:r>
            <a:r>
              <a:rPr lang="ru-RU" sz="2600" dirty="0" smtClean="0"/>
              <a:t>, Василь </a:t>
            </a:r>
            <a:r>
              <a:rPr lang="ru-RU" sz="2600" dirty="0" err="1" smtClean="0"/>
              <a:t>Голобородько</a:t>
            </a:r>
            <a:r>
              <a:rPr lang="ru-RU" sz="2600" dirty="0" smtClean="0"/>
              <a:t>, </a:t>
            </a:r>
            <a:r>
              <a:rPr lang="ru-RU" sz="2600" dirty="0" err="1" smtClean="0"/>
              <a:t>Сергій</a:t>
            </a:r>
            <a:r>
              <a:rPr lang="ru-RU" sz="2600" dirty="0" smtClean="0"/>
              <a:t> </a:t>
            </a:r>
            <a:r>
              <a:rPr lang="ru-RU" sz="2600" dirty="0" err="1" smtClean="0"/>
              <a:t>Жадан</a:t>
            </a:r>
            <a:r>
              <a:rPr lang="ru-RU" sz="2600" dirty="0" smtClean="0"/>
              <a:t>, Оксана </a:t>
            </a:r>
            <a:r>
              <a:rPr lang="ru-RU" sz="2600" dirty="0" err="1" smtClean="0"/>
              <a:t>Забужко</a:t>
            </a:r>
            <a:r>
              <a:rPr lang="ru-RU" sz="2600" dirty="0" smtClean="0"/>
              <a:t>, </a:t>
            </a:r>
            <a:r>
              <a:rPr lang="ru-RU" sz="2600" dirty="0" err="1" smtClean="0"/>
              <a:t>Олександр</a:t>
            </a:r>
            <a:r>
              <a:rPr lang="ru-RU" sz="2600" dirty="0" smtClean="0"/>
              <a:t> </a:t>
            </a:r>
            <a:r>
              <a:rPr lang="ru-RU" sz="2600" dirty="0" err="1" smtClean="0"/>
              <a:t>Ірванець</a:t>
            </a:r>
            <a:r>
              <a:rPr lang="ru-RU" sz="2600" dirty="0" smtClean="0"/>
              <a:t>, </a:t>
            </a:r>
            <a:r>
              <a:rPr lang="ru-RU" sz="2600" dirty="0" err="1" smtClean="0"/>
              <a:t>Анатолій</a:t>
            </a:r>
            <a:r>
              <a:rPr lang="ru-RU" sz="2600" dirty="0" smtClean="0"/>
              <a:t> </a:t>
            </a:r>
            <a:r>
              <a:rPr lang="ru-RU" sz="2600" dirty="0" err="1" smtClean="0"/>
              <a:t>Кичинський</a:t>
            </a:r>
            <a:r>
              <a:rPr lang="ru-RU" sz="2600" dirty="0" smtClean="0"/>
              <a:t>, </a:t>
            </a:r>
            <a:r>
              <a:rPr lang="ru-RU" sz="2600" dirty="0" err="1" smtClean="0"/>
              <a:t>Дмитро</a:t>
            </a:r>
            <a:r>
              <a:rPr lang="ru-RU" sz="2600" dirty="0" smtClean="0"/>
              <a:t> </a:t>
            </a:r>
            <a:r>
              <a:rPr lang="ru-RU" sz="2600" dirty="0" err="1" smtClean="0"/>
              <a:t>Кремінь</a:t>
            </a:r>
            <a:r>
              <a:rPr lang="ru-RU" sz="2600" dirty="0" smtClean="0"/>
              <a:t>, </a:t>
            </a:r>
            <a:r>
              <a:rPr lang="ru-RU" sz="2600" dirty="0" err="1" smtClean="0"/>
              <a:t>Олександр</a:t>
            </a:r>
            <a:r>
              <a:rPr lang="ru-RU" sz="2600" dirty="0" smtClean="0"/>
              <a:t> Кривенко, Мирослав </a:t>
            </a:r>
            <a:r>
              <a:rPr lang="ru-RU" sz="2600" dirty="0" err="1" smtClean="0"/>
              <a:t>Лазарук</a:t>
            </a:r>
            <a:r>
              <a:rPr lang="ru-RU" sz="2600" dirty="0" smtClean="0"/>
              <a:t>, </a:t>
            </a:r>
            <a:r>
              <a:rPr lang="ru-RU" sz="2600" dirty="0" err="1" smtClean="0"/>
              <a:t>Іван</a:t>
            </a:r>
            <a:r>
              <a:rPr lang="ru-RU" sz="2600" dirty="0" smtClean="0"/>
              <a:t> </a:t>
            </a:r>
            <a:r>
              <a:rPr lang="ru-RU" sz="2600" dirty="0" err="1" smtClean="0"/>
              <a:t>Лучук</a:t>
            </a:r>
            <a:r>
              <a:rPr lang="ru-RU" sz="2600" dirty="0" smtClean="0"/>
              <a:t>, </a:t>
            </a:r>
            <a:r>
              <a:rPr lang="ru-RU" sz="2600" dirty="0" err="1" smtClean="0"/>
              <a:t>Іван</a:t>
            </a:r>
            <a:r>
              <a:rPr lang="ru-RU" sz="2600" dirty="0" smtClean="0"/>
              <a:t> </a:t>
            </a:r>
            <a:r>
              <a:rPr lang="ru-RU" sz="2600" dirty="0" err="1" smtClean="0"/>
              <a:t>Малкович</a:t>
            </a:r>
            <a:r>
              <a:rPr lang="ru-RU" sz="2600" dirty="0" smtClean="0"/>
              <a:t>, </a:t>
            </a:r>
            <a:r>
              <a:rPr lang="ru-RU" sz="2600" dirty="0" err="1" smtClean="0"/>
              <a:t>В'ячеслав</a:t>
            </a:r>
            <a:r>
              <a:rPr lang="ru-RU" sz="2600" dirty="0" smtClean="0"/>
              <a:t> </a:t>
            </a:r>
            <a:r>
              <a:rPr lang="ru-RU" sz="2600" dirty="0" err="1" smtClean="0"/>
              <a:t>Медвідь</a:t>
            </a:r>
            <a:r>
              <a:rPr lang="ru-RU" sz="2600" dirty="0" smtClean="0"/>
              <a:t>, Петро </a:t>
            </a:r>
            <a:r>
              <a:rPr lang="ru-RU" sz="2600" dirty="0" err="1" smtClean="0"/>
              <a:t>Мідянка</a:t>
            </a:r>
            <a:r>
              <a:rPr lang="ru-RU" sz="2600" dirty="0" smtClean="0"/>
              <a:t>, </a:t>
            </a:r>
            <a:r>
              <a:rPr lang="ru-RU" sz="2600" dirty="0" err="1" smtClean="0"/>
              <a:t>Володимир</a:t>
            </a:r>
            <a:r>
              <a:rPr lang="ru-RU" sz="2600" dirty="0" smtClean="0"/>
              <a:t> </a:t>
            </a:r>
            <a:r>
              <a:rPr lang="ru-RU" sz="2600" dirty="0" err="1" smtClean="0"/>
              <a:t>Моренець</a:t>
            </a:r>
            <a:r>
              <a:rPr lang="ru-RU" sz="2600" dirty="0" smtClean="0"/>
              <a:t>, </a:t>
            </a:r>
            <a:r>
              <a:rPr lang="ru-RU" sz="2600" dirty="0" err="1" smtClean="0"/>
              <a:t>Костянтин</a:t>
            </a:r>
            <a:r>
              <a:rPr lang="ru-RU" sz="2600" dirty="0" smtClean="0"/>
              <a:t> </a:t>
            </a:r>
            <a:r>
              <a:rPr lang="ru-RU" sz="2600" dirty="0" err="1" smtClean="0"/>
              <a:t>Москалець</a:t>
            </a:r>
            <a:r>
              <a:rPr lang="ru-RU" sz="2600" dirty="0" smtClean="0"/>
              <a:t>, </a:t>
            </a:r>
            <a:r>
              <a:rPr lang="ru-RU" sz="2600" dirty="0" err="1" smtClean="0"/>
              <a:t>Віктор</a:t>
            </a:r>
            <a:r>
              <a:rPr lang="ru-RU" sz="2600" dirty="0" smtClean="0"/>
              <a:t> </a:t>
            </a:r>
            <a:r>
              <a:rPr lang="ru-RU" sz="2600" dirty="0" err="1" smtClean="0"/>
              <a:t>Неборак</a:t>
            </a:r>
            <a:r>
              <a:rPr lang="ru-RU" sz="2600" dirty="0" smtClean="0"/>
              <a:t>, Борис </a:t>
            </a:r>
            <a:r>
              <a:rPr lang="ru-RU" sz="2600" dirty="0" err="1" smtClean="0"/>
              <a:t>Нечерда</a:t>
            </a:r>
            <a:r>
              <a:rPr lang="ru-RU" sz="2600" dirty="0" smtClean="0"/>
              <a:t>, Юрко </a:t>
            </a:r>
            <a:r>
              <a:rPr lang="ru-RU" sz="2600" dirty="0" err="1" smtClean="0"/>
              <a:t>Покальчук</a:t>
            </a:r>
            <a:r>
              <a:rPr lang="ru-RU" sz="2600" dirty="0" smtClean="0"/>
              <a:t>, </a:t>
            </a:r>
            <a:r>
              <a:rPr lang="ru-RU" sz="2600" dirty="0" err="1" smtClean="0"/>
              <a:t>Анатолій</a:t>
            </a:r>
            <a:r>
              <a:rPr lang="ru-RU" sz="2600" dirty="0" smtClean="0"/>
              <a:t> </a:t>
            </a:r>
            <a:r>
              <a:rPr lang="ru-RU" sz="2600" dirty="0" err="1" smtClean="0"/>
              <a:t>Дністровий</a:t>
            </a:r>
            <a:r>
              <a:rPr lang="ru-RU" sz="2600" dirty="0" smtClean="0"/>
              <a:t>, Василь </a:t>
            </a:r>
            <a:r>
              <a:rPr lang="ru-RU" sz="2600" dirty="0" err="1" smtClean="0"/>
              <a:t>Портяк</a:t>
            </a:r>
            <a:r>
              <a:rPr lang="ru-RU" sz="2600" dirty="0" smtClean="0"/>
              <a:t>, </a:t>
            </a:r>
            <a:r>
              <a:rPr lang="ru-RU" sz="2600" dirty="0" err="1" smtClean="0"/>
              <a:t>Ігор</a:t>
            </a:r>
            <a:r>
              <a:rPr lang="ru-RU" sz="2600" dirty="0" smtClean="0"/>
              <a:t> </a:t>
            </a:r>
            <a:r>
              <a:rPr lang="ru-RU" sz="2600" dirty="0" err="1" smtClean="0"/>
              <a:t>Римарук</a:t>
            </a:r>
            <a:r>
              <a:rPr lang="ru-RU" sz="2600" dirty="0" smtClean="0"/>
              <a:t>, </a:t>
            </a:r>
            <a:r>
              <a:rPr lang="ru-RU" sz="2600" dirty="0" err="1" smtClean="0"/>
              <a:t>Микола</a:t>
            </a:r>
            <a:r>
              <a:rPr lang="ru-RU" sz="2600" dirty="0" smtClean="0"/>
              <a:t> Рябчук, </a:t>
            </a:r>
            <a:r>
              <a:rPr lang="ru-RU" sz="2600" dirty="0" err="1" smtClean="0"/>
              <a:t>Дмитро</a:t>
            </a:r>
            <a:r>
              <a:rPr lang="ru-RU" sz="2600" dirty="0" smtClean="0"/>
              <a:t> </a:t>
            </a:r>
            <a:r>
              <a:rPr lang="ru-RU" sz="2600" dirty="0" err="1" smtClean="0"/>
              <a:t>Стус</a:t>
            </a:r>
            <a:r>
              <a:rPr lang="ru-RU" sz="2600" dirty="0" smtClean="0"/>
              <a:t>, Людмила Таран, Тарас </a:t>
            </a:r>
            <a:r>
              <a:rPr lang="ru-RU" sz="2600" dirty="0" err="1" smtClean="0"/>
              <a:t>Федюк</a:t>
            </a:r>
            <a:r>
              <a:rPr lang="ru-RU" sz="2600" dirty="0" smtClean="0"/>
              <a:t>, </a:t>
            </a:r>
            <a:r>
              <a:rPr lang="ru-RU" sz="2600" dirty="0" err="1" smtClean="0"/>
              <a:t>Віктор</a:t>
            </a:r>
            <a:r>
              <a:rPr lang="ru-RU" sz="2600" dirty="0" smtClean="0"/>
              <a:t> Мельник та </a:t>
            </a:r>
            <a:r>
              <a:rPr lang="ru-RU" sz="2600" dirty="0" err="1" smtClean="0"/>
              <a:t>інші</a:t>
            </a:r>
            <a:r>
              <a:rPr lang="ru-RU" sz="2600" dirty="0" smtClean="0"/>
              <a:t>.</a:t>
            </a:r>
            <a:endParaRPr lang="ru-RU" sz="26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143932" cy="442915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Дякую</a:t>
            </a:r>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за </a:t>
            </a:r>
            <a:r>
              <a:rPr lang="ru-RU"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увагу</a:t>
            </a:r>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285728"/>
            <a:ext cx="8715436" cy="55092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2200" b="1" dirty="0" err="1" smtClean="0"/>
              <a:t>Сучасна</a:t>
            </a:r>
            <a:r>
              <a:rPr lang="ru-RU" sz="2200" b="1" dirty="0" smtClean="0"/>
              <a:t> </a:t>
            </a:r>
            <a:r>
              <a:rPr lang="ru-RU" sz="2200" b="1" dirty="0" err="1" smtClean="0"/>
              <a:t>українська</a:t>
            </a:r>
            <a:r>
              <a:rPr lang="ru-RU" sz="2200" b="1" dirty="0" smtClean="0"/>
              <a:t> </a:t>
            </a:r>
            <a:r>
              <a:rPr lang="ru-RU" sz="2200" b="1" dirty="0" err="1" smtClean="0"/>
              <a:t>література</a:t>
            </a:r>
            <a:r>
              <a:rPr lang="ru-RU" sz="2200" b="1" dirty="0" smtClean="0"/>
              <a:t>  — </a:t>
            </a:r>
            <a:r>
              <a:rPr lang="ru-RU" sz="2200" b="1" dirty="0" err="1" smtClean="0"/>
              <a:t>українська</a:t>
            </a:r>
            <a:r>
              <a:rPr lang="ru-RU" sz="2200" b="1" dirty="0" smtClean="0"/>
              <a:t> </a:t>
            </a:r>
            <a:r>
              <a:rPr lang="ru-RU" sz="2200" b="1" dirty="0" err="1" smtClean="0"/>
              <a:t>література</a:t>
            </a:r>
            <a:r>
              <a:rPr lang="ru-RU" sz="2200" b="1" dirty="0" smtClean="0"/>
              <a:t> </a:t>
            </a:r>
            <a:r>
              <a:rPr lang="ru-RU" sz="2200" b="1" dirty="0" err="1" smtClean="0"/>
              <a:t>останніх</a:t>
            </a:r>
            <a:r>
              <a:rPr lang="ru-RU" sz="2200" b="1" dirty="0" smtClean="0"/>
              <a:t> </a:t>
            </a:r>
            <a:r>
              <a:rPr lang="ru-RU" sz="2200" b="1" dirty="0" err="1" smtClean="0"/>
              <a:t>десятиліть</a:t>
            </a:r>
            <a:r>
              <a:rPr lang="ru-RU" sz="2200" b="1" dirty="0" smtClean="0"/>
              <a:t>, створена </a:t>
            </a:r>
            <a:r>
              <a:rPr lang="ru-RU" sz="2200" b="1" dirty="0" err="1" smtClean="0"/>
              <a:t>сучасними</a:t>
            </a:r>
            <a:r>
              <a:rPr lang="ru-RU" sz="2200" b="1" dirty="0" smtClean="0"/>
              <a:t> </a:t>
            </a:r>
            <a:r>
              <a:rPr lang="ru-RU" sz="2200" b="1" dirty="0" err="1" smtClean="0"/>
              <a:t>письменниками</a:t>
            </a:r>
            <a:r>
              <a:rPr lang="ru-RU" sz="2200" b="1" dirty="0" smtClean="0"/>
              <a:t>. У </a:t>
            </a:r>
            <a:r>
              <a:rPr lang="ru-RU" sz="2200" b="1" dirty="0" err="1" smtClean="0"/>
              <a:t>науковій</a:t>
            </a:r>
            <a:r>
              <a:rPr lang="ru-RU" sz="2200" b="1" dirty="0" smtClean="0"/>
              <a:t> </a:t>
            </a:r>
            <a:r>
              <a:rPr lang="ru-RU" sz="2200" b="1" dirty="0" err="1" smtClean="0"/>
              <a:t>літературі</a:t>
            </a:r>
            <a:r>
              <a:rPr lang="ru-RU" sz="2200" b="1" dirty="0" smtClean="0"/>
              <a:t> точно не </a:t>
            </a:r>
            <a:r>
              <a:rPr lang="ru-RU" sz="2200" b="1" dirty="0" err="1" smtClean="0"/>
              <a:t>зазначено</a:t>
            </a:r>
            <a:r>
              <a:rPr lang="ru-RU" sz="2200" b="1" dirty="0" smtClean="0"/>
              <a:t>, </a:t>
            </a:r>
            <a:r>
              <a:rPr lang="ru-RU" sz="2200" b="1" dirty="0" err="1" smtClean="0"/>
              <a:t>від</a:t>
            </a:r>
            <a:r>
              <a:rPr lang="ru-RU" sz="2200" b="1" dirty="0" smtClean="0"/>
              <a:t> </a:t>
            </a:r>
            <a:r>
              <a:rPr lang="ru-RU" sz="2200" b="1" dirty="0" err="1" smtClean="0"/>
              <a:t>якого</a:t>
            </a:r>
            <a:r>
              <a:rPr lang="ru-RU" sz="2200" b="1" dirty="0" smtClean="0"/>
              <a:t> моменту </a:t>
            </a:r>
            <a:r>
              <a:rPr lang="ru-RU" sz="2200" b="1" dirty="0" err="1" smtClean="0"/>
              <a:t>українську</a:t>
            </a:r>
            <a:r>
              <a:rPr lang="ru-RU" sz="2200" b="1" dirty="0" smtClean="0"/>
              <a:t> </a:t>
            </a:r>
            <a:r>
              <a:rPr lang="ru-RU" sz="2200" b="1" dirty="0" err="1" smtClean="0"/>
              <a:t>літературу</a:t>
            </a:r>
            <a:r>
              <a:rPr lang="ru-RU" sz="2200" b="1" dirty="0" smtClean="0"/>
              <a:t> </a:t>
            </a:r>
            <a:r>
              <a:rPr lang="ru-RU" sz="2200" b="1" dirty="0" err="1" smtClean="0"/>
              <a:t>слід</a:t>
            </a:r>
            <a:r>
              <a:rPr lang="ru-RU" sz="2200" b="1" dirty="0" smtClean="0"/>
              <a:t> </a:t>
            </a:r>
            <a:r>
              <a:rPr lang="ru-RU" sz="2200" b="1" dirty="0" err="1" smtClean="0"/>
              <a:t>вважати</a:t>
            </a:r>
            <a:r>
              <a:rPr lang="ru-RU" sz="2200" b="1" dirty="0" smtClean="0"/>
              <a:t> </a:t>
            </a:r>
            <a:r>
              <a:rPr lang="ru-RU" sz="2200" b="1" dirty="0" err="1" smtClean="0"/>
              <a:t>сучасною</a:t>
            </a:r>
            <a:r>
              <a:rPr lang="ru-RU" sz="2200" b="1" dirty="0" smtClean="0"/>
              <a:t>. </a:t>
            </a:r>
            <a:r>
              <a:rPr lang="ru-RU" sz="2200" b="1" dirty="0" err="1" smtClean="0"/>
              <a:t>Утім</a:t>
            </a:r>
            <a:r>
              <a:rPr lang="ru-RU" sz="2200" b="1" dirty="0" smtClean="0"/>
              <a:t>, </a:t>
            </a:r>
            <a:r>
              <a:rPr lang="ru-RU" sz="2200" b="1" dirty="0" err="1" smtClean="0"/>
              <a:t>під</a:t>
            </a:r>
            <a:r>
              <a:rPr lang="ru-RU" sz="2200" b="1" dirty="0" smtClean="0"/>
              <a:t> </a:t>
            </a:r>
            <a:r>
              <a:rPr lang="ru-RU" sz="2200" b="1" dirty="0" err="1" smtClean="0"/>
              <a:t>поняттям</a:t>
            </a:r>
            <a:r>
              <a:rPr lang="ru-RU" sz="2200" b="1" dirty="0" smtClean="0"/>
              <a:t> </a:t>
            </a:r>
            <a:r>
              <a:rPr lang="ru-RU" sz="2200" b="1" dirty="0" err="1" smtClean="0"/>
              <a:t>сучасна</a:t>
            </a:r>
            <a:r>
              <a:rPr lang="ru-RU" sz="2200" b="1" dirty="0" smtClean="0"/>
              <a:t> </a:t>
            </a:r>
            <a:r>
              <a:rPr lang="ru-RU" sz="2200" b="1" dirty="0" err="1" smtClean="0"/>
              <a:t>українська</a:t>
            </a:r>
            <a:r>
              <a:rPr lang="ru-RU" sz="2200" b="1" dirty="0" smtClean="0"/>
              <a:t> </a:t>
            </a:r>
            <a:r>
              <a:rPr lang="ru-RU" sz="2200" b="1" dirty="0" err="1" smtClean="0"/>
              <a:t>література</a:t>
            </a:r>
            <a:r>
              <a:rPr lang="ru-RU" sz="2200" b="1" dirty="0" smtClean="0"/>
              <a:t> </a:t>
            </a:r>
            <a:r>
              <a:rPr lang="ru-RU" sz="2200" b="1" dirty="0" err="1" smtClean="0"/>
              <a:t>найчастіше</a:t>
            </a:r>
            <a:r>
              <a:rPr lang="ru-RU" sz="2200" b="1" dirty="0" smtClean="0"/>
              <a:t> </a:t>
            </a:r>
            <a:r>
              <a:rPr lang="ru-RU" sz="2200" b="1" dirty="0" err="1" smtClean="0"/>
              <a:t>розуміють</a:t>
            </a:r>
            <a:r>
              <a:rPr lang="ru-RU" sz="2200" b="1" dirty="0" smtClean="0"/>
              <a:t> </a:t>
            </a:r>
            <a:r>
              <a:rPr lang="ru-RU" sz="2200" b="1" dirty="0" err="1" smtClean="0"/>
              <a:t>сукупність</a:t>
            </a:r>
            <a:r>
              <a:rPr lang="ru-RU" sz="2200" b="1" dirty="0" smtClean="0"/>
              <a:t> </a:t>
            </a:r>
            <a:r>
              <a:rPr lang="ru-RU" sz="2200" b="1" dirty="0" err="1" smtClean="0"/>
              <a:t>художніх</a:t>
            </a:r>
            <a:r>
              <a:rPr lang="ru-RU" sz="2200" b="1" dirty="0" smtClean="0"/>
              <a:t> </a:t>
            </a:r>
            <a:r>
              <a:rPr lang="ru-RU" sz="2200" b="1" dirty="0" err="1" smtClean="0"/>
              <a:t>творів</a:t>
            </a:r>
            <a:r>
              <a:rPr lang="ru-RU" sz="2200" b="1" dirty="0" smtClean="0"/>
              <a:t>, </a:t>
            </a:r>
            <a:r>
              <a:rPr lang="ru-RU" sz="2200" b="1" dirty="0" err="1" smtClean="0"/>
              <a:t>написаних</a:t>
            </a:r>
            <a:r>
              <a:rPr lang="ru-RU" sz="2200" b="1" dirty="0" smtClean="0"/>
              <a:t> </a:t>
            </a:r>
            <a:r>
              <a:rPr lang="ru-RU" sz="2200" b="1" dirty="0" err="1" smtClean="0"/>
              <a:t>від</a:t>
            </a:r>
            <a:r>
              <a:rPr lang="ru-RU" sz="2200" b="1" dirty="0" smtClean="0"/>
              <a:t> часу </a:t>
            </a:r>
            <a:r>
              <a:rPr lang="ru-RU" sz="2200" b="1" dirty="0" err="1" smtClean="0"/>
              <a:t>здобуття</a:t>
            </a:r>
            <a:r>
              <a:rPr lang="ru-RU" sz="2200" b="1" dirty="0" smtClean="0"/>
              <a:t> </a:t>
            </a:r>
            <a:r>
              <a:rPr lang="ru-RU" sz="2200" b="1" dirty="0" err="1" smtClean="0"/>
              <a:t>Україною</a:t>
            </a:r>
            <a:r>
              <a:rPr lang="ru-RU" sz="2200" b="1" dirty="0" smtClean="0"/>
              <a:t> </a:t>
            </a:r>
            <a:r>
              <a:rPr lang="ru-RU" sz="2200" b="1" dirty="0" err="1" smtClean="0"/>
              <a:t>незалежності</a:t>
            </a:r>
            <a:r>
              <a:rPr lang="ru-RU" sz="2200" b="1" dirty="0" smtClean="0"/>
              <a:t> в1991 </a:t>
            </a:r>
            <a:r>
              <a:rPr lang="ru-RU" sz="2200" b="1" dirty="0" err="1" smtClean="0"/>
              <a:t>році</a:t>
            </a:r>
            <a:r>
              <a:rPr lang="ru-RU" sz="2200" b="1" dirty="0" smtClean="0"/>
              <a:t> </a:t>
            </a:r>
            <a:r>
              <a:rPr lang="ru-RU" sz="2200" b="1" dirty="0" err="1" smtClean="0"/>
              <a:t>й</a:t>
            </a:r>
            <a:r>
              <a:rPr lang="ru-RU" sz="2200" b="1" dirty="0" smtClean="0"/>
              <a:t> </a:t>
            </a:r>
            <a:r>
              <a:rPr lang="ru-RU" sz="2200" b="1" dirty="0" err="1" smtClean="0"/>
              <a:t>дотепер</a:t>
            </a:r>
            <a:r>
              <a:rPr lang="ru-RU" sz="2200" b="1" dirty="0" smtClean="0"/>
              <a:t>. </a:t>
            </a:r>
            <a:r>
              <a:rPr lang="ru-RU" sz="2200" b="1" dirty="0" err="1" smtClean="0"/>
              <a:t>Таке</a:t>
            </a:r>
            <a:r>
              <a:rPr lang="ru-RU" sz="2200" b="1" dirty="0" smtClean="0"/>
              <a:t> </a:t>
            </a:r>
            <a:r>
              <a:rPr lang="ru-RU" sz="2200" b="1" dirty="0" err="1" smtClean="0"/>
              <a:t>розмежування</a:t>
            </a:r>
            <a:r>
              <a:rPr lang="ru-RU" sz="2200" b="1" dirty="0" smtClean="0"/>
              <a:t> </a:t>
            </a:r>
            <a:r>
              <a:rPr lang="ru-RU" sz="2200" b="1" dirty="0" err="1" smtClean="0"/>
              <a:t>зумовлене</a:t>
            </a:r>
            <a:r>
              <a:rPr lang="ru-RU" sz="2200" b="1" dirty="0" smtClean="0"/>
              <a:t> </a:t>
            </a:r>
            <a:r>
              <a:rPr lang="ru-RU" sz="2200" b="1" dirty="0" err="1" smtClean="0"/>
              <a:t>відмиранням</a:t>
            </a:r>
            <a:r>
              <a:rPr lang="ru-RU" sz="2200" b="1" dirty="0" smtClean="0"/>
              <a:t> </a:t>
            </a:r>
            <a:r>
              <a:rPr lang="ru-RU" sz="2200" b="1" dirty="0" err="1" smtClean="0"/>
              <a:t>після</a:t>
            </a:r>
            <a:r>
              <a:rPr lang="ru-RU" sz="2200" b="1" dirty="0" smtClean="0"/>
              <a:t> 1991 року </a:t>
            </a:r>
            <a:r>
              <a:rPr lang="ru-RU" sz="2200" b="1" dirty="0" err="1" smtClean="0"/>
              <a:t>загальнообов'язкового</a:t>
            </a:r>
            <a:r>
              <a:rPr lang="ru-RU" sz="2200" b="1" dirty="0" smtClean="0"/>
              <a:t> для </a:t>
            </a:r>
            <a:r>
              <a:rPr lang="ru-RU" sz="2200" b="1" dirty="0" err="1" smtClean="0"/>
              <a:t>митців</a:t>
            </a:r>
            <a:r>
              <a:rPr lang="ru-RU" sz="2200" b="1" dirty="0" smtClean="0"/>
              <a:t> СРСР стилю </a:t>
            </a:r>
            <a:r>
              <a:rPr lang="ru-RU" sz="2200" b="1" dirty="0" err="1" smtClean="0"/>
              <a:t>соціалістичного</a:t>
            </a:r>
            <a:r>
              <a:rPr lang="ru-RU" sz="2200" b="1" dirty="0" smtClean="0"/>
              <a:t> </a:t>
            </a:r>
            <a:r>
              <a:rPr lang="ru-RU" sz="2200" b="1" dirty="0" err="1" smtClean="0"/>
              <a:t>реалізму</a:t>
            </a:r>
            <a:r>
              <a:rPr lang="ru-RU" sz="2200" b="1" dirty="0" smtClean="0"/>
              <a:t> та </a:t>
            </a:r>
            <a:r>
              <a:rPr lang="ru-RU" sz="2200" b="1" dirty="0" err="1" smtClean="0"/>
              <a:t>скасуванням</a:t>
            </a:r>
            <a:r>
              <a:rPr lang="ru-RU" sz="2200" b="1" dirty="0" smtClean="0"/>
              <a:t> </a:t>
            </a:r>
            <a:r>
              <a:rPr lang="ru-RU" sz="2200" b="1" dirty="0" err="1" smtClean="0"/>
              <a:t>радянської</a:t>
            </a:r>
            <a:r>
              <a:rPr lang="ru-RU" sz="2200" b="1" dirty="0" smtClean="0"/>
              <a:t> </a:t>
            </a:r>
            <a:r>
              <a:rPr lang="ru-RU" sz="2200" b="1" dirty="0" err="1" smtClean="0"/>
              <a:t>цензури</a:t>
            </a:r>
            <a:r>
              <a:rPr lang="ru-RU" sz="2200" b="1" dirty="0" smtClean="0"/>
              <a:t>. </a:t>
            </a:r>
            <a:r>
              <a:rPr lang="ru-RU" sz="2200" b="1" dirty="0" err="1" smtClean="0"/>
              <a:t>Принципові</a:t>
            </a:r>
            <a:r>
              <a:rPr lang="ru-RU" sz="2200" b="1" dirty="0" smtClean="0"/>
              <a:t> </a:t>
            </a:r>
            <a:r>
              <a:rPr lang="ru-RU" sz="2200" b="1" dirty="0" err="1" smtClean="0"/>
              <a:t>зміни</a:t>
            </a:r>
            <a:r>
              <a:rPr lang="ru-RU" sz="2200" b="1" dirty="0" smtClean="0"/>
              <a:t> в </a:t>
            </a:r>
            <a:r>
              <a:rPr lang="ru-RU" sz="2200" b="1" dirty="0" err="1" smtClean="0"/>
              <a:t>українській</a:t>
            </a:r>
            <a:r>
              <a:rPr lang="ru-RU" sz="2200" b="1" dirty="0" smtClean="0"/>
              <a:t> </a:t>
            </a:r>
            <a:r>
              <a:rPr lang="ru-RU" sz="2200" b="1" dirty="0" err="1" smtClean="0"/>
              <a:t>літературі</a:t>
            </a:r>
            <a:r>
              <a:rPr lang="ru-RU" sz="2200" b="1" dirty="0" smtClean="0"/>
              <a:t> </a:t>
            </a:r>
            <a:r>
              <a:rPr lang="ru-RU" sz="2200" b="1" dirty="0" err="1" smtClean="0"/>
              <a:t>відбулися</a:t>
            </a:r>
            <a:r>
              <a:rPr lang="ru-RU" sz="2200" b="1" dirty="0" smtClean="0"/>
              <a:t> </a:t>
            </a:r>
            <a:r>
              <a:rPr lang="ru-RU" sz="2200" b="1" dirty="0" err="1" smtClean="0"/>
              <a:t>ще</a:t>
            </a:r>
            <a:r>
              <a:rPr lang="ru-RU" sz="2200" b="1" dirty="0" smtClean="0"/>
              <a:t> </a:t>
            </a:r>
            <a:r>
              <a:rPr lang="ru-RU" sz="2200" b="1" dirty="0" err="1" smtClean="0"/>
              <a:t>в</a:t>
            </a:r>
            <a:r>
              <a:rPr lang="ru-RU" sz="2200" b="1" dirty="0" smtClean="0"/>
              <a:t> роки </a:t>
            </a:r>
            <a:r>
              <a:rPr lang="ru-RU" sz="2200" b="1" dirty="0" err="1" smtClean="0"/>
              <a:t>Перебудови</a:t>
            </a:r>
            <a:r>
              <a:rPr lang="ru-RU" sz="2200" b="1" dirty="0" smtClean="0"/>
              <a:t> (1985) </a:t>
            </a:r>
            <a:r>
              <a:rPr lang="ru-RU" sz="2200" b="1" dirty="0" err="1" smtClean="0"/>
              <a:t>і</a:t>
            </a:r>
            <a:r>
              <a:rPr lang="ru-RU" sz="2200" b="1" dirty="0" smtClean="0"/>
              <a:t> особливо </a:t>
            </a:r>
            <a:r>
              <a:rPr lang="ru-RU" sz="2200" b="1" dirty="0" err="1" smtClean="0"/>
              <a:t>після</a:t>
            </a:r>
            <a:r>
              <a:rPr lang="ru-RU" sz="2200" b="1" dirty="0" smtClean="0"/>
              <a:t> </a:t>
            </a:r>
            <a:r>
              <a:rPr lang="ru-RU" sz="2200" b="1" dirty="0" err="1" smtClean="0"/>
              <a:t>Чорнобильської</a:t>
            </a:r>
            <a:r>
              <a:rPr lang="ru-RU" sz="2200" b="1" dirty="0" smtClean="0"/>
              <a:t> </a:t>
            </a:r>
            <a:r>
              <a:rPr lang="ru-RU" sz="2200" b="1" dirty="0" err="1" smtClean="0"/>
              <a:t>катастрофи</a:t>
            </a:r>
            <a:r>
              <a:rPr lang="ru-RU" sz="2200" b="1" dirty="0" smtClean="0"/>
              <a:t> (1986). </a:t>
            </a:r>
            <a:r>
              <a:rPr lang="ru-RU" sz="2200" b="1" dirty="0" err="1" smtClean="0"/>
              <a:t>Деякі</a:t>
            </a:r>
            <a:r>
              <a:rPr lang="ru-RU" sz="2200" b="1" dirty="0" smtClean="0"/>
              <a:t> </a:t>
            </a:r>
            <a:r>
              <a:rPr lang="ru-RU" sz="2200" b="1" dirty="0" err="1" smtClean="0"/>
              <a:t>дослідники</a:t>
            </a:r>
            <a:r>
              <a:rPr lang="ru-RU" sz="2200" b="1" dirty="0" smtClean="0"/>
              <a:t> </a:t>
            </a:r>
            <a:r>
              <a:rPr lang="ru-RU" sz="2200" b="1" dirty="0" err="1" smtClean="0"/>
              <a:t>вважають</a:t>
            </a:r>
            <a:r>
              <a:rPr lang="ru-RU" sz="2200" b="1" dirty="0" smtClean="0"/>
              <a:t>, </a:t>
            </a:r>
            <a:r>
              <a:rPr lang="ru-RU" sz="2200" b="1" dirty="0" err="1" smtClean="0"/>
              <a:t>що</a:t>
            </a:r>
            <a:r>
              <a:rPr lang="ru-RU" sz="2200" b="1" dirty="0" smtClean="0"/>
              <a:t> </a:t>
            </a:r>
            <a:r>
              <a:rPr lang="ru-RU" sz="2200" b="1" dirty="0" err="1" smtClean="0"/>
              <a:t>сучасна</a:t>
            </a:r>
            <a:r>
              <a:rPr lang="ru-RU" sz="2200" b="1" dirty="0" smtClean="0"/>
              <a:t> </a:t>
            </a:r>
            <a:r>
              <a:rPr lang="ru-RU" sz="2200" b="1" dirty="0" err="1" smtClean="0"/>
              <a:t>українська</a:t>
            </a:r>
            <a:r>
              <a:rPr lang="ru-RU" sz="2200" b="1" dirty="0" smtClean="0"/>
              <a:t> </a:t>
            </a:r>
            <a:r>
              <a:rPr lang="ru-RU" sz="2200" b="1" dirty="0" err="1" smtClean="0"/>
              <a:t>література</a:t>
            </a:r>
            <a:r>
              <a:rPr lang="ru-RU" sz="2200" b="1" dirty="0" smtClean="0"/>
              <a:t> </a:t>
            </a:r>
            <a:r>
              <a:rPr lang="ru-RU" sz="2200" b="1" dirty="0" err="1" smtClean="0"/>
              <a:t>починається</a:t>
            </a:r>
            <a:r>
              <a:rPr lang="ru-RU" sz="2200" b="1" dirty="0" smtClean="0"/>
              <a:t> </a:t>
            </a:r>
            <a:r>
              <a:rPr lang="ru-RU" sz="2200" b="1" dirty="0" err="1" smtClean="0"/>
              <a:t>від</a:t>
            </a:r>
            <a:r>
              <a:rPr lang="ru-RU" sz="2200" b="1" dirty="0" smtClean="0"/>
              <a:t> 1970-х </a:t>
            </a:r>
            <a:r>
              <a:rPr lang="ru-RU" sz="2200" b="1" dirty="0" err="1" smtClean="0"/>
              <a:t>років</a:t>
            </a:r>
            <a:r>
              <a:rPr lang="ru-RU" sz="2200" b="1" dirty="0" smtClean="0"/>
              <a:t> </a:t>
            </a:r>
            <a:r>
              <a:rPr lang="ru-RU" sz="2200" b="1" dirty="0" err="1" smtClean="0"/>
              <a:t>після</a:t>
            </a:r>
            <a:r>
              <a:rPr lang="ru-RU" sz="2200" b="1" dirty="0" smtClean="0"/>
              <a:t> </a:t>
            </a:r>
            <a:r>
              <a:rPr lang="ru-RU" sz="2200" b="1" dirty="0" err="1" smtClean="0"/>
              <a:t>покоління</a:t>
            </a:r>
            <a:r>
              <a:rPr lang="ru-RU" sz="2200" b="1" dirty="0" smtClean="0"/>
              <a:t> </a:t>
            </a:r>
            <a:r>
              <a:rPr lang="ru-RU" sz="2200" b="1" dirty="0" err="1" smtClean="0"/>
              <a:t>шістдесятників</a:t>
            </a:r>
            <a:r>
              <a:rPr lang="ru-RU" sz="2200" b="1" dirty="0" smtClean="0"/>
              <a:t>.</a:t>
            </a:r>
            <a:endParaRPr lang="ru-RU" sz="2200" dirty="0">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358246" cy="4071966"/>
          </a:xfrm>
        </p:spPr>
        <p:style>
          <a:lnRef idx="3">
            <a:schemeClr val="lt1"/>
          </a:lnRef>
          <a:fillRef idx="1">
            <a:schemeClr val="accent1"/>
          </a:fillRef>
          <a:effectRef idx="1">
            <a:schemeClr val="accent1"/>
          </a:effectRef>
          <a:fontRef idx="minor">
            <a:schemeClr val="lt1"/>
          </a:fontRef>
        </p:style>
        <p:txBody>
          <a:bodyPr>
            <a:noAutofit/>
          </a:bodyPr>
          <a:lstStyle/>
          <a:p>
            <a:r>
              <a:rPr lang="ru-RU" sz="2000" b="1" dirty="0" err="1" smtClean="0"/>
              <a:t>Унаслідок</a:t>
            </a:r>
            <a:r>
              <a:rPr lang="ru-RU" sz="2000" b="1" dirty="0" smtClean="0"/>
              <a:t> </a:t>
            </a:r>
            <a:r>
              <a:rPr lang="ru-RU" sz="2000" b="1" dirty="0" err="1" smtClean="0"/>
              <a:t>більшої</a:t>
            </a:r>
            <a:r>
              <a:rPr lang="ru-RU" sz="2000" b="1" dirty="0" smtClean="0"/>
              <a:t> </a:t>
            </a:r>
            <a:r>
              <a:rPr lang="ru-RU" sz="2000" b="1" dirty="0" err="1" smtClean="0"/>
              <a:t>свободи</a:t>
            </a:r>
            <a:r>
              <a:rPr lang="ru-RU" sz="2000" b="1" dirty="0" smtClean="0"/>
              <a:t>, </a:t>
            </a:r>
            <a:r>
              <a:rPr lang="ru-RU" sz="2000" b="1" dirty="0" err="1" smtClean="0"/>
              <a:t>відкритості</a:t>
            </a:r>
            <a:r>
              <a:rPr lang="ru-RU" sz="2000" b="1" dirty="0" smtClean="0"/>
              <a:t> </a:t>
            </a:r>
            <a:r>
              <a:rPr lang="ru-RU" sz="2000" b="1" dirty="0" err="1" smtClean="0"/>
              <a:t>українського</a:t>
            </a:r>
            <a:r>
              <a:rPr lang="ru-RU" sz="2000" b="1" dirty="0" smtClean="0"/>
              <a:t> </a:t>
            </a:r>
            <a:r>
              <a:rPr lang="ru-RU" sz="2000" b="1" dirty="0" err="1" smtClean="0"/>
              <a:t>суспільства</a:t>
            </a:r>
            <a:r>
              <a:rPr lang="ru-RU" sz="2000" b="1" dirty="0" smtClean="0"/>
              <a:t> до </a:t>
            </a:r>
            <a:r>
              <a:rPr lang="ru-RU" sz="2000" b="1" dirty="0" err="1" smtClean="0"/>
              <a:t>іноземних</a:t>
            </a:r>
            <a:r>
              <a:rPr lang="ru-RU" sz="2000" b="1" dirty="0" smtClean="0"/>
              <a:t> </a:t>
            </a:r>
            <a:r>
              <a:rPr lang="ru-RU" sz="2000" b="1" dirty="0" err="1" smtClean="0"/>
              <a:t>впливів</a:t>
            </a:r>
            <a:r>
              <a:rPr lang="ru-RU" sz="2000" b="1" dirty="0" smtClean="0"/>
              <a:t> та </a:t>
            </a:r>
            <a:r>
              <a:rPr lang="ru-RU" sz="2000" b="1" dirty="0" err="1" smtClean="0"/>
              <a:t>значно</a:t>
            </a:r>
            <a:r>
              <a:rPr lang="ru-RU" sz="2000" b="1" dirty="0" smtClean="0"/>
              <a:t> </a:t>
            </a:r>
            <a:r>
              <a:rPr lang="ru-RU" sz="2000" b="1" dirty="0" err="1" smtClean="0"/>
              <a:t>ширших</a:t>
            </a:r>
            <a:r>
              <a:rPr lang="ru-RU" sz="2000" b="1" dirty="0" smtClean="0"/>
              <a:t> </a:t>
            </a:r>
            <a:r>
              <a:rPr lang="ru-RU" sz="2000" b="1" dirty="0" err="1" smtClean="0"/>
              <a:t>контактів</a:t>
            </a:r>
            <a:r>
              <a:rPr lang="ru-RU" sz="2000" b="1" dirty="0" smtClean="0"/>
              <a:t> </a:t>
            </a:r>
            <a:r>
              <a:rPr lang="ru-RU" sz="2000" b="1" dirty="0" err="1" smtClean="0"/>
              <a:t>з</a:t>
            </a:r>
            <a:r>
              <a:rPr lang="ru-RU" sz="2000" b="1" dirty="0" smtClean="0"/>
              <a:t> </a:t>
            </a:r>
            <a:r>
              <a:rPr lang="ru-RU" sz="2000" b="1" dirty="0" err="1" smtClean="0"/>
              <a:t>літературами</a:t>
            </a:r>
            <a:r>
              <a:rPr lang="ru-RU" sz="2000" b="1" dirty="0" smtClean="0"/>
              <a:t> </a:t>
            </a:r>
            <a:r>
              <a:rPr lang="ru-RU" sz="2000" b="1" dirty="0" err="1" smtClean="0"/>
              <a:t>інших</a:t>
            </a:r>
            <a:r>
              <a:rPr lang="ru-RU" sz="2000" b="1" dirty="0" smtClean="0"/>
              <a:t> </a:t>
            </a:r>
            <a:r>
              <a:rPr lang="ru-RU" sz="2000" b="1" dirty="0" err="1" smtClean="0"/>
              <a:t>країн</a:t>
            </a:r>
            <a:r>
              <a:rPr lang="ru-RU" sz="2000" b="1" dirty="0" smtClean="0"/>
              <a:t> </a:t>
            </a:r>
            <a:r>
              <a:rPr lang="ru-RU" sz="2000" b="1" dirty="0" err="1" smtClean="0"/>
              <a:t>сучасна</a:t>
            </a:r>
            <a:r>
              <a:rPr lang="ru-RU" sz="2000" b="1" dirty="0" smtClean="0"/>
              <a:t> </a:t>
            </a:r>
            <a:r>
              <a:rPr lang="ru-RU" sz="2000" b="1" dirty="0" err="1" smtClean="0"/>
              <a:t>українська</a:t>
            </a:r>
            <a:r>
              <a:rPr lang="ru-RU" sz="2000" b="1" dirty="0" smtClean="0"/>
              <a:t> </a:t>
            </a:r>
            <a:r>
              <a:rPr lang="ru-RU" sz="2000" b="1" dirty="0" err="1" smtClean="0"/>
              <a:t>література</a:t>
            </a:r>
            <a:r>
              <a:rPr lang="ru-RU" sz="2000" b="1" dirty="0" smtClean="0"/>
              <a:t> </a:t>
            </a:r>
            <a:r>
              <a:rPr lang="ru-RU" sz="2000" b="1" dirty="0" err="1" smtClean="0"/>
              <a:t>здебільшого</a:t>
            </a:r>
            <a:r>
              <a:rPr lang="ru-RU" sz="2000" b="1" dirty="0" smtClean="0"/>
              <a:t> </a:t>
            </a:r>
            <a:r>
              <a:rPr lang="ru-RU" sz="2000" b="1" dirty="0" err="1" smtClean="0"/>
              <a:t>відрізняється</a:t>
            </a:r>
            <a:r>
              <a:rPr lang="ru-RU" sz="2000" b="1" dirty="0" smtClean="0"/>
              <a:t> </a:t>
            </a:r>
            <a:r>
              <a:rPr lang="ru-RU" sz="2000" b="1" dirty="0" err="1" smtClean="0"/>
              <a:t>від</a:t>
            </a:r>
            <a:r>
              <a:rPr lang="ru-RU" sz="2000" b="1" dirty="0" smtClean="0"/>
              <a:t> </a:t>
            </a:r>
            <a:r>
              <a:rPr lang="ru-RU" sz="2000" b="1" dirty="0" err="1" smtClean="0"/>
              <a:t>радянської</a:t>
            </a:r>
            <a:r>
              <a:rPr lang="ru-RU" sz="2000" b="1" dirty="0" smtClean="0"/>
              <a:t> </a:t>
            </a:r>
            <a:r>
              <a:rPr lang="ru-RU" sz="2000" b="1" dirty="0" err="1" smtClean="0"/>
              <a:t>та</a:t>
            </a:r>
            <a:r>
              <a:rPr lang="ru-RU" sz="2000" b="1" dirty="0" smtClean="0"/>
              <a:t> </a:t>
            </a:r>
            <a:r>
              <a:rPr lang="ru-RU" sz="2000" b="1" dirty="0" err="1" smtClean="0"/>
              <a:t>класичної</a:t>
            </a:r>
            <a:r>
              <a:rPr lang="ru-RU" sz="2000" b="1" dirty="0" smtClean="0"/>
              <a:t> </a:t>
            </a:r>
            <a:r>
              <a:rPr lang="ru-RU" sz="2000" b="1" dirty="0" err="1" smtClean="0"/>
              <a:t>зверненням</a:t>
            </a:r>
            <a:r>
              <a:rPr lang="ru-RU" sz="2000" b="1" dirty="0" smtClean="0"/>
              <a:t> до </a:t>
            </a:r>
            <a:r>
              <a:rPr lang="ru-RU" sz="2000" b="1" dirty="0" err="1" smtClean="0"/>
              <a:t>досі</a:t>
            </a:r>
            <a:r>
              <a:rPr lang="ru-RU" sz="2000" b="1" dirty="0" smtClean="0"/>
              <a:t> </a:t>
            </a:r>
            <a:r>
              <a:rPr lang="ru-RU" sz="2000" b="1" dirty="0" err="1" smtClean="0"/>
              <a:t>заборонених</a:t>
            </a:r>
            <a:r>
              <a:rPr lang="ru-RU" sz="2000" b="1" dirty="0" smtClean="0"/>
              <a:t> тем (Голодомор, </a:t>
            </a:r>
            <a:r>
              <a:rPr lang="ru-RU" sz="2000" b="1" dirty="0" err="1" smtClean="0"/>
              <a:t>сексуальність</a:t>
            </a:r>
            <a:r>
              <a:rPr lang="ru-RU" sz="2000" b="1" dirty="0" smtClean="0"/>
              <a:t>, наркотики, </a:t>
            </a:r>
            <a:r>
              <a:rPr lang="ru-RU" sz="2000" b="1" dirty="0" err="1" smtClean="0"/>
              <a:t>девіантна</a:t>
            </a:r>
            <a:r>
              <a:rPr lang="ru-RU" sz="2000" b="1" dirty="0" smtClean="0"/>
              <a:t> </a:t>
            </a:r>
            <a:r>
              <a:rPr lang="ru-RU" sz="2000" b="1" dirty="0" err="1" smtClean="0"/>
              <a:t>поведінка</a:t>
            </a:r>
            <a:r>
              <a:rPr lang="ru-RU" sz="2000" b="1" dirty="0" smtClean="0"/>
              <a:t> </a:t>
            </a:r>
            <a:r>
              <a:rPr lang="ru-RU" sz="2000" b="1" dirty="0" err="1" smtClean="0"/>
              <a:t>і</a:t>
            </a:r>
            <a:r>
              <a:rPr lang="ru-RU" sz="2000" b="1" dirty="0" smtClean="0"/>
              <a:t> т. д.), </a:t>
            </a:r>
            <a:r>
              <a:rPr lang="ru-RU" sz="2000" b="1" dirty="0" err="1" smtClean="0"/>
              <a:t>використанням</a:t>
            </a:r>
            <a:r>
              <a:rPr lang="ru-RU" sz="2000" b="1" dirty="0" smtClean="0"/>
              <a:t> </a:t>
            </a:r>
            <a:r>
              <a:rPr lang="ru-RU" sz="2000" b="1" dirty="0" err="1" smtClean="0"/>
              <a:t>нових</a:t>
            </a:r>
            <a:r>
              <a:rPr lang="ru-RU" sz="2000" b="1" dirty="0" smtClean="0"/>
              <a:t> </a:t>
            </a:r>
            <a:r>
              <a:rPr lang="ru-RU" sz="2000" b="1" dirty="0" err="1" smtClean="0"/>
              <a:t>стилістичних</a:t>
            </a:r>
            <a:r>
              <a:rPr lang="ru-RU" sz="2000" b="1" dirty="0" smtClean="0"/>
              <a:t> </a:t>
            </a:r>
            <a:r>
              <a:rPr lang="ru-RU" sz="2000" b="1" dirty="0" err="1" smtClean="0"/>
              <a:t>прийомів</a:t>
            </a:r>
            <a:r>
              <a:rPr lang="ru-RU" sz="2000" b="1" dirty="0" smtClean="0"/>
              <a:t> (</a:t>
            </a:r>
            <a:r>
              <a:rPr lang="ru-RU" sz="2000" b="1" dirty="0" err="1" smtClean="0"/>
              <a:t>постмодернізму</a:t>
            </a:r>
            <a:r>
              <a:rPr lang="ru-RU" sz="2000" b="1" dirty="0" smtClean="0"/>
              <a:t>, </a:t>
            </a:r>
            <a:r>
              <a:rPr lang="ru-RU" sz="2000" b="1" dirty="0" err="1" smtClean="0"/>
              <a:t>неоавангарду</a:t>
            </a:r>
            <a:r>
              <a:rPr lang="ru-RU" sz="2000" b="1" dirty="0" smtClean="0"/>
              <a:t>, </a:t>
            </a:r>
            <a:r>
              <a:rPr lang="ru-RU" sz="2000" b="1" dirty="0" err="1" smtClean="0"/>
              <a:t>нецензурна</a:t>
            </a:r>
            <a:r>
              <a:rPr lang="ru-RU" sz="2000" b="1" dirty="0" smtClean="0"/>
              <a:t> лексика, </a:t>
            </a:r>
            <a:r>
              <a:rPr lang="ru-RU" sz="2000" b="1" dirty="0" err="1" smtClean="0"/>
              <a:t>уживання</a:t>
            </a:r>
            <a:r>
              <a:rPr lang="ru-RU" sz="2000" b="1" dirty="0" smtClean="0"/>
              <a:t> суржику), </a:t>
            </a:r>
            <a:r>
              <a:rPr lang="ru-RU" sz="2000" b="1" dirty="0" err="1" smtClean="0"/>
              <a:t>різноманітністю</a:t>
            </a:r>
            <a:r>
              <a:rPr lang="ru-RU" sz="2000" b="1" dirty="0" smtClean="0"/>
              <a:t> та </a:t>
            </a:r>
            <a:r>
              <a:rPr lang="ru-RU" sz="2000" b="1" dirty="0" err="1" smtClean="0"/>
              <a:t>змішанням</a:t>
            </a:r>
            <a:r>
              <a:rPr lang="ru-RU" sz="2000" b="1" dirty="0" smtClean="0"/>
              <a:t> </a:t>
            </a:r>
            <a:r>
              <a:rPr lang="ru-RU" sz="2000" b="1" dirty="0" err="1" smtClean="0"/>
              <a:t>жанрів</a:t>
            </a:r>
            <a:r>
              <a:rPr lang="ru-RU" sz="2000" b="1" dirty="0" smtClean="0"/>
              <a:t>, </a:t>
            </a:r>
            <a:r>
              <a:rPr lang="ru-RU" sz="2000" b="1" dirty="0" err="1" smtClean="0"/>
              <a:t>своєрідною</a:t>
            </a:r>
            <a:r>
              <a:rPr lang="ru-RU" sz="2000" b="1" dirty="0" smtClean="0"/>
              <a:t> </a:t>
            </a:r>
            <a:r>
              <a:rPr lang="ru-RU" sz="2000" b="1" dirty="0" err="1" smtClean="0"/>
              <a:t>епатажністю</a:t>
            </a:r>
            <a:r>
              <a:rPr lang="ru-RU" sz="2000" b="1" dirty="0" smtClean="0"/>
              <a:t>, а </a:t>
            </a:r>
            <a:r>
              <a:rPr lang="ru-RU" sz="2000" b="1" dirty="0" err="1" smtClean="0"/>
              <a:t>також</a:t>
            </a:r>
            <a:r>
              <a:rPr lang="ru-RU" sz="2000" b="1" dirty="0" smtClean="0"/>
              <a:t> </a:t>
            </a:r>
            <a:r>
              <a:rPr lang="ru-RU" sz="2000" b="1" dirty="0" err="1" smtClean="0"/>
              <a:t>осмисленням</a:t>
            </a:r>
            <a:r>
              <a:rPr lang="ru-RU" sz="2000" b="1" dirty="0" smtClean="0"/>
              <a:t> </a:t>
            </a:r>
            <a:r>
              <a:rPr lang="ru-RU" sz="2000" b="1" dirty="0" err="1" smtClean="0"/>
              <a:t>соціальних</a:t>
            </a:r>
            <a:r>
              <a:rPr lang="ru-RU" sz="2000" b="1" dirty="0" smtClean="0"/>
              <a:t> проблем та </a:t>
            </a:r>
            <a:r>
              <a:rPr lang="ru-RU" sz="2000" b="1" dirty="0" err="1" smtClean="0"/>
              <a:t>історичної</a:t>
            </a:r>
            <a:r>
              <a:rPr lang="ru-RU" sz="2000" b="1" dirty="0" smtClean="0"/>
              <a:t> </a:t>
            </a:r>
            <a:r>
              <a:rPr lang="ru-RU" sz="2000" b="1" dirty="0" err="1" smtClean="0"/>
              <a:t>пам'яті</a:t>
            </a:r>
            <a:r>
              <a:rPr lang="ru-RU" sz="2000" b="1" dirty="0" smtClean="0"/>
              <a:t>. </a:t>
            </a:r>
            <a:r>
              <a:rPr lang="ru-RU" sz="2000" b="1" dirty="0" err="1" smtClean="0"/>
              <a:t>Термін</a:t>
            </a:r>
            <a:r>
              <a:rPr lang="ru-RU" sz="2000" b="1" dirty="0" smtClean="0"/>
              <a:t> «</a:t>
            </a:r>
            <a:r>
              <a:rPr lang="ru-RU" sz="2000" b="1" dirty="0" err="1" smtClean="0"/>
              <a:t>сучасна</a:t>
            </a:r>
            <a:r>
              <a:rPr lang="ru-RU" sz="2000" b="1" dirty="0" smtClean="0"/>
              <a:t> </a:t>
            </a:r>
            <a:r>
              <a:rPr lang="ru-RU" sz="2000" b="1" dirty="0" err="1" smtClean="0"/>
              <a:t>українська</a:t>
            </a:r>
            <a:r>
              <a:rPr lang="ru-RU" sz="2000" b="1" dirty="0" smtClean="0"/>
              <a:t> </a:t>
            </a:r>
            <a:r>
              <a:rPr lang="ru-RU" sz="2000" b="1" dirty="0" err="1" smtClean="0"/>
              <a:t>література</a:t>
            </a:r>
            <a:r>
              <a:rPr lang="ru-RU" sz="2000" b="1" dirty="0" smtClean="0"/>
              <a:t>» часто </a:t>
            </a:r>
            <a:r>
              <a:rPr lang="ru-RU" sz="2000" b="1" dirty="0" err="1" smtClean="0"/>
              <a:t>скорочується</a:t>
            </a:r>
            <a:r>
              <a:rPr lang="ru-RU" sz="2000" b="1" dirty="0" smtClean="0"/>
              <a:t> як «</a:t>
            </a:r>
            <a:r>
              <a:rPr lang="ru-RU" sz="2000" b="1" dirty="0" err="1" smtClean="0"/>
              <a:t>сучукрліт</a:t>
            </a:r>
            <a:r>
              <a:rPr lang="ru-RU" sz="2000" b="1" dirty="0" smtClean="0"/>
              <a:t>» </a:t>
            </a:r>
            <a:r>
              <a:rPr lang="ru-RU" sz="2000" b="1" dirty="0" err="1" smtClean="0"/>
              <a:t>або</a:t>
            </a:r>
            <a:r>
              <a:rPr lang="ru-RU" sz="2000" b="1" dirty="0" smtClean="0"/>
              <a:t> «</a:t>
            </a:r>
            <a:r>
              <a:rPr lang="ru-RU" sz="2000" b="1" dirty="0" err="1" smtClean="0"/>
              <a:t>укрсучліт</a:t>
            </a:r>
            <a:r>
              <a:rPr lang="ru-RU" sz="2000" b="1" dirty="0" smtClean="0"/>
              <a:t>».</a:t>
            </a:r>
          </a:p>
        </p:txBody>
      </p:sp>
      <p:pic>
        <p:nvPicPr>
          <p:cNvPr id="4" name="Рисунок 3" descr="images.jpg"/>
          <p:cNvPicPr>
            <a:picLocks noChangeAspect="1"/>
          </p:cNvPicPr>
          <p:nvPr/>
        </p:nvPicPr>
        <p:blipFill>
          <a:blip r:embed="rId2"/>
          <a:stretch>
            <a:fillRect/>
          </a:stretch>
        </p:blipFill>
        <p:spPr>
          <a:xfrm>
            <a:off x="5214942" y="4334834"/>
            <a:ext cx="3791643" cy="2523166"/>
          </a:xfrm>
          <a:prstGeom prst="rect">
            <a:avLst/>
          </a:prstGeom>
          <a:ln>
            <a:noFill/>
          </a:ln>
          <a:effectLst>
            <a:softEdge rad="112500"/>
          </a:effec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1000"/>
                                        <p:tgtEl>
                                          <p:spTgt spid="3">
                                            <p:bg/>
                                          </p:spTgt>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285728"/>
            <a:ext cx="7572428" cy="3785652"/>
          </a:xfrm>
          <a:prstGeom prst="rect">
            <a:avLst/>
          </a:prstGeom>
          <a:noFill/>
        </p:spPr>
        <p:txBody>
          <a:bodyPr wrap="square" rtlCol="0">
            <a:spAutoFit/>
          </a:bodyPr>
          <a:lstStyle/>
          <a:p>
            <a:r>
              <a:rPr lang="ru-RU" sz="2000" dirty="0" err="1" smtClean="0">
                <a:solidFill>
                  <a:srgbClr val="252525"/>
                </a:solidFill>
                <a:latin typeface="Arial"/>
              </a:rPr>
              <a:t>Цензурний</a:t>
            </a:r>
            <a:r>
              <a:rPr lang="ru-RU" sz="2000" dirty="0" smtClean="0">
                <a:solidFill>
                  <a:srgbClr val="252525"/>
                </a:solidFill>
                <a:latin typeface="Arial"/>
              </a:rPr>
              <a:t> </a:t>
            </a:r>
            <a:r>
              <a:rPr lang="ru-RU" sz="2000" dirty="0" err="1" smtClean="0">
                <a:solidFill>
                  <a:srgbClr val="252525"/>
                </a:solidFill>
                <a:latin typeface="Arial"/>
              </a:rPr>
              <a:t>тиск</a:t>
            </a:r>
            <a:r>
              <a:rPr lang="ru-RU" sz="2000" dirty="0" smtClean="0">
                <a:solidFill>
                  <a:srgbClr val="252525"/>
                </a:solidFill>
                <a:latin typeface="Arial"/>
              </a:rPr>
              <a:t> на </a:t>
            </a:r>
            <a:r>
              <a:rPr lang="ru-RU" sz="2000" dirty="0" err="1" smtClean="0">
                <a:solidFill>
                  <a:srgbClr val="252525"/>
                </a:solidFill>
                <a:latin typeface="Arial"/>
              </a:rPr>
              <a:t>українських</a:t>
            </a:r>
            <a:r>
              <a:rPr lang="ru-RU" sz="2000" dirty="0" smtClean="0">
                <a:solidFill>
                  <a:srgbClr val="252525"/>
                </a:solidFill>
                <a:latin typeface="Arial"/>
              </a:rPr>
              <a:t> </a:t>
            </a:r>
            <a:r>
              <a:rPr lang="ru-RU" sz="2000" dirty="0" err="1" smtClean="0">
                <a:solidFill>
                  <a:srgbClr val="252525"/>
                </a:solidFill>
                <a:latin typeface="Arial"/>
              </a:rPr>
              <a:t>літераторів</a:t>
            </a:r>
            <a:r>
              <a:rPr lang="ru-RU" sz="2000" dirty="0" smtClean="0">
                <a:solidFill>
                  <a:srgbClr val="252525"/>
                </a:solidFill>
                <a:latin typeface="Arial"/>
              </a:rPr>
              <a:t> у СРСР </a:t>
            </a:r>
            <a:r>
              <a:rPr lang="ru-RU" sz="2000" dirty="0" err="1" smtClean="0">
                <a:solidFill>
                  <a:srgbClr val="252525"/>
                </a:solidFill>
                <a:latin typeface="Arial"/>
              </a:rPr>
              <a:t>зменшився</a:t>
            </a:r>
            <a:r>
              <a:rPr lang="ru-RU" sz="2000" dirty="0" smtClean="0">
                <a:solidFill>
                  <a:srgbClr val="252525"/>
                </a:solidFill>
                <a:latin typeface="Arial"/>
              </a:rPr>
              <a:t> </a:t>
            </a:r>
            <a:r>
              <a:rPr lang="ru-RU" sz="2000" dirty="0" err="1" smtClean="0">
                <a:solidFill>
                  <a:srgbClr val="252525"/>
                </a:solidFill>
                <a:latin typeface="Arial"/>
              </a:rPr>
              <a:t>із</a:t>
            </a:r>
            <a:r>
              <a:rPr lang="ru-RU" sz="2000" dirty="0" smtClean="0">
                <a:solidFill>
                  <a:srgbClr val="252525"/>
                </a:solidFill>
                <a:latin typeface="Arial"/>
              </a:rPr>
              <a:t> </a:t>
            </a:r>
            <a:r>
              <a:rPr lang="ru-RU" sz="2000" dirty="0" err="1" smtClean="0">
                <a:solidFill>
                  <a:srgbClr val="252525"/>
                </a:solidFill>
                <a:latin typeface="Arial"/>
              </a:rPr>
              <a:t>політикою</a:t>
            </a:r>
            <a:r>
              <a:rPr lang="ru-RU" sz="2000" dirty="0" smtClean="0">
                <a:solidFill>
                  <a:srgbClr val="252525"/>
                </a:solidFill>
                <a:latin typeface="Arial"/>
              </a:rPr>
              <a:t> </a:t>
            </a:r>
            <a:r>
              <a:rPr lang="ru-RU" sz="2000" dirty="0" err="1" smtClean="0">
                <a:solidFill>
                  <a:srgbClr val="252525"/>
                </a:solidFill>
                <a:latin typeface="Arial"/>
              </a:rPr>
              <a:t>Перебудови</a:t>
            </a:r>
            <a:r>
              <a:rPr lang="ru-RU" sz="2000" dirty="0" smtClean="0">
                <a:solidFill>
                  <a:srgbClr val="252525"/>
                </a:solidFill>
                <a:latin typeface="Arial"/>
              </a:rPr>
              <a:t> в </a:t>
            </a:r>
            <a:r>
              <a:rPr lang="ru-RU" sz="2000" dirty="0" err="1" smtClean="0">
                <a:solidFill>
                  <a:srgbClr val="252525"/>
                </a:solidFill>
                <a:latin typeface="Arial"/>
              </a:rPr>
              <a:t>середині</a:t>
            </a:r>
            <a:r>
              <a:rPr lang="ru-RU" sz="2000" dirty="0" smtClean="0">
                <a:solidFill>
                  <a:srgbClr val="252525"/>
                </a:solidFill>
                <a:latin typeface="Arial"/>
              </a:rPr>
              <a:t> 1980-х </a:t>
            </a:r>
            <a:r>
              <a:rPr lang="ru-RU" sz="2000" dirty="0" err="1" smtClean="0">
                <a:solidFill>
                  <a:srgbClr val="252525"/>
                </a:solidFill>
                <a:latin typeface="Arial"/>
              </a:rPr>
              <a:t>років</a:t>
            </a:r>
            <a:r>
              <a:rPr lang="ru-RU" sz="2000" dirty="0" smtClean="0">
                <a:solidFill>
                  <a:srgbClr val="252525"/>
                </a:solidFill>
                <a:latin typeface="Arial"/>
              </a:rPr>
              <a:t>. </a:t>
            </a:r>
            <a:r>
              <a:rPr lang="ru-RU" sz="2000" dirty="0" err="1" smtClean="0">
                <a:solidFill>
                  <a:srgbClr val="252525"/>
                </a:solidFill>
                <a:latin typeface="Arial"/>
              </a:rPr>
              <a:t>Це</a:t>
            </a:r>
            <a:r>
              <a:rPr lang="ru-RU" sz="2000" dirty="0" smtClean="0">
                <a:solidFill>
                  <a:srgbClr val="252525"/>
                </a:solidFill>
                <a:latin typeface="Arial"/>
              </a:rPr>
              <a:t> дало </a:t>
            </a:r>
            <a:r>
              <a:rPr lang="ru-RU" sz="2000" dirty="0" err="1" smtClean="0">
                <a:solidFill>
                  <a:srgbClr val="252525"/>
                </a:solidFill>
                <a:latin typeface="Arial"/>
              </a:rPr>
              <a:t>змогу</a:t>
            </a:r>
            <a:r>
              <a:rPr lang="ru-RU" sz="2000" dirty="0" smtClean="0">
                <a:solidFill>
                  <a:srgbClr val="252525"/>
                </a:solidFill>
                <a:latin typeface="Arial"/>
              </a:rPr>
              <a:t> </a:t>
            </a:r>
            <a:r>
              <a:rPr lang="ru-RU" sz="2000" dirty="0" err="1" smtClean="0">
                <a:solidFill>
                  <a:srgbClr val="252525"/>
                </a:solidFill>
                <a:latin typeface="Arial"/>
              </a:rPr>
              <a:t>письменникам</a:t>
            </a:r>
            <a:r>
              <a:rPr lang="ru-RU" sz="2000" dirty="0" smtClean="0">
                <a:solidFill>
                  <a:srgbClr val="252525"/>
                </a:solidFill>
                <a:latin typeface="Arial"/>
              </a:rPr>
              <a:t> </a:t>
            </a:r>
            <a:r>
              <a:rPr lang="ru-RU" sz="2000" dirty="0" err="1" smtClean="0">
                <a:solidFill>
                  <a:srgbClr val="252525"/>
                </a:solidFill>
                <a:latin typeface="Arial"/>
              </a:rPr>
              <a:t>звернутися</a:t>
            </a:r>
            <a:r>
              <a:rPr lang="ru-RU" sz="2000" dirty="0" smtClean="0">
                <a:solidFill>
                  <a:srgbClr val="252525"/>
                </a:solidFill>
                <a:latin typeface="Arial"/>
              </a:rPr>
              <a:t> до </a:t>
            </a:r>
            <a:r>
              <a:rPr lang="ru-RU" sz="2000" dirty="0" err="1" smtClean="0">
                <a:solidFill>
                  <a:srgbClr val="252525"/>
                </a:solidFill>
                <a:latin typeface="Arial"/>
              </a:rPr>
              <a:t>стилістичних</a:t>
            </a:r>
            <a:r>
              <a:rPr lang="ru-RU" sz="2000" dirty="0" smtClean="0">
                <a:solidFill>
                  <a:srgbClr val="252525"/>
                </a:solidFill>
                <a:latin typeface="Arial"/>
              </a:rPr>
              <a:t> </a:t>
            </a:r>
            <a:r>
              <a:rPr lang="ru-RU" sz="2000" dirty="0" err="1" smtClean="0">
                <a:solidFill>
                  <a:srgbClr val="252525"/>
                </a:solidFill>
                <a:latin typeface="Arial"/>
              </a:rPr>
              <a:t>прийомів</a:t>
            </a:r>
            <a:r>
              <a:rPr lang="ru-RU" sz="2000" dirty="0" smtClean="0">
                <a:solidFill>
                  <a:srgbClr val="252525"/>
                </a:solidFill>
                <a:latin typeface="Arial"/>
              </a:rPr>
              <a:t> та тем, </a:t>
            </a:r>
            <a:r>
              <a:rPr lang="ru-RU" sz="2000" dirty="0" err="1" smtClean="0">
                <a:solidFill>
                  <a:srgbClr val="252525"/>
                </a:solidFill>
                <a:latin typeface="Arial"/>
              </a:rPr>
              <a:t>які</a:t>
            </a:r>
            <a:r>
              <a:rPr lang="ru-RU" sz="2000" dirty="0" smtClean="0">
                <a:solidFill>
                  <a:srgbClr val="252525"/>
                </a:solidFill>
                <a:latin typeface="Arial"/>
              </a:rPr>
              <a:t> </a:t>
            </a:r>
            <a:r>
              <a:rPr lang="ru-RU" sz="2000" dirty="0" err="1" smtClean="0">
                <a:solidFill>
                  <a:srgbClr val="252525"/>
                </a:solidFill>
                <a:latin typeface="Arial"/>
              </a:rPr>
              <a:t>раніше</a:t>
            </a:r>
            <a:r>
              <a:rPr lang="ru-RU" sz="2000" dirty="0" smtClean="0">
                <a:solidFill>
                  <a:srgbClr val="252525"/>
                </a:solidFill>
                <a:latin typeface="Arial"/>
              </a:rPr>
              <a:t> </a:t>
            </a:r>
            <a:r>
              <a:rPr lang="ru-RU" sz="2000" dirty="0" err="1" smtClean="0">
                <a:solidFill>
                  <a:srgbClr val="252525"/>
                </a:solidFill>
                <a:latin typeface="Arial"/>
              </a:rPr>
              <a:t>були</a:t>
            </a:r>
            <a:r>
              <a:rPr lang="ru-RU" sz="2000" dirty="0" smtClean="0">
                <a:solidFill>
                  <a:srgbClr val="252525"/>
                </a:solidFill>
                <a:latin typeface="Arial"/>
              </a:rPr>
              <a:t> </a:t>
            </a:r>
            <a:r>
              <a:rPr lang="ru-RU" sz="2000" dirty="0" err="1" smtClean="0">
                <a:solidFill>
                  <a:srgbClr val="252525"/>
                </a:solidFill>
                <a:latin typeface="Arial"/>
              </a:rPr>
              <a:t>забороненими</a:t>
            </a:r>
            <a:r>
              <a:rPr lang="ru-RU" sz="2000" dirty="0" smtClean="0">
                <a:solidFill>
                  <a:srgbClr val="252525"/>
                </a:solidFill>
                <a:latin typeface="Arial"/>
              </a:rPr>
              <a:t> для </a:t>
            </a:r>
            <a:r>
              <a:rPr lang="ru-RU" sz="2000" dirty="0" err="1" smtClean="0">
                <a:solidFill>
                  <a:srgbClr val="252525"/>
                </a:solidFill>
                <a:latin typeface="Arial"/>
              </a:rPr>
              <a:t>публікації</a:t>
            </a:r>
            <a:r>
              <a:rPr lang="ru-RU" sz="2000" dirty="0" smtClean="0">
                <a:solidFill>
                  <a:srgbClr val="252525"/>
                </a:solidFill>
                <a:latin typeface="Arial"/>
              </a:rPr>
              <a:t>. </a:t>
            </a:r>
            <a:r>
              <a:rPr lang="ru-RU" sz="2000" dirty="0" err="1" smtClean="0">
                <a:solidFill>
                  <a:srgbClr val="252525"/>
                </a:solidFill>
                <a:latin typeface="Arial"/>
              </a:rPr>
              <a:t>Від</a:t>
            </a:r>
            <a:r>
              <a:rPr lang="ru-RU" sz="2000" dirty="0" smtClean="0">
                <a:solidFill>
                  <a:srgbClr val="252525"/>
                </a:solidFill>
                <a:latin typeface="Arial"/>
              </a:rPr>
              <a:t> </a:t>
            </a:r>
            <a:r>
              <a:rPr lang="ru-RU" sz="2000" dirty="0" err="1" smtClean="0">
                <a:solidFill>
                  <a:srgbClr val="252525"/>
                </a:solidFill>
                <a:latin typeface="Arial"/>
              </a:rPr>
              <a:t>цього</a:t>
            </a:r>
            <a:r>
              <a:rPr lang="ru-RU" sz="2000" dirty="0" smtClean="0">
                <a:solidFill>
                  <a:srgbClr val="252525"/>
                </a:solidFill>
                <a:latin typeface="Arial"/>
              </a:rPr>
              <a:t> часу </a:t>
            </a:r>
            <a:r>
              <a:rPr lang="ru-RU" sz="2000" dirty="0" err="1" smtClean="0">
                <a:solidFill>
                  <a:srgbClr val="252525"/>
                </a:solidFill>
                <a:latin typeface="Arial"/>
              </a:rPr>
              <a:t>відбувалася</a:t>
            </a:r>
            <a:r>
              <a:rPr lang="ru-RU" sz="2000" dirty="0" smtClean="0">
                <a:solidFill>
                  <a:srgbClr val="252525"/>
                </a:solidFill>
                <a:latin typeface="Arial"/>
              </a:rPr>
              <a:t> </a:t>
            </a:r>
            <a:r>
              <a:rPr lang="ru-RU" sz="2000" dirty="0" err="1" smtClean="0">
                <a:solidFill>
                  <a:srgbClr val="252525"/>
                </a:solidFill>
                <a:latin typeface="Arial"/>
              </a:rPr>
              <a:t>ревізія</a:t>
            </a:r>
            <a:r>
              <a:rPr lang="ru-RU" sz="2000" dirty="0" smtClean="0">
                <a:solidFill>
                  <a:srgbClr val="252525"/>
                </a:solidFill>
                <a:latin typeface="Arial"/>
              </a:rPr>
              <a:t> </a:t>
            </a:r>
            <a:r>
              <a:rPr lang="ru-RU" sz="2000" dirty="0" err="1" smtClean="0">
                <a:solidFill>
                  <a:srgbClr val="252525"/>
                </a:solidFill>
                <a:latin typeface="Arial"/>
              </a:rPr>
              <a:t>популістичного</a:t>
            </a:r>
            <a:r>
              <a:rPr lang="ru-RU" sz="2000" dirty="0" smtClean="0">
                <a:solidFill>
                  <a:srgbClr val="252525"/>
                </a:solidFill>
                <a:latin typeface="Arial"/>
              </a:rPr>
              <a:t> </a:t>
            </a:r>
            <a:r>
              <a:rPr lang="ru-RU" sz="2000" dirty="0" err="1" smtClean="0">
                <a:solidFill>
                  <a:srgbClr val="252525"/>
                </a:solidFill>
                <a:latin typeface="Arial"/>
              </a:rPr>
              <a:t>соцреалістичного</a:t>
            </a:r>
            <a:r>
              <a:rPr lang="ru-RU" sz="2000" dirty="0" smtClean="0">
                <a:solidFill>
                  <a:srgbClr val="252525"/>
                </a:solidFill>
                <a:latin typeface="Arial"/>
              </a:rPr>
              <a:t> канону </a:t>
            </a:r>
            <a:r>
              <a:rPr lang="ru-RU" sz="2000" dirty="0" err="1" smtClean="0">
                <a:solidFill>
                  <a:srgbClr val="252525"/>
                </a:solidFill>
                <a:latin typeface="Arial"/>
              </a:rPr>
              <a:t>української</a:t>
            </a:r>
            <a:r>
              <a:rPr lang="ru-RU" sz="2000" dirty="0" smtClean="0">
                <a:solidFill>
                  <a:srgbClr val="252525"/>
                </a:solidFill>
                <a:latin typeface="Arial"/>
              </a:rPr>
              <a:t> </a:t>
            </a:r>
            <a:r>
              <a:rPr lang="ru-RU" sz="2000" dirty="0" err="1" smtClean="0">
                <a:solidFill>
                  <a:srgbClr val="252525"/>
                </a:solidFill>
                <a:latin typeface="Arial"/>
              </a:rPr>
              <a:t>літератури</a:t>
            </a:r>
            <a:r>
              <a:rPr lang="ru-RU" sz="2000" dirty="0" smtClean="0">
                <a:solidFill>
                  <a:srgbClr val="252525"/>
                </a:solidFill>
                <a:latin typeface="Arial"/>
              </a:rPr>
              <a:t> разом </a:t>
            </a:r>
            <a:r>
              <a:rPr lang="ru-RU" sz="2000" dirty="0" err="1" smtClean="0">
                <a:solidFill>
                  <a:srgbClr val="252525"/>
                </a:solidFill>
                <a:latin typeface="Arial"/>
              </a:rPr>
              <a:t>з</a:t>
            </a:r>
            <a:r>
              <a:rPr lang="ru-RU" sz="2000" dirty="0" smtClean="0">
                <a:solidFill>
                  <a:srgbClr val="252525"/>
                </a:solidFill>
                <a:latin typeface="Arial"/>
              </a:rPr>
              <a:t> </a:t>
            </a:r>
            <a:r>
              <a:rPr lang="ru-RU" sz="2000" dirty="0" err="1" smtClean="0">
                <a:solidFill>
                  <a:srgbClr val="252525"/>
                </a:solidFill>
                <a:latin typeface="Arial"/>
              </a:rPr>
              <a:t>поверненням</a:t>
            </a:r>
            <a:r>
              <a:rPr lang="ru-RU" sz="2000" dirty="0" smtClean="0">
                <a:solidFill>
                  <a:srgbClr val="252525"/>
                </a:solidFill>
                <a:latin typeface="Arial"/>
              </a:rPr>
              <a:t> </a:t>
            </a:r>
            <a:r>
              <a:rPr lang="ru-RU" sz="2000" dirty="0" err="1" smtClean="0">
                <a:solidFill>
                  <a:srgbClr val="252525"/>
                </a:solidFill>
                <a:latin typeface="Arial"/>
              </a:rPr>
              <a:t>імен</a:t>
            </a:r>
            <a:r>
              <a:rPr lang="ru-RU" sz="2000" dirty="0" smtClean="0">
                <a:solidFill>
                  <a:srgbClr val="252525"/>
                </a:solidFill>
                <a:latin typeface="Arial"/>
              </a:rPr>
              <a:t> </a:t>
            </a:r>
            <a:r>
              <a:rPr lang="ru-RU" sz="2000" dirty="0" err="1" smtClean="0">
                <a:solidFill>
                  <a:srgbClr val="252525"/>
                </a:solidFill>
                <a:latin typeface="Arial"/>
              </a:rPr>
              <a:t>письменників</a:t>
            </a:r>
            <a:r>
              <a:rPr lang="ru-RU" sz="2000" dirty="0" smtClean="0">
                <a:solidFill>
                  <a:srgbClr val="252525"/>
                </a:solidFill>
                <a:latin typeface="Arial"/>
              </a:rPr>
              <a:t> </a:t>
            </a:r>
            <a:r>
              <a:rPr lang="ru-RU" sz="2000" dirty="0" err="1" smtClean="0">
                <a:solidFill>
                  <a:srgbClr val="252525"/>
                </a:solidFill>
                <a:latin typeface="Arial"/>
              </a:rPr>
              <a:t>часів</a:t>
            </a:r>
            <a:r>
              <a:rPr lang="ru-RU" sz="2000" dirty="0" smtClean="0">
                <a:solidFill>
                  <a:srgbClr val="252525"/>
                </a:solidFill>
                <a:latin typeface="Arial"/>
              </a:rPr>
              <a:t> </a:t>
            </a:r>
            <a:r>
              <a:rPr lang="ru-RU" sz="2000" dirty="0" err="1" smtClean="0">
                <a:solidFill>
                  <a:srgbClr val="252525"/>
                </a:solidFill>
                <a:latin typeface="Arial"/>
              </a:rPr>
              <a:t>Розстріляного</a:t>
            </a:r>
            <a:r>
              <a:rPr lang="ru-RU" sz="2000" dirty="0" smtClean="0">
                <a:solidFill>
                  <a:srgbClr val="252525"/>
                </a:solidFill>
                <a:latin typeface="Arial"/>
              </a:rPr>
              <a:t> </a:t>
            </a:r>
            <a:r>
              <a:rPr lang="ru-RU" sz="2000" dirty="0" err="1" smtClean="0">
                <a:solidFill>
                  <a:srgbClr val="252525"/>
                </a:solidFill>
                <a:latin typeface="Arial"/>
              </a:rPr>
              <a:t>Відродження</a:t>
            </a:r>
            <a:r>
              <a:rPr lang="ru-RU" sz="2000" dirty="0" smtClean="0">
                <a:solidFill>
                  <a:srgbClr val="252525"/>
                </a:solidFill>
                <a:latin typeface="Arial"/>
              </a:rPr>
              <a:t>, </a:t>
            </a:r>
            <a:r>
              <a:rPr lang="ru-RU" sz="2000" dirty="0" err="1" smtClean="0">
                <a:solidFill>
                  <a:srgbClr val="252525"/>
                </a:solidFill>
                <a:latin typeface="Arial"/>
              </a:rPr>
              <a:t>діаспори</a:t>
            </a:r>
            <a:r>
              <a:rPr lang="ru-RU" sz="2000" dirty="0" smtClean="0">
                <a:solidFill>
                  <a:srgbClr val="252525"/>
                </a:solidFill>
                <a:latin typeface="Arial"/>
              </a:rPr>
              <a:t>, а </a:t>
            </a:r>
            <a:r>
              <a:rPr lang="ru-RU" sz="2000" dirty="0" err="1" smtClean="0">
                <a:solidFill>
                  <a:srgbClr val="252525"/>
                </a:solidFill>
                <a:latin typeface="Arial"/>
              </a:rPr>
              <a:t>також</a:t>
            </a:r>
            <a:r>
              <a:rPr lang="ru-RU" sz="2000" dirty="0" smtClean="0">
                <a:solidFill>
                  <a:srgbClr val="252525"/>
                </a:solidFill>
                <a:latin typeface="Arial"/>
              </a:rPr>
              <a:t> </a:t>
            </a:r>
            <a:r>
              <a:rPr lang="ru-RU" sz="2000" dirty="0" err="1" smtClean="0">
                <a:solidFill>
                  <a:srgbClr val="252525"/>
                </a:solidFill>
                <a:latin typeface="Arial"/>
              </a:rPr>
              <a:t>творів</a:t>
            </a:r>
            <a:r>
              <a:rPr lang="ru-RU" sz="2000" dirty="0" smtClean="0">
                <a:solidFill>
                  <a:srgbClr val="252525"/>
                </a:solidFill>
                <a:latin typeface="Arial"/>
              </a:rPr>
              <a:t>, </a:t>
            </a:r>
            <a:r>
              <a:rPr lang="ru-RU" sz="2000" dirty="0" err="1" smtClean="0">
                <a:solidFill>
                  <a:srgbClr val="252525"/>
                </a:solidFill>
                <a:latin typeface="Arial"/>
              </a:rPr>
              <a:t>що</a:t>
            </a:r>
            <a:r>
              <a:rPr lang="ru-RU" sz="2000" dirty="0" smtClean="0">
                <a:solidFill>
                  <a:srgbClr val="252525"/>
                </a:solidFill>
                <a:latin typeface="Arial"/>
              </a:rPr>
              <a:t> не могли бути </a:t>
            </a:r>
            <a:r>
              <a:rPr lang="ru-RU" sz="2000" dirty="0" err="1" smtClean="0">
                <a:solidFill>
                  <a:srgbClr val="252525"/>
                </a:solidFill>
                <a:latin typeface="Arial"/>
              </a:rPr>
              <a:t>надруковані</a:t>
            </a:r>
            <a:r>
              <a:rPr lang="ru-RU" sz="2000" dirty="0" smtClean="0">
                <a:solidFill>
                  <a:srgbClr val="252525"/>
                </a:solidFill>
                <a:latin typeface="Arial"/>
              </a:rPr>
              <a:t> за </a:t>
            </a:r>
            <a:r>
              <a:rPr lang="ru-RU" sz="2000" dirty="0" err="1" smtClean="0">
                <a:solidFill>
                  <a:srgbClr val="252525"/>
                </a:solidFill>
                <a:latin typeface="Arial"/>
              </a:rPr>
              <a:t>радянських</a:t>
            </a:r>
            <a:r>
              <a:rPr lang="ru-RU" sz="2000" dirty="0" smtClean="0">
                <a:solidFill>
                  <a:srgbClr val="252525"/>
                </a:solidFill>
                <a:latin typeface="Arial"/>
              </a:rPr>
              <a:t> </a:t>
            </a:r>
            <a:r>
              <a:rPr lang="ru-RU" sz="2000" dirty="0" err="1" smtClean="0">
                <a:solidFill>
                  <a:srgbClr val="252525"/>
                </a:solidFill>
                <a:latin typeface="Arial"/>
              </a:rPr>
              <a:t>часів</a:t>
            </a:r>
            <a:r>
              <a:rPr lang="ru-RU" sz="2000" dirty="0" smtClean="0">
                <a:solidFill>
                  <a:srgbClr val="252525"/>
                </a:solidFill>
                <a:latin typeface="Arial"/>
              </a:rPr>
              <a:t>. У 1987–1988 роках за </a:t>
            </a:r>
            <a:r>
              <a:rPr lang="ru-RU" sz="2000" dirty="0" err="1" smtClean="0">
                <a:solidFill>
                  <a:srgbClr val="252525"/>
                </a:solidFill>
                <a:latin typeface="Arial"/>
              </a:rPr>
              <a:t>ініціативи</a:t>
            </a:r>
            <a:r>
              <a:rPr lang="ru-RU" sz="2000" dirty="0" smtClean="0">
                <a:solidFill>
                  <a:srgbClr val="252525"/>
                </a:solidFill>
                <a:latin typeface="Arial"/>
              </a:rPr>
              <a:t> </a:t>
            </a:r>
            <a:r>
              <a:rPr lang="ru-RU" sz="2000" dirty="0" err="1" smtClean="0">
                <a:solidFill>
                  <a:srgbClr val="252525"/>
                </a:solidFill>
                <a:latin typeface="Arial"/>
              </a:rPr>
              <a:t>Спілки</a:t>
            </a:r>
            <a:r>
              <a:rPr lang="ru-RU" sz="2000" dirty="0" smtClean="0">
                <a:solidFill>
                  <a:srgbClr val="252525"/>
                </a:solidFill>
                <a:latin typeface="Arial"/>
              </a:rPr>
              <a:t> </a:t>
            </a:r>
            <a:r>
              <a:rPr lang="ru-RU" sz="2000" dirty="0" err="1" smtClean="0">
                <a:solidFill>
                  <a:srgbClr val="252525"/>
                </a:solidFill>
                <a:latin typeface="Arial"/>
              </a:rPr>
              <a:t>письменників</a:t>
            </a:r>
            <a:r>
              <a:rPr lang="ru-RU" sz="2000" dirty="0" smtClean="0">
                <a:solidFill>
                  <a:srgbClr val="252525"/>
                </a:solidFill>
                <a:latin typeface="Arial"/>
              </a:rPr>
              <a:t> </a:t>
            </a:r>
            <a:r>
              <a:rPr lang="ru-RU" sz="2000" dirty="0" err="1" smtClean="0">
                <a:solidFill>
                  <a:srgbClr val="252525"/>
                </a:solidFill>
                <a:latin typeface="Arial"/>
              </a:rPr>
              <a:t>України</a:t>
            </a:r>
            <a:r>
              <a:rPr lang="ru-RU" sz="2000" dirty="0" smtClean="0">
                <a:solidFill>
                  <a:srgbClr val="252525"/>
                </a:solidFill>
                <a:latin typeface="Arial"/>
              </a:rPr>
              <a:t> </a:t>
            </a:r>
            <a:r>
              <a:rPr lang="ru-RU" sz="2000" dirty="0" err="1" smtClean="0">
                <a:solidFill>
                  <a:srgbClr val="252525"/>
                </a:solidFill>
                <a:latin typeface="Arial"/>
              </a:rPr>
              <a:t>почалися</a:t>
            </a:r>
            <a:r>
              <a:rPr lang="ru-RU" sz="2000" dirty="0" smtClean="0">
                <a:solidFill>
                  <a:srgbClr val="252525"/>
                </a:solidFill>
                <a:latin typeface="Arial"/>
              </a:rPr>
              <a:t> </a:t>
            </a:r>
            <a:r>
              <a:rPr lang="ru-RU" sz="2000" dirty="0" err="1" smtClean="0">
                <a:solidFill>
                  <a:srgbClr val="252525"/>
                </a:solidFill>
                <a:latin typeface="Arial"/>
              </a:rPr>
              <a:t>реабілітаційні</a:t>
            </a:r>
            <a:r>
              <a:rPr lang="ru-RU" sz="2000" dirty="0" smtClean="0">
                <a:solidFill>
                  <a:srgbClr val="252525"/>
                </a:solidFill>
                <a:latin typeface="Arial"/>
              </a:rPr>
              <a:t> </a:t>
            </a:r>
            <a:r>
              <a:rPr lang="ru-RU" sz="2000" dirty="0" err="1" smtClean="0">
                <a:solidFill>
                  <a:srgbClr val="252525"/>
                </a:solidFill>
                <a:latin typeface="Arial"/>
              </a:rPr>
              <a:t>процеси</a:t>
            </a:r>
            <a:r>
              <a:rPr lang="ru-RU" sz="2000" dirty="0" smtClean="0">
                <a:solidFill>
                  <a:srgbClr val="252525"/>
                </a:solidFill>
                <a:latin typeface="Arial"/>
              </a:rPr>
              <a:t> </a:t>
            </a:r>
            <a:r>
              <a:rPr lang="ru-RU" sz="2000" dirty="0" err="1" smtClean="0">
                <a:solidFill>
                  <a:srgbClr val="252525"/>
                </a:solidFill>
                <a:latin typeface="Arial"/>
              </a:rPr>
              <a:t>і</a:t>
            </a:r>
            <a:r>
              <a:rPr lang="ru-RU" sz="2000" dirty="0" smtClean="0">
                <a:solidFill>
                  <a:srgbClr val="252525"/>
                </a:solidFill>
                <a:latin typeface="Arial"/>
              </a:rPr>
              <a:t> </a:t>
            </a:r>
            <a:r>
              <a:rPr lang="ru-RU" sz="2000" dirty="0" err="1" smtClean="0">
                <a:solidFill>
                  <a:srgbClr val="252525"/>
                </a:solidFill>
                <a:latin typeface="Arial"/>
              </a:rPr>
              <a:t>видання</a:t>
            </a:r>
            <a:r>
              <a:rPr lang="ru-RU" sz="2000" dirty="0" smtClean="0">
                <a:solidFill>
                  <a:srgbClr val="252525"/>
                </a:solidFill>
                <a:latin typeface="Arial"/>
              </a:rPr>
              <a:t> </a:t>
            </a:r>
            <a:r>
              <a:rPr lang="ru-RU" sz="2000" dirty="0" err="1" smtClean="0">
                <a:solidFill>
                  <a:srgbClr val="252525"/>
                </a:solidFill>
                <a:latin typeface="Arial"/>
              </a:rPr>
              <a:t>творів</a:t>
            </a:r>
            <a:r>
              <a:rPr lang="ru-RU" sz="2000" dirty="0" smtClean="0">
                <a:solidFill>
                  <a:srgbClr val="252525"/>
                </a:solidFill>
                <a:latin typeface="Arial"/>
              </a:rPr>
              <a:t> </a:t>
            </a:r>
            <a:r>
              <a:rPr lang="ru-RU" sz="2000" dirty="0" err="1" smtClean="0">
                <a:solidFill>
                  <a:srgbClr val="252525"/>
                </a:solidFill>
                <a:latin typeface="Arial"/>
              </a:rPr>
              <a:t>письменників</a:t>
            </a:r>
            <a:r>
              <a:rPr lang="ru-RU" sz="2000" dirty="0" smtClean="0">
                <a:solidFill>
                  <a:srgbClr val="252525"/>
                </a:solidFill>
                <a:latin typeface="Arial"/>
              </a:rPr>
              <a:t> </a:t>
            </a:r>
            <a:r>
              <a:rPr lang="ru-RU" sz="2000" dirty="0" err="1" smtClean="0">
                <a:solidFill>
                  <a:srgbClr val="252525"/>
                </a:solidFill>
                <a:latin typeface="Arial"/>
              </a:rPr>
              <a:t>розстріляних</a:t>
            </a:r>
            <a:r>
              <a:rPr lang="ru-RU" sz="2000" dirty="0" smtClean="0">
                <a:solidFill>
                  <a:srgbClr val="252525"/>
                </a:solidFill>
                <a:latin typeface="Arial"/>
              </a:rPr>
              <a:t> у 1930-х роках, </a:t>
            </a:r>
            <a:r>
              <a:rPr lang="ru-RU" sz="2000" dirty="0" err="1" smtClean="0">
                <a:solidFill>
                  <a:srgbClr val="252525"/>
                </a:solidFill>
                <a:latin typeface="Arial"/>
              </a:rPr>
              <a:t>записувалися</a:t>
            </a:r>
            <a:r>
              <a:rPr lang="ru-RU" sz="2000" dirty="0" smtClean="0">
                <a:solidFill>
                  <a:srgbClr val="252525"/>
                </a:solidFill>
                <a:latin typeface="Arial"/>
              </a:rPr>
              <a:t> </a:t>
            </a:r>
            <a:r>
              <a:rPr lang="ru-RU" sz="2000" dirty="0" err="1" smtClean="0">
                <a:solidFill>
                  <a:srgbClr val="252525"/>
                </a:solidFill>
                <a:latin typeface="Arial"/>
              </a:rPr>
              <a:t>свідчення</a:t>
            </a:r>
            <a:r>
              <a:rPr lang="ru-RU" sz="2000" dirty="0" smtClean="0">
                <a:solidFill>
                  <a:srgbClr val="252525"/>
                </a:solidFill>
                <a:latin typeface="Arial"/>
              </a:rPr>
              <a:t> </a:t>
            </a:r>
            <a:r>
              <a:rPr lang="ru-RU" sz="2000" dirty="0" err="1" smtClean="0">
                <a:solidFill>
                  <a:srgbClr val="252525"/>
                </a:solidFill>
                <a:latin typeface="Arial"/>
              </a:rPr>
              <a:t>свідків</a:t>
            </a:r>
            <a:r>
              <a:rPr lang="ru-RU" sz="2000" dirty="0" smtClean="0">
                <a:solidFill>
                  <a:srgbClr val="252525"/>
                </a:solidFill>
                <a:latin typeface="Arial"/>
              </a:rPr>
              <a:t> Голодомору.</a:t>
            </a:r>
            <a:endParaRPr lang="ru-RU" sz="2000" dirty="0"/>
          </a:p>
        </p:txBody>
      </p:sp>
      <p:pic>
        <p:nvPicPr>
          <p:cNvPr id="5" name="Рисунок 4" descr="завантаження (1).jpg"/>
          <p:cNvPicPr>
            <a:picLocks noChangeAspect="1"/>
          </p:cNvPicPr>
          <p:nvPr/>
        </p:nvPicPr>
        <p:blipFill>
          <a:blip r:embed="rId2"/>
          <a:stretch>
            <a:fillRect/>
          </a:stretch>
        </p:blipFill>
        <p:spPr>
          <a:xfrm>
            <a:off x="4929190" y="3857628"/>
            <a:ext cx="4071966" cy="2972690"/>
          </a:xfrm>
          <a:prstGeom prst="rect">
            <a:avLst/>
          </a:prstGeom>
          <a:ln>
            <a:noFill/>
          </a:ln>
          <a:effectLst>
            <a:softEdge rad="112500"/>
          </a:effec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142852"/>
            <a:ext cx="7929618"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dirty="0" smtClean="0"/>
              <a:t>Одним </a:t>
            </a:r>
            <a:r>
              <a:rPr lang="ru-RU" sz="2400" dirty="0" err="1" smtClean="0"/>
              <a:t>із</a:t>
            </a:r>
            <a:r>
              <a:rPr lang="ru-RU" sz="2400" dirty="0" smtClean="0"/>
              <a:t> перших </a:t>
            </a:r>
            <a:r>
              <a:rPr lang="ru-RU" sz="2400" dirty="0" err="1" smtClean="0"/>
              <a:t>принципово</a:t>
            </a:r>
            <a:r>
              <a:rPr lang="ru-RU" sz="2400" dirty="0" smtClean="0"/>
              <a:t> </a:t>
            </a:r>
            <a:r>
              <a:rPr lang="ru-RU" sz="2400" dirty="0" err="1" smtClean="0"/>
              <a:t>нових</a:t>
            </a:r>
            <a:r>
              <a:rPr lang="ru-RU" sz="2400" dirty="0" smtClean="0"/>
              <a:t> </a:t>
            </a:r>
            <a:r>
              <a:rPr lang="ru-RU" sz="2400" dirty="0" err="1" smtClean="0"/>
              <a:t>явищ</a:t>
            </a:r>
            <a:r>
              <a:rPr lang="ru-RU" sz="2400" dirty="0" smtClean="0"/>
              <a:t> в </a:t>
            </a:r>
            <a:r>
              <a:rPr lang="ru-RU" sz="2400" dirty="0" err="1" smtClean="0"/>
              <a:t>українській</a:t>
            </a:r>
            <a:r>
              <a:rPr lang="ru-RU" sz="2400" dirty="0" smtClean="0"/>
              <a:t> </a:t>
            </a:r>
            <a:r>
              <a:rPr lang="ru-RU" sz="2400" dirty="0" err="1" smtClean="0"/>
              <a:t>літературі</a:t>
            </a:r>
            <a:r>
              <a:rPr lang="ru-RU" sz="2400" dirty="0" smtClean="0"/>
              <a:t> </a:t>
            </a:r>
            <a:r>
              <a:rPr lang="ru-RU" sz="2400" dirty="0" err="1" smtClean="0"/>
              <a:t>кінця</a:t>
            </a:r>
            <a:r>
              <a:rPr lang="ru-RU" sz="2400" dirty="0" smtClean="0"/>
              <a:t> </a:t>
            </a:r>
            <a:r>
              <a:rPr lang="en-US" sz="2400" dirty="0" smtClean="0"/>
              <a:t>XX </a:t>
            </a:r>
            <a:r>
              <a:rPr lang="ru-RU" sz="2400" dirty="0" err="1" smtClean="0"/>
              <a:t>століття</a:t>
            </a:r>
            <a:r>
              <a:rPr lang="ru-RU" sz="2400" dirty="0" smtClean="0"/>
              <a:t> </a:t>
            </a:r>
            <a:r>
              <a:rPr lang="ru-RU" sz="2400" dirty="0" err="1" smtClean="0"/>
              <a:t>було</a:t>
            </a:r>
            <a:r>
              <a:rPr lang="ru-RU" sz="2400" dirty="0" smtClean="0"/>
              <a:t> </a:t>
            </a:r>
            <a:r>
              <a:rPr lang="ru-RU" sz="2400" dirty="0" err="1" smtClean="0"/>
              <a:t>літературне</a:t>
            </a:r>
            <a:r>
              <a:rPr lang="ru-RU" sz="2400" dirty="0" smtClean="0"/>
              <a:t> </a:t>
            </a:r>
            <a:r>
              <a:rPr lang="ru-RU" sz="2400" dirty="0" err="1" smtClean="0"/>
              <a:t>об'єднання</a:t>
            </a:r>
            <a:r>
              <a:rPr lang="ru-RU" sz="2400" dirty="0" smtClean="0"/>
              <a:t> «</a:t>
            </a:r>
            <a:r>
              <a:rPr lang="ru-RU" sz="2400" dirty="0" err="1" smtClean="0"/>
              <a:t>Бу-Ба-Бу</a:t>
            </a:r>
            <a:r>
              <a:rPr lang="ru-RU" sz="2400" dirty="0" smtClean="0"/>
              <a:t>» (</a:t>
            </a:r>
            <a:r>
              <a:rPr lang="ru-RU" sz="2400" dirty="0" err="1" smtClean="0"/>
              <a:t>Юрій</a:t>
            </a:r>
            <a:r>
              <a:rPr lang="ru-RU" sz="2400" dirty="0" smtClean="0"/>
              <a:t> </a:t>
            </a:r>
            <a:r>
              <a:rPr lang="ru-RU" sz="2400" dirty="0" err="1" smtClean="0"/>
              <a:t>Андрухович</a:t>
            </a:r>
            <a:r>
              <a:rPr lang="ru-RU" sz="2400" dirty="0" smtClean="0"/>
              <a:t>, </a:t>
            </a:r>
            <a:r>
              <a:rPr lang="ru-RU" sz="2400" dirty="0" err="1" smtClean="0"/>
              <a:t>Віктор</a:t>
            </a:r>
            <a:r>
              <a:rPr lang="ru-RU" sz="2400" dirty="0" smtClean="0"/>
              <a:t> </a:t>
            </a:r>
            <a:r>
              <a:rPr lang="ru-RU" sz="2400" dirty="0" err="1" smtClean="0"/>
              <a:t>Неборак</a:t>
            </a:r>
            <a:r>
              <a:rPr lang="ru-RU" sz="2400" dirty="0" smtClean="0"/>
              <a:t> та </a:t>
            </a:r>
            <a:r>
              <a:rPr lang="ru-RU" sz="2400" dirty="0" err="1" smtClean="0"/>
              <a:t>Олександр</a:t>
            </a:r>
            <a:r>
              <a:rPr lang="ru-RU" sz="2400" dirty="0" smtClean="0"/>
              <a:t> </a:t>
            </a:r>
            <a:r>
              <a:rPr lang="ru-RU" sz="2400" dirty="0" err="1" smtClean="0"/>
              <a:t>Ірванець</a:t>
            </a:r>
            <a:r>
              <a:rPr lang="ru-RU" sz="2400" dirty="0" smtClean="0"/>
              <a:t>), </a:t>
            </a:r>
            <a:r>
              <a:rPr lang="ru-RU" sz="2400" dirty="0" err="1" smtClean="0"/>
              <a:t>створене</a:t>
            </a:r>
            <a:r>
              <a:rPr lang="ru-RU" sz="2400" dirty="0" smtClean="0"/>
              <a:t> 1987 року.</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descr="завантаження (2).jpg"/>
          <p:cNvPicPr>
            <a:picLocks noChangeAspect="1"/>
          </p:cNvPicPr>
          <p:nvPr/>
        </p:nvPicPr>
        <p:blipFill>
          <a:blip r:embed="rId2"/>
          <a:stretch>
            <a:fillRect/>
          </a:stretch>
        </p:blipFill>
        <p:spPr>
          <a:xfrm>
            <a:off x="5643570" y="2364549"/>
            <a:ext cx="2500330" cy="4493451"/>
          </a:xfrm>
          <a:prstGeom prst="rect">
            <a:avLst/>
          </a:prstGeom>
          <a:ln>
            <a:noFill/>
          </a:ln>
          <a:effectLst>
            <a:outerShdw blurRad="190500" algn="tl" rotWithShape="0">
              <a:srgbClr val="000000">
                <a:alpha val="70000"/>
              </a:srgbClr>
            </a:outerShdw>
          </a:effectLst>
        </p:spPr>
      </p:pic>
      <p:pic>
        <p:nvPicPr>
          <p:cNvPr id="6" name="Рисунок 5" descr="Вп_юрий_андрухович_2.jpg"/>
          <p:cNvPicPr>
            <a:picLocks noChangeAspect="1"/>
          </p:cNvPicPr>
          <p:nvPr/>
        </p:nvPicPr>
        <p:blipFill>
          <a:blip r:embed="rId3" cstate="print"/>
          <a:stretch>
            <a:fillRect/>
          </a:stretch>
        </p:blipFill>
        <p:spPr>
          <a:xfrm>
            <a:off x="1" y="2571744"/>
            <a:ext cx="1928794" cy="2214578"/>
          </a:xfrm>
          <a:prstGeom prst="rect">
            <a:avLst/>
          </a:prstGeom>
        </p:spPr>
      </p:pic>
      <p:pic>
        <p:nvPicPr>
          <p:cNvPr id="11" name="Рисунок 10" descr="Viktor_Neborak.jpg"/>
          <p:cNvPicPr>
            <a:picLocks noChangeAspect="1"/>
          </p:cNvPicPr>
          <p:nvPr/>
        </p:nvPicPr>
        <p:blipFill>
          <a:blip r:embed="rId4" cstate="print"/>
          <a:stretch>
            <a:fillRect/>
          </a:stretch>
        </p:blipFill>
        <p:spPr>
          <a:xfrm>
            <a:off x="2000232" y="2571744"/>
            <a:ext cx="1714512" cy="2214578"/>
          </a:xfrm>
          <a:prstGeom prst="rect">
            <a:avLst/>
          </a:prstGeom>
        </p:spPr>
      </p:pic>
      <p:pic>
        <p:nvPicPr>
          <p:cNvPr id="12" name="Рисунок 11" descr="Олександр-Ірванець-біографія-скорочено.jpg"/>
          <p:cNvPicPr>
            <a:picLocks noChangeAspect="1"/>
          </p:cNvPicPr>
          <p:nvPr/>
        </p:nvPicPr>
        <p:blipFill>
          <a:blip r:embed="rId5"/>
          <a:stretch>
            <a:fillRect/>
          </a:stretch>
        </p:blipFill>
        <p:spPr>
          <a:xfrm>
            <a:off x="3786182" y="2571744"/>
            <a:ext cx="1847534" cy="2214578"/>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par>
                                <p:cTn id="14" presetID="53"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000" fill="hold"/>
                                        <p:tgtEl>
                                          <p:spTgt spid="11"/>
                                        </p:tgtEl>
                                        <p:attrNameLst>
                                          <p:attrName>ppt_w</p:attrName>
                                        </p:attrNameLst>
                                      </p:cBhvr>
                                      <p:tavLst>
                                        <p:tav tm="0">
                                          <p:val>
                                            <p:fltVal val="0"/>
                                          </p:val>
                                        </p:tav>
                                        <p:tav tm="100000">
                                          <p:val>
                                            <p:strVal val="#ppt_w"/>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Effect transition="in" filter="fade">
                                      <p:cBhvr>
                                        <p:cTn id="18" dur="2000"/>
                                        <p:tgtEl>
                                          <p:spTgt spid="11"/>
                                        </p:tgtEl>
                                      </p:cBhvr>
                                    </p:animEffect>
                                  </p:childTnLst>
                                </p:cTn>
                              </p:par>
                              <p:par>
                                <p:cTn id="19" presetID="53"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Effect transition="in" filter="fade">
                                      <p:cBhvr>
                                        <p:cTn id="23" dur="2000"/>
                                        <p:tgtEl>
                                          <p:spTgt spid="12"/>
                                        </p:tgtEl>
                                      </p:cBhvr>
                                    </p:animEffect>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ppt_x</p:attrName>
                                        </p:attrNameLst>
                                      </p:cBhvr>
                                      <p:tavLst>
                                        <p:tav tm="0">
                                          <p:val>
                                            <p:strVal val="#ppt_x"/>
                                          </p:val>
                                        </p:tav>
                                        <p:tav tm="100000">
                                          <p:val>
                                            <p:strVal val="#ppt_x"/>
                                          </p:val>
                                        </p:tav>
                                      </p:tavLst>
                                    </p:anim>
                                    <p:anim calcmode="lin" valueType="num">
                                      <p:cBhvr>
                                        <p:cTn id="28"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42844" y="714356"/>
            <a:ext cx="8429684" cy="1571636"/>
          </a:xfrm>
        </p:spPr>
        <p:txBody>
          <a:bodyPr/>
          <a:lstStyle/>
          <a:p>
            <a:pPr>
              <a:buNone/>
            </a:pPr>
            <a:r>
              <a:rPr lang="ru-RU" dirty="0" smtClean="0"/>
              <a:t>   Нова </a:t>
            </a:r>
            <a:r>
              <a:rPr lang="ru-RU" dirty="0" err="1" smtClean="0"/>
              <a:t>дегенерація</a:t>
            </a:r>
            <a:r>
              <a:rPr lang="ru-RU" dirty="0" smtClean="0"/>
              <a:t>  — </a:t>
            </a:r>
            <a:r>
              <a:rPr lang="ru-RU" dirty="0" err="1" smtClean="0"/>
              <a:t>літературне</a:t>
            </a:r>
            <a:r>
              <a:rPr lang="ru-RU" dirty="0" smtClean="0"/>
              <a:t> </a:t>
            </a:r>
            <a:r>
              <a:rPr lang="ru-RU" dirty="0" err="1" smtClean="0"/>
              <a:t>угруповання</a:t>
            </a:r>
            <a:r>
              <a:rPr lang="ru-RU" dirty="0" smtClean="0"/>
              <a:t> за </a:t>
            </a:r>
            <a:r>
              <a:rPr lang="ru-RU" dirty="0" err="1" smtClean="0"/>
              <a:t>участю</a:t>
            </a:r>
            <a:r>
              <a:rPr lang="ru-RU" dirty="0" smtClean="0"/>
              <a:t> </a:t>
            </a:r>
            <a:r>
              <a:rPr lang="ru-RU" dirty="0" err="1" smtClean="0"/>
              <a:t>Івана</a:t>
            </a:r>
            <a:r>
              <a:rPr lang="ru-RU" dirty="0" smtClean="0"/>
              <a:t> Андрусяка, Степана </a:t>
            </a:r>
            <a:r>
              <a:rPr lang="ru-RU" dirty="0" err="1" smtClean="0"/>
              <a:t>Процюка</a:t>
            </a:r>
            <a:r>
              <a:rPr lang="ru-RU" dirty="0" smtClean="0"/>
              <a:t> та </a:t>
            </a:r>
            <a:r>
              <a:rPr lang="ru-RU" dirty="0" err="1" smtClean="0"/>
              <a:t>Івана</a:t>
            </a:r>
            <a:r>
              <a:rPr lang="ru-RU" dirty="0" smtClean="0"/>
              <a:t> </a:t>
            </a:r>
            <a:r>
              <a:rPr lang="ru-RU" dirty="0" err="1" smtClean="0"/>
              <a:t>Ципердюка</a:t>
            </a:r>
            <a:r>
              <a:rPr lang="ru-RU" dirty="0" smtClean="0"/>
              <a:t>.</a:t>
            </a:r>
            <a:endParaRPr lang="ru-RU" dirty="0"/>
          </a:p>
        </p:txBody>
      </p:sp>
      <p:pic>
        <p:nvPicPr>
          <p:cNvPr id="10" name="Рисунок 9" descr="451px-Іван_Андрусяк.png"/>
          <p:cNvPicPr>
            <a:picLocks noChangeAspect="1"/>
          </p:cNvPicPr>
          <p:nvPr/>
        </p:nvPicPr>
        <p:blipFill>
          <a:blip r:embed="rId2"/>
          <a:stretch>
            <a:fillRect/>
          </a:stretch>
        </p:blipFill>
        <p:spPr>
          <a:xfrm>
            <a:off x="500034" y="2357430"/>
            <a:ext cx="2743148" cy="3643338"/>
          </a:xfrm>
          <a:prstGeom prst="rect">
            <a:avLst/>
          </a:prstGeom>
        </p:spPr>
      </p:pic>
      <p:pic>
        <p:nvPicPr>
          <p:cNvPr id="11" name="Рисунок 10" descr="Степан_Процюк.jpg"/>
          <p:cNvPicPr>
            <a:picLocks noChangeAspect="1"/>
          </p:cNvPicPr>
          <p:nvPr/>
        </p:nvPicPr>
        <p:blipFill>
          <a:blip r:embed="rId3"/>
          <a:stretch>
            <a:fillRect/>
          </a:stretch>
        </p:blipFill>
        <p:spPr>
          <a:xfrm>
            <a:off x="3357554" y="2357430"/>
            <a:ext cx="2571768" cy="3643338"/>
          </a:xfrm>
          <a:prstGeom prst="rect">
            <a:avLst/>
          </a:prstGeom>
        </p:spPr>
      </p:pic>
      <p:pic>
        <p:nvPicPr>
          <p:cNvPr id="12" name="Рисунок 11" descr="369px-Іван_Ципердюк.jpg"/>
          <p:cNvPicPr>
            <a:picLocks noChangeAspect="1"/>
          </p:cNvPicPr>
          <p:nvPr/>
        </p:nvPicPr>
        <p:blipFill>
          <a:blip r:embed="rId4"/>
          <a:stretch>
            <a:fillRect/>
          </a:stretch>
        </p:blipFill>
        <p:spPr>
          <a:xfrm>
            <a:off x="6072198" y="2357430"/>
            <a:ext cx="2332409" cy="3643338"/>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428604"/>
            <a:ext cx="8286808" cy="5909310"/>
          </a:xfrm>
          <a:prstGeom prst="rect">
            <a:avLst/>
          </a:prstGeom>
          <a:noFill/>
        </p:spPr>
        <p:txBody>
          <a:bodyPr wrap="square" rtlCol="0">
            <a:spAutoFit/>
          </a:bodyPr>
          <a:lstStyle/>
          <a:p>
            <a:r>
              <a:rPr lang="ru-RU" sz="2100" dirty="0" err="1" smtClean="0">
                <a:effectLst>
                  <a:outerShdw blurRad="38100" dist="38100" dir="2700000" algn="tl">
                    <a:srgbClr val="000000">
                      <a:alpha val="43137"/>
                    </a:srgbClr>
                  </a:outerShdw>
                </a:effectLst>
              </a:rPr>
              <a:t>Утворене</a:t>
            </a:r>
            <a:r>
              <a:rPr lang="ru-RU" sz="2100" dirty="0" smtClean="0">
                <a:effectLst>
                  <a:outerShdw blurRad="38100" dist="38100" dir="2700000" algn="tl">
                    <a:srgbClr val="000000">
                      <a:alpha val="43137"/>
                    </a:srgbClr>
                  </a:outerShdw>
                </a:effectLst>
              </a:rPr>
              <a:t> 1991 року в </a:t>
            </a:r>
            <a:r>
              <a:rPr lang="ru-RU" sz="2100" dirty="0" err="1" smtClean="0">
                <a:effectLst>
                  <a:outerShdw blurRad="38100" dist="38100" dir="2700000" algn="tl">
                    <a:srgbClr val="000000">
                      <a:alpha val="43137"/>
                    </a:srgbClr>
                  </a:outerShdw>
                </a:effectLst>
              </a:rPr>
              <a:t>Івано-Франківську</a:t>
            </a:r>
            <a:r>
              <a:rPr lang="ru-RU" sz="2100" dirty="0" smtClean="0">
                <a:effectLst>
                  <a:outerShdw blurRad="38100" dist="38100" dir="2700000" algn="tl">
                    <a:srgbClr val="000000">
                      <a:alpha val="43137"/>
                    </a:srgbClr>
                  </a:outerShdw>
                </a:effectLst>
              </a:rPr>
              <a:t>, де І. Андрусяк та І. </a:t>
            </a:r>
            <a:r>
              <a:rPr lang="ru-RU" sz="2100" dirty="0" err="1" smtClean="0">
                <a:effectLst>
                  <a:outerShdw blurRad="38100" dist="38100" dir="2700000" algn="tl">
                    <a:srgbClr val="000000">
                      <a:alpha val="43137"/>
                    </a:srgbClr>
                  </a:outerShdw>
                </a:effectLst>
              </a:rPr>
              <a:t>Ципердюк</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під</a:t>
            </a:r>
            <a:r>
              <a:rPr lang="ru-RU" sz="2100" dirty="0" smtClean="0">
                <a:effectLst>
                  <a:outerShdw blurRad="38100" dist="38100" dir="2700000" algn="tl">
                    <a:srgbClr val="000000">
                      <a:alpha val="43137"/>
                    </a:srgbClr>
                  </a:outerShdw>
                </a:effectLst>
              </a:rPr>
              <a:t> ту пору </a:t>
            </a:r>
            <a:r>
              <a:rPr lang="ru-RU" sz="2100" dirty="0" err="1" smtClean="0">
                <a:effectLst>
                  <a:outerShdw blurRad="38100" dist="38100" dir="2700000" algn="tl">
                    <a:srgbClr val="000000">
                      <a:alpha val="43137"/>
                    </a:srgbClr>
                  </a:outerShdw>
                </a:effectLst>
              </a:rPr>
              <a:t>були</a:t>
            </a:r>
            <a:r>
              <a:rPr lang="ru-RU" sz="2100" dirty="0" smtClean="0">
                <a:effectLst>
                  <a:outerShdw blurRad="38100" dist="38100" dir="2700000" algn="tl">
                    <a:srgbClr val="000000">
                      <a:alpha val="43137"/>
                    </a:srgbClr>
                  </a:outerShdw>
                </a:effectLst>
              </a:rPr>
              <a:t> студентами, а С. </a:t>
            </a:r>
            <a:r>
              <a:rPr lang="ru-RU" sz="2100" dirty="0" err="1" smtClean="0">
                <a:effectLst>
                  <a:outerShdw blurRad="38100" dist="38100" dir="2700000" algn="tl">
                    <a:srgbClr val="000000">
                      <a:alpha val="43137"/>
                    </a:srgbClr>
                  </a:outerShdw>
                </a:effectLst>
              </a:rPr>
              <a:t>Процюк</a:t>
            </a:r>
            <a:r>
              <a:rPr lang="ru-RU" sz="2100" dirty="0" smtClean="0">
                <a:effectLst>
                  <a:outerShdw blurRad="38100" dist="38100" dir="2700000" algn="tl">
                    <a:srgbClr val="000000">
                      <a:alpha val="43137"/>
                    </a:srgbClr>
                  </a:outerShdw>
                </a:effectLst>
              </a:rPr>
              <a:t> — </a:t>
            </a:r>
            <a:r>
              <a:rPr lang="ru-RU" sz="2100" dirty="0" err="1" smtClean="0">
                <a:effectLst>
                  <a:outerShdw blurRad="38100" dist="38100" dir="2700000" algn="tl">
                    <a:srgbClr val="000000">
                      <a:alpha val="43137"/>
                    </a:srgbClr>
                  </a:outerShdw>
                </a:effectLst>
              </a:rPr>
              <a:t>викладачем</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Педагогічного</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інституту</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ім</a:t>
            </a:r>
            <a:r>
              <a:rPr lang="ru-RU" sz="2100" dirty="0" smtClean="0">
                <a:effectLst>
                  <a:outerShdw blurRad="38100" dist="38100" dir="2700000" algn="tl">
                    <a:srgbClr val="000000">
                      <a:alpha val="43137"/>
                    </a:srgbClr>
                  </a:outerShdw>
                </a:effectLst>
              </a:rPr>
              <a:t>. В. </a:t>
            </a:r>
            <a:r>
              <a:rPr lang="ru-RU" sz="2100" dirty="0" err="1" smtClean="0">
                <a:effectLst>
                  <a:outerShdw blurRad="38100" dist="38100" dir="2700000" algn="tl">
                    <a:srgbClr val="000000">
                      <a:alpha val="43137"/>
                    </a:srgbClr>
                  </a:outerShdw>
                </a:effectLst>
              </a:rPr>
              <a:t>Стефаника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нині</a:t>
            </a:r>
            <a:r>
              <a:rPr lang="ru-RU" sz="2100" dirty="0" smtClean="0">
                <a:effectLst>
                  <a:outerShdw blurRad="38100" dist="38100" dir="2700000" algn="tl">
                    <a:srgbClr val="000000">
                      <a:alpha val="43137"/>
                    </a:srgbClr>
                  </a:outerShdw>
                </a:effectLst>
              </a:rPr>
              <a:t> — </a:t>
            </a:r>
            <a:r>
              <a:rPr lang="ru-RU" sz="2100" dirty="0" err="1" smtClean="0">
                <a:effectLst>
                  <a:outerShdw blurRad="38100" dist="38100" dir="2700000" algn="tl">
                    <a:srgbClr val="000000">
                      <a:alpha val="43137"/>
                    </a:srgbClr>
                  </a:outerShdw>
                </a:effectLst>
              </a:rPr>
              <a:t>Прикарпатський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університет</a:t>
            </a:r>
            <a:r>
              <a:rPr lang="ru-RU" sz="2100" dirty="0" smtClean="0">
                <a:effectLst>
                  <a:outerShdw blurRad="38100" dist="38100" dir="2700000" algn="tl">
                    <a:srgbClr val="000000">
                      <a:alpha val="43137"/>
                    </a:srgbClr>
                  </a:outerShdw>
                </a:effectLst>
              </a:rPr>
              <a:t>).</a:t>
            </a:r>
          </a:p>
          <a:p>
            <a:endParaRPr lang="ru-RU" sz="2100" dirty="0" smtClean="0">
              <a:effectLst>
                <a:outerShdw blurRad="38100" dist="38100" dir="2700000" algn="tl">
                  <a:srgbClr val="000000">
                    <a:alpha val="43137"/>
                  </a:srgbClr>
                </a:outerShdw>
              </a:effectLst>
            </a:endParaRPr>
          </a:p>
          <a:p>
            <a:r>
              <a:rPr lang="ru-RU" sz="2100" dirty="0" err="1" smtClean="0">
                <a:effectLst>
                  <a:outerShdw blurRad="38100" dist="38100" dir="2700000" algn="tl">
                    <a:srgbClr val="000000">
                      <a:alpha val="43137"/>
                    </a:srgbClr>
                  </a:outerShdw>
                </a:effectLst>
              </a:rPr>
              <a:t>Перші</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публікації</a:t>
            </a:r>
            <a:r>
              <a:rPr lang="ru-RU" sz="2100" dirty="0" smtClean="0">
                <a:effectLst>
                  <a:outerShdw blurRad="38100" dist="38100" dir="2700000" algn="tl">
                    <a:srgbClr val="000000">
                      <a:alpha val="43137"/>
                    </a:srgbClr>
                  </a:outerShdw>
                </a:effectLst>
              </a:rPr>
              <a:t> гурту — 1991—1992 року в </a:t>
            </a:r>
            <a:r>
              <a:rPr lang="ru-RU" sz="2100" dirty="0" err="1" smtClean="0">
                <a:effectLst>
                  <a:outerShdw blurRad="38100" dist="38100" dir="2700000" algn="tl">
                    <a:srgbClr val="000000">
                      <a:alpha val="43137"/>
                    </a:srgbClr>
                  </a:outerShdw>
                </a:effectLst>
              </a:rPr>
              <a:t>місцевому</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тижневику</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Західний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кур'єр</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додатком</a:t>
            </a:r>
            <a:r>
              <a:rPr lang="ru-RU" sz="2100" dirty="0" smtClean="0">
                <a:effectLst>
                  <a:outerShdw blurRad="38100" dist="38100" dir="2700000" algn="tl">
                    <a:srgbClr val="000000">
                      <a:alpha val="43137"/>
                    </a:srgbClr>
                  </a:outerShdw>
                </a:effectLst>
              </a:rPr>
              <a:t> до </a:t>
            </a:r>
            <a:r>
              <a:rPr lang="ru-RU" sz="2100" dirty="0" err="1" smtClean="0">
                <a:effectLst>
                  <a:outerShdw blurRad="38100" dist="38100" dir="2700000" algn="tl">
                    <a:srgbClr val="000000">
                      <a:alpha val="43137"/>
                    </a:srgbClr>
                  </a:outerShdw>
                </a:effectLst>
              </a:rPr>
              <a:t>якого</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вийшло</a:t>
            </a:r>
            <a:r>
              <a:rPr lang="ru-RU" sz="2100" dirty="0" smtClean="0">
                <a:effectLst>
                  <a:outerShdw blurRad="38100" dist="38100" dir="2700000" algn="tl">
                    <a:srgbClr val="000000">
                      <a:alpha val="43137"/>
                    </a:srgbClr>
                  </a:outerShdw>
                </a:effectLst>
              </a:rPr>
              <a:t> 3 альманахи, </a:t>
            </a:r>
            <a:r>
              <a:rPr lang="ru-RU" sz="2100" dirty="0" err="1" smtClean="0">
                <a:effectLst>
                  <a:outerShdw blurRad="38100" dist="38100" dir="2700000" algn="tl">
                    <a:srgbClr val="000000">
                      <a:alpha val="43137"/>
                    </a:srgbClr>
                  </a:outerShdw>
                </a:effectLst>
              </a:rPr>
              <a:t>які</a:t>
            </a:r>
            <a:r>
              <a:rPr lang="ru-RU" sz="2100" dirty="0" smtClean="0">
                <a:effectLst>
                  <a:outerShdw blurRad="38100" dist="38100" dir="2700000" algn="tl">
                    <a:srgbClr val="000000">
                      <a:alpha val="43137"/>
                    </a:srgbClr>
                  </a:outerShdw>
                </a:effectLst>
              </a:rPr>
              <a:t> так само </a:t>
            </a:r>
            <a:r>
              <a:rPr lang="ru-RU" sz="2100" dirty="0" err="1" smtClean="0">
                <a:effectLst>
                  <a:outerShdw blurRad="38100" dist="38100" dir="2700000" algn="tl">
                    <a:srgbClr val="000000">
                      <a:alpha val="43137"/>
                    </a:srgbClr>
                  </a:outerShdw>
                </a:effectLst>
              </a:rPr>
              <a:t>звалися</a:t>
            </a:r>
            <a:r>
              <a:rPr lang="ru-RU" sz="2100" dirty="0" smtClean="0">
                <a:effectLst>
                  <a:outerShdw blurRad="38100" dist="38100" dir="2700000" algn="tl">
                    <a:srgbClr val="000000">
                      <a:alpha val="43137"/>
                    </a:srgbClr>
                  </a:outerShdw>
                </a:effectLst>
              </a:rPr>
              <a:t> «Новою </a:t>
            </a:r>
            <a:r>
              <a:rPr lang="ru-RU" sz="2100" dirty="0" err="1" smtClean="0">
                <a:effectLst>
                  <a:outerShdw blurRad="38100" dist="38100" dir="2700000" algn="tl">
                    <a:srgbClr val="000000">
                      <a:alpha val="43137"/>
                    </a:srgbClr>
                  </a:outerShdw>
                </a:effectLst>
              </a:rPr>
              <a:t>дегенерацією</a:t>
            </a:r>
            <a:r>
              <a:rPr lang="ru-RU" sz="2100" dirty="0" smtClean="0">
                <a:effectLst>
                  <a:outerShdw blurRad="38100" dist="38100" dir="2700000" algn="tl">
                    <a:srgbClr val="000000">
                      <a:alpha val="43137"/>
                    </a:srgbClr>
                  </a:outerShdw>
                </a:effectLst>
              </a:rPr>
              <a:t>».</a:t>
            </a:r>
          </a:p>
          <a:p>
            <a:r>
              <a:rPr lang="ru-RU" sz="2100" dirty="0" err="1" smtClean="0">
                <a:effectLst>
                  <a:outerShdw blurRad="38100" dist="38100" dir="2700000" algn="tl">
                    <a:srgbClr val="000000">
                      <a:alpha val="43137"/>
                    </a:srgbClr>
                  </a:outerShdw>
                </a:effectLst>
              </a:rPr>
              <a:t>Наприкінці</a:t>
            </a:r>
            <a:r>
              <a:rPr lang="ru-RU" sz="2100" dirty="0" smtClean="0">
                <a:effectLst>
                  <a:outerShdw blurRad="38100" dist="38100" dir="2700000" algn="tl">
                    <a:srgbClr val="000000">
                      <a:alpha val="43137"/>
                    </a:srgbClr>
                  </a:outerShdw>
                </a:effectLst>
              </a:rPr>
              <a:t> 1992 року у </a:t>
            </a:r>
            <a:r>
              <a:rPr lang="ru-RU" sz="2100" dirty="0" err="1" smtClean="0">
                <a:effectLst>
                  <a:outerShdw blurRad="38100" dist="38100" dir="2700000" algn="tl">
                    <a:srgbClr val="000000">
                      <a:alpha val="43137"/>
                    </a:srgbClr>
                  </a:outerShdw>
                </a:effectLst>
              </a:rPr>
              <a:t>видавництві</a:t>
            </a:r>
            <a:r>
              <a:rPr lang="ru-RU" sz="2100" dirty="0" smtClean="0">
                <a:effectLst>
                  <a:outerShdw blurRad="38100" dist="38100" dir="2700000" algn="tl">
                    <a:srgbClr val="000000">
                      <a:alpha val="43137"/>
                    </a:srgbClr>
                  </a:outerShdw>
                </a:effectLst>
              </a:rPr>
              <a:t> «Перевал» </a:t>
            </a:r>
            <a:r>
              <a:rPr lang="ru-RU" sz="2100" dirty="0" err="1" smtClean="0">
                <a:effectLst>
                  <a:outerShdw blurRad="38100" dist="38100" dir="2700000" algn="tl">
                    <a:srgbClr val="000000">
                      <a:alpha val="43137"/>
                    </a:srgbClr>
                  </a:outerShdw>
                </a:effectLst>
              </a:rPr>
              <a:t>вийшла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поетична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збірка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літугруповання</a:t>
            </a:r>
            <a:r>
              <a:rPr lang="ru-RU" sz="2100" dirty="0" smtClean="0">
                <a:effectLst>
                  <a:outerShdw blurRad="38100" dist="38100" dir="2700000" algn="tl">
                    <a:srgbClr val="000000">
                      <a:alpha val="43137"/>
                    </a:srgbClr>
                  </a:outerShdw>
                </a:effectLst>
              </a:rPr>
              <a:t>, яка </a:t>
            </a:r>
            <a:r>
              <a:rPr lang="ru-RU" sz="2100" dirty="0" err="1" smtClean="0">
                <a:effectLst>
                  <a:outerShdw blurRad="38100" dist="38100" dir="2700000" algn="tl">
                    <a:srgbClr val="000000">
                      <a:alpha val="43137"/>
                    </a:srgbClr>
                  </a:outerShdw>
                </a:effectLst>
              </a:rPr>
              <a:t>теж</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звалася</a:t>
            </a:r>
            <a:r>
              <a:rPr lang="ru-RU" sz="2100" dirty="0" smtClean="0">
                <a:effectLst>
                  <a:outerShdw blurRad="38100" dist="38100" dir="2700000" algn="tl">
                    <a:srgbClr val="000000">
                      <a:alpha val="43137"/>
                    </a:srgbClr>
                  </a:outerShdw>
                </a:effectLst>
              </a:rPr>
              <a:t> «Нова </a:t>
            </a:r>
            <a:r>
              <a:rPr lang="ru-RU" sz="2100" dirty="0" err="1" smtClean="0">
                <a:effectLst>
                  <a:outerShdw blurRad="38100" dist="38100" dir="2700000" algn="tl">
                    <a:srgbClr val="000000">
                      <a:alpha val="43137"/>
                    </a:srgbClr>
                  </a:outerShdw>
                </a:effectLst>
              </a:rPr>
              <a:t>дегенерація</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Передмову</a:t>
            </a:r>
            <a:r>
              <a:rPr lang="ru-RU" sz="2100" dirty="0" smtClean="0">
                <a:effectLst>
                  <a:outerShdw blurRad="38100" dist="38100" dir="2700000" algn="tl">
                    <a:srgbClr val="000000">
                      <a:alpha val="43137"/>
                    </a:srgbClr>
                  </a:outerShdw>
                </a:effectLst>
              </a:rPr>
              <a:t> до </a:t>
            </a:r>
            <a:r>
              <a:rPr lang="ru-RU" sz="2100" dirty="0" err="1" smtClean="0">
                <a:effectLst>
                  <a:outerShdw blurRad="38100" dist="38100" dir="2700000" algn="tl">
                    <a:srgbClr val="000000">
                      <a:alpha val="43137"/>
                    </a:srgbClr>
                  </a:outerShdw>
                </a:effectLst>
              </a:rPr>
              <a:t>неї</a:t>
            </a:r>
            <a:r>
              <a:rPr lang="ru-RU" sz="2100" dirty="0" smtClean="0">
                <a:effectLst>
                  <a:outerShdw blurRad="38100" dist="38100" dir="2700000" algn="tl">
                    <a:srgbClr val="000000">
                      <a:alpha val="43137"/>
                    </a:srgbClr>
                  </a:outerShdw>
                </a:effectLst>
              </a:rPr>
              <a:t> написав </a:t>
            </a:r>
            <a:r>
              <a:rPr lang="ru-RU" sz="2100" dirty="0" err="1" smtClean="0">
                <a:effectLst>
                  <a:outerShdw blurRad="38100" dist="38100" dir="2700000" algn="tl">
                    <a:srgbClr val="000000">
                      <a:alpha val="43137"/>
                    </a:srgbClr>
                  </a:outerShdw>
                </a:effectLst>
              </a:rPr>
              <a:t>Юрій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Андрухович</a:t>
            </a:r>
            <a:r>
              <a:rPr lang="ru-RU" sz="2100" dirty="0" smtClean="0">
                <a:effectLst>
                  <a:outerShdw blurRad="38100" dist="38100" dir="2700000" algn="tl">
                    <a:srgbClr val="000000">
                      <a:alpha val="43137"/>
                    </a:srgbClr>
                  </a:outerShdw>
                </a:effectLst>
              </a:rPr>
              <a:t>. </a:t>
            </a:r>
          </a:p>
          <a:p>
            <a:endParaRPr lang="ru-RU" sz="2100" dirty="0" smtClean="0">
              <a:effectLst>
                <a:outerShdw blurRad="38100" dist="38100" dir="2700000" algn="tl">
                  <a:srgbClr val="000000">
                    <a:alpha val="43137"/>
                  </a:srgbClr>
                </a:outerShdw>
              </a:effectLst>
            </a:endParaRPr>
          </a:p>
          <a:p>
            <a:r>
              <a:rPr lang="ru-RU" sz="2100" dirty="0" err="1" smtClean="0">
                <a:effectLst>
                  <a:outerShdw blurRad="38100" dist="38100" dir="2700000" algn="tl">
                    <a:srgbClr val="000000">
                      <a:alpha val="43137"/>
                    </a:srgbClr>
                  </a:outerShdw>
                </a:effectLst>
              </a:rPr>
              <a:t>Навесні</a:t>
            </a:r>
            <a:r>
              <a:rPr lang="ru-RU" sz="2100" dirty="0" smtClean="0">
                <a:effectLst>
                  <a:outerShdw blurRad="38100" dist="38100" dir="2700000" algn="tl">
                    <a:srgbClr val="000000">
                      <a:alpha val="43137"/>
                    </a:srgbClr>
                  </a:outerShdw>
                </a:effectLst>
              </a:rPr>
              <a:t> 1993 </a:t>
            </a:r>
            <a:r>
              <a:rPr lang="ru-RU" sz="2100" dirty="0" err="1" smtClean="0">
                <a:effectLst>
                  <a:outerShdw blurRad="38100" dist="38100" dir="2700000" algn="tl">
                    <a:srgbClr val="000000">
                      <a:alpha val="43137"/>
                    </a:srgbClr>
                  </a:outerShdw>
                </a:effectLst>
              </a:rPr>
              <a:t>відбувся</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вечір</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літгурту</a:t>
            </a:r>
            <a:r>
              <a:rPr lang="ru-RU" sz="2100" dirty="0" smtClean="0">
                <a:effectLst>
                  <a:outerShdw blurRad="38100" dist="38100" dir="2700000" algn="tl">
                    <a:srgbClr val="000000">
                      <a:alpha val="43137"/>
                    </a:srgbClr>
                  </a:outerShdw>
                </a:effectLst>
              </a:rPr>
              <a:t> у </a:t>
            </a:r>
            <a:r>
              <a:rPr lang="ru-RU" sz="2100" dirty="0" err="1" smtClean="0">
                <a:effectLst>
                  <a:outerShdw blurRad="38100" dist="38100" dir="2700000" algn="tl">
                    <a:srgbClr val="000000">
                      <a:alpha val="43137"/>
                    </a:srgbClr>
                  </a:outerShdw>
                </a:effectLst>
              </a:rPr>
              <a:t>Києві</a:t>
            </a:r>
            <a:r>
              <a:rPr lang="ru-RU" sz="2100" dirty="0" smtClean="0">
                <a:effectLst>
                  <a:outerShdw blurRad="38100" dist="38100" dir="2700000" algn="tl">
                    <a:srgbClr val="000000">
                      <a:alpha val="43137"/>
                    </a:srgbClr>
                  </a:outerShdw>
                </a:effectLst>
              </a:rPr>
              <a:t> в </a:t>
            </a:r>
            <a:r>
              <a:rPr lang="ru-RU" sz="2100" dirty="0" err="1" smtClean="0">
                <a:effectLst>
                  <a:outerShdw blurRad="38100" dist="38100" dir="2700000" algn="tl">
                    <a:srgbClr val="000000">
                      <a:alpha val="43137"/>
                    </a:srgbClr>
                  </a:outerShdw>
                </a:effectLst>
              </a:rPr>
              <a:t>Спілці</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письменників</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який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спричинив</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чималий</a:t>
            </a:r>
            <a:r>
              <a:rPr lang="ru-RU" sz="2100" dirty="0" smtClean="0">
                <a:effectLst>
                  <a:outerShdw blurRad="38100" dist="38100" dir="2700000" algn="tl">
                    <a:srgbClr val="000000">
                      <a:alpha val="43137"/>
                    </a:srgbClr>
                  </a:outerShdw>
                </a:effectLst>
              </a:rPr>
              <a:t> резонанс у </a:t>
            </a:r>
            <a:r>
              <a:rPr lang="ru-RU" sz="2100" dirty="0" err="1" smtClean="0">
                <a:effectLst>
                  <a:outerShdw blurRad="38100" dist="38100" dir="2700000" algn="tl">
                    <a:srgbClr val="000000">
                      <a:alpha val="43137"/>
                    </a:srgbClr>
                  </a:outerShdw>
                </a:effectLst>
              </a:rPr>
              <a:t>періодиці</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роздратований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відверто</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лайливий</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відгук</a:t>
            </a:r>
            <a:r>
              <a:rPr lang="ru-RU" sz="2100" dirty="0" smtClean="0">
                <a:effectLst>
                  <a:outerShdw blurRad="38100" dist="38100" dir="2700000" algn="tl">
                    <a:srgbClr val="000000">
                      <a:alpha val="43137"/>
                    </a:srgbClr>
                  </a:outerShdw>
                </a:effectLst>
              </a:rPr>
              <a:t> Олеся Гончара. Книжка ж «Нова </a:t>
            </a:r>
            <a:r>
              <a:rPr lang="ru-RU" sz="2100" dirty="0" err="1" smtClean="0">
                <a:effectLst>
                  <a:outerShdw blurRad="38100" dist="38100" dir="2700000" algn="tl">
                    <a:srgbClr val="000000">
                      <a:alpha val="43137"/>
                    </a:srgbClr>
                  </a:outerShdw>
                </a:effectLst>
              </a:rPr>
              <a:t>деґенерація</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була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визнана</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найкращою</a:t>
            </a:r>
            <a:r>
              <a:rPr lang="ru-RU" sz="2100" dirty="0" smtClean="0">
                <a:effectLst>
                  <a:outerShdw blurRad="38100" dist="38100" dir="2700000" algn="tl">
                    <a:srgbClr val="000000">
                      <a:alpha val="43137"/>
                    </a:srgbClr>
                  </a:outerShdw>
                </a:effectLst>
              </a:rPr>
              <a:t> книжкою 2003 року за </a:t>
            </a:r>
            <a:r>
              <a:rPr lang="ru-RU" sz="2100" dirty="0" err="1" smtClean="0">
                <a:effectLst>
                  <a:outerShdw blurRad="38100" dist="38100" dir="2700000" algn="tl">
                    <a:srgbClr val="000000">
                      <a:alpha val="43137"/>
                    </a:srgbClr>
                  </a:outerShdw>
                </a:effectLst>
              </a:rPr>
              <a:t>опитуванням</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критиків</a:t>
            </a:r>
            <a:r>
              <a:rPr lang="ru-RU" sz="2100" dirty="0" smtClean="0">
                <a:effectLst>
                  <a:outerShdw blurRad="38100" dist="38100" dir="2700000" algn="tl">
                    <a:srgbClr val="000000">
                      <a:alpha val="43137"/>
                    </a:srgbClr>
                  </a:outerShdw>
                </a:effectLst>
              </a:rPr>
              <a:t> </a:t>
            </a:r>
            <a:r>
              <a:rPr lang="ru-RU" sz="2100" dirty="0" err="1" smtClean="0">
                <a:effectLst>
                  <a:outerShdw blurRad="38100" dist="38100" dir="2700000" algn="tl">
                    <a:srgbClr val="000000">
                      <a:alpha val="43137"/>
                    </a:srgbClr>
                  </a:outerShdw>
                </a:effectLst>
              </a:rPr>
              <a:t>часописом</a:t>
            </a:r>
            <a:r>
              <a:rPr lang="ru-RU" sz="2100" dirty="0" smtClean="0">
                <a:effectLst>
                  <a:outerShdw blurRad="38100" dist="38100" dir="2700000" algn="tl">
                    <a:srgbClr val="000000">
                      <a:alpha val="43137"/>
                    </a:srgbClr>
                  </a:outerShdw>
                </a:effectLst>
              </a:rPr>
              <a:t> «Слово </a:t>
            </a:r>
            <a:r>
              <a:rPr lang="ru-RU" sz="2100" dirty="0" err="1" smtClean="0">
                <a:effectLst>
                  <a:outerShdw blurRad="38100" dist="38100" dir="2700000" algn="tl">
                    <a:srgbClr val="000000">
                      <a:alpha val="43137"/>
                    </a:srgbClr>
                  </a:outerShdw>
                </a:effectLst>
              </a:rPr>
              <a:t>і</a:t>
            </a:r>
            <a:r>
              <a:rPr lang="ru-RU" sz="2100" dirty="0" smtClean="0">
                <a:effectLst>
                  <a:outerShdw blurRad="38100" dist="38100" dir="2700000" algn="tl">
                    <a:srgbClr val="000000">
                      <a:alpha val="43137"/>
                    </a:srgbClr>
                  </a:outerShdw>
                </a:effectLst>
              </a:rPr>
              <a:t> час».</a:t>
            </a:r>
            <a:endParaRPr lang="ru-RU" sz="2100" dirty="0">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3214710"/>
          </a:xfrm>
        </p:spPr>
        <p:txBody>
          <a:bodyPr>
            <a:noAutofit/>
          </a:bodyPr>
          <a:lstStyle/>
          <a:p>
            <a:pPr>
              <a:buNone/>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«Пропала грамота» —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літературне</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угрупування</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трьох</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київських</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поетів</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Юрка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Позаяка</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Віктора</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Недоступа</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Семена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Либоня</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Існувало</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кінці</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80-х — на початку 90-х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рр</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«Пропала грамота»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була</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заявлена як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авангардний</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проект. У 1991 р.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вийшла</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книга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однойменною</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назвою</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Книга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пропалограмотіїв</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мала великий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успіх</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резонанс.</a:t>
            </a:r>
            <a:endParaRPr lang="ru-RU"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descr="завантаження (3).jpg"/>
          <p:cNvPicPr>
            <a:picLocks noChangeAspect="1"/>
          </p:cNvPicPr>
          <p:nvPr/>
        </p:nvPicPr>
        <p:blipFill>
          <a:blip r:embed="rId2"/>
          <a:stretch>
            <a:fillRect/>
          </a:stretch>
        </p:blipFill>
        <p:spPr>
          <a:xfrm>
            <a:off x="857224" y="3500438"/>
            <a:ext cx="1733550" cy="2638425"/>
          </a:xfrm>
          <a:prstGeom prst="rect">
            <a:avLst/>
          </a:prstGeom>
        </p:spPr>
      </p:pic>
      <p:pic>
        <p:nvPicPr>
          <p:cNvPr id="5" name="Рисунок 4" descr="завантаження (4).jpg"/>
          <p:cNvPicPr>
            <a:picLocks noChangeAspect="1"/>
          </p:cNvPicPr>
          <p:nvPr/>
        </p:nvPicPr>
        <p:blipFill>
          <a:blip r:embed="rId3"/>
          <a:stretch>
            <a:fillRect/>
          </a:stretch>
        </p:blipFill>
        <p:spPr>
          <a:xfrm>
            <a:off x="2857488" y="3500438"/>
            <a:ext cx="2643206" cy="2643206"/>
          </a:xfrm>
          <a:prstGeom prst="rect">
            <a:avLst/>
          </a:prstGeom>
        </p:spPr>
      </p:pic>
      <p:pic>
        <p:nvPicPr>
          <p:cNvPr id="6" name="Рисунок 5" descr="завантаження (5).jpg"/>
          <p:cNvPicPr>
            <a:picLocks noChangeAspect="1"/>
          </p:cNvPicPr>
          <p:nvPr/>
        </p:nvPicPr>
        <p:blipFill>
          <a:blip r:embed="rId4"/>
          <a:stretch>
            <a:fillRect/>
          </a:stretch>
        </p:blipFill>
        <p:spPr>
          <a:xfrm>
            <a:off x="5786446" y="3500438"/>
            <a:ext cx="2286016" cy="2643207"/>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
                                        <p:tgtEl>
                                          <p:spTgt spid="3">
                                            <p:txEl>
                                              <p:pRg st="0" end="0"/>
                                            </p:txEl>
                                          </p:spTgt>
                                        </p:tgtEl>
                                      </p:cBhvr>
                                    </p:animEffect>
                                    <p:anim calcmode="lin" valueType="num">
                                      <p:cBhvr>
                                        <p:cTn id="8"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ppt_x</p:attrName>
                                        </p:attrNameLst>
                                      </p:cBhvr>
                                      <p:tavLst>
                                        <p:tav tm="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2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ppt_x</p:attrName>
                                        </p:attrNameLst>
                                      </p:cBhvr>
                                      <p:tavLst>
                                        <p:tav tm="0">
                                          <p:val>
                                            <p:strVal val="#ppt_x"/>
                                          </p:val>
                                        </p:tav>
                                        <p:tav tm="100000">
                                          <p:val>
                                            <p:strVal val="#ppt_x"/>
                                          </p:val>
                                        </p:tav>
                                      </p:tavLst>
                                    </p:anim>
                                    <p:anim calcmode="lin" valueType="num">
                                      <p:cBhvr>
                                        <p:cTn id="2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571480"/>
            <a:ext cx="7715304" cy="5324535"/>
          </a:xfrm>
          <a:prstGeom prst="rect">
            <a:avLst/>
          </a:prstGeom>
          <a:noFill/>
        </p:spPr>
        <p:txBody>
          <a:bodyPr wrap="square" rtlCol="0">
            <a:spAutoFit/>
          </a:bodyPr>
          <a:lstStyle/>
          <a:p>
            <a:r>
              <a:rPr lang="ru-RU" sz="2000" dirty="0" err="1" smtClean="0"/>
              <a:t>Група</a:t>
            </a:r>
            <a:r>
              <a:rPr lang="ru-RU" sz="2000" dirty="0" smtClean="0"/>
              <a:t> "Пропала грамота" </a:t>
            </a:r>
            <a:r>
              <a:rPr lang="ru-RU" sz="2000" dirty="0" err="1" smtClean="0"/>
              <a:t>об'єднала</a:t>
            </a:r>
            <a:r>
              <a:rPr lang="ru-RU" sz="2000" dirty="0" smtClean="0"/>
              <a:t> </a:t>
            </a:r>
            <a:r>
              <a:rPr lang="ru-RU" sz="2000" dirty="0" err="1" smtClean="0"/>
              <a:t>київських</a:t>
            </a:r>
            <a:r>
              <a:rPr lang="ru-RU" sz="2000" dirty="0" smtClean="0"/>
              <a:t> </a:t>
            </a:r>
            <a:r>
              <a:rPr lang="ru-RU" sz="2000" dirty="0" err="1" smtClean="0"/>
              <a:t>поетів</a:t>
            </a:r>
            <a:r>
              <a:rPr lang="ru-RU" sz="2000" dirty="0" smtClean="0"/>
              <a:t> – </a:t>
            </a:r>
          </a:p>
          <a:p>
            <a:r>
              <a:rPr lang="ru-RU" sz="2000" dirty="0" smtClean="0"/>
              <a:t>Юрка </a:t>
            </a:r>
            <a:r>
              <a:rPr lang="ru-RU" sz="2000" dirty="0" err="1" smtClean="0"/>
              <a:t>Позаяка</a:t>
            </a:r>
            <a:r>
              <a:rPr lang="ru-RU" sz="2000" dirty="0" smtClean="0"/>
              <a:t>, Семена </a:t>
            </a:r>
            <a:r>
              <a:rPr lang="ru-RU" sz="2000" dirty="0" err="1" smtClean="0"/>
              <a:t>Либонь</a:t>
            </a:r>
            <a:r>
              <a:rPr lang="ru-RU" sz="2000" dirty="0" smtClean="0"/>
              <a:t> </a:t>
            </a:r>
            <a:r>
              <a:rPr lang="ru-RU" sz="2000" dirty="0" err="1" smtClean="0"/>
              <a:t>і</a:t>
            </a:r>
            <a:r>
              <a:rPr lang="ru-RU" sz="2000" dirty="0" smtClean="0"/>
              <a:t> </a:t>
            </a:r>
            <a:r>
              <a:rPr lang="ru-RU" sz="2000" dirty="0" err="1" smtClean="0"/>
              <a:t>Віктора</a:t>
            </a:r>
            <a:r>
              <a:rPr lang="ru-RU" sz="2000" dirty="0" smtClean="0"/>
              <a:t> </a:t>
            </a:r>
            <a:r>
              <a:rPr lang="ru-RU" sz="2000" dirty="0" err="1" smtClean="0"/>
              <a:t>Недоступа</a:t>
            </a:r>
            <a:r>
              <a:rPr lang="ru-RU" sz="2000" dirty="0" smtClean="0"/>
              <a:t>. У 1991 р. </a:t>
            </a:r>
            <a:r>
              <a:rPr lang="ru-RU" sz="2000" dirty="0" err="1" smtClean="0"/>
              <a:t>вийшов</a:t>
            </a:r>
            <a:r>
              <a:rPr lang="ru-RU" sz="2000" dirty="0" smtClean="0"/>
              <a:t> </a:t>
            </a:r>
            <a:r>
              <a:rPr lang="ru-RU" sz="2000" dirty="0" err="1" smtClean="0"/>
              <a:t>збірник</a:t>
            </a:r>
            <a:r>
              <a:rPr lang="ru-RU" sz="2000" dirty="0" smtClean="0"/>
              <a:t> </a:t>
            </a:r>
            <a:r>
              <a:rPr lang="ru-RU" sz="2000" dirty="0" err="1" smtClean="0"/>
              <a:t>цієї</a:t>
            </a:r>
            <a:r>
              <a:rPr lang="ru-RU" sz="2000" dirty="0" smtClean="0"/>
              <a:t> </a:t>
            </a:r>
            <a:r>
              <a:rPr lang="ru-RU" sz="2000" dirty="0" err="1" smtClean="0"/>
              <a:t>групи</a:t>
            </a:r>
            <a:r>
              <a:rPr lang="ru-RU" sz="2000" dirty="0" smtClean="0"/>
              <a:t> </a:t>
            </a:r>
            <a:r>
              <a:rPr lang="ru-RU" sz="2000" dirty="0" err="1" smtClean="0"/>
              <a:t>під</a:t>
            </a:r>
            <a:r>
              <a:rPr lang="ru-RU" sz="2000" dirty="0" smtClean="0"/>
              <a:t> такою ж </a:t>
            </a:r>
            <a:r>
              <a:rPr lang="ru-RU" sz="2000" dirty="0" err="1" smtClean="0"/>
              <a:t>назвою</a:t>
            </a:r>
            <a:r>
              <a:rPr lang="ru-RU" sz="2000" dirty="0" smtClean="0"/>
              <a:t>. У </a:t>
            </a:r>
            <a:r>
              <a:rPr lang="ru-RU" sz="2000" dirty="0" err="1" smtClean="0"/>
              <a:t>самій</a:t>
            </a:r>
            <a:r>
              <a:rPr lang="ru-RU" sz="2000" dirty="0" smtClean="0"/>
              <a:t> </a:t>
            </a:r>
            <a:r>
              <a:rPr lang="ru-RU" sz="2000" dirty="0" err="1" smtClean="0"/>
              <a:t>назві</a:t>
            </a:r>
            <a:r>
              <a:rPr lang="ru-RU" sz="2000" dirty="0" smtClean="0"/>
              <a:t> </a:t>
            </a:r>
            <a:r>
              <a:rPr lang="ru-RU" sz="2000" dirty="0" err="1" smtClean="0"/>
              <a:t>групи</a:t>
            </a:r>
            <a:r>
              <a:rPr lang="ru-RU" sz="2000" dirty="0" smtClean="0"/>
              <a:t> - </a:t>
            </a:r>
            <a:r>
              <a:rPr lang="ru-RU" sz="2000" dirty="0" err="1" smtClean="0"/>
              <a:t>досить</a:t>
            </a:r>
            <a:r>
              <a:rPr lang="ru-RU" sz="2000" dirty="0" smtClean="0"/>
              <a:t> </a:t>
            </a:r>
            <a:r>
              <a:rPr lang="ru-RU" sz="2000" dirty="0" err="1" smtClean="0"/>
              <a:t>промовиста</a:t>
            </a:r>
            <a:r>
              <a:rPr lang="ru-RU" sz="2000" dirty="0" smtClean="0"/>
              <a:t> </a:t>
            </a:r>
            <a:r>
              <a:rPr lang="ru-RU" sz="2000" dirty="0" err="1" smtClean="0"/>
              <a:t>вказівка</a:t>
            </a:r>
            <a:r>
              <a:rPr lang="ru-RU" sz="2000" dirty="0" smtClean="0"/>
              <a:t> на </a:t>
            </a:r>
            <a:r>
              <a:rPr lang="ru-RU" sz="2000" dirty="0" err="1" smtClean="0"/>
              <a:t>гоголівську</a:t>
            </a:r>
            <a:r>
              <a:rPr lang="ru-RU" sz="2000" dirty="0" smtClean="0"/>
              <a:t> </a:t>
            </a:r>
            <a:r>
              <a:rPr lang="ru-RU" sz="2000" dirty="0" err="1" smtClean="0"/>
              <a:t>традицію</a:t>
            </a:r>
            <a:r>
              <a:rPr lang="ru-RU" sz="2000" dirty="0" smtClean="0"/>
              <a:t> </a:t>
            </a:r>
            <a:r>
              <a:rPr lang="ru-RU" sz="2000" dirty="0" err="1" smtClean="0"/>
              <a:t>відтворення</a:t>
            </a:r>
            <a:r>
              <a:rPr lang="ru-RU" sz="2000" dirty="0" smtClean="0"/>
              <a:t> </a:t>
            </a:r>
            <a:r>
              <a:rPr lang="ru-RU" sz="2000" dirty="0" err="1" smtClean="0"/>
              <a:t>дійсності</a:t>
            </a:r>
            <a:r>
              <a:rPr lang="ru-RU" sz="2000" dirty="0" smtClean="0"/>
              <a:t>. </a:t>
            </a:r>
            <a:r>
              <a:rPr lang="ru-RU" sz="2000" dirty="0" err="1" smtClean="0"/>
              <a:t>Річ</a:t>
            </a:r>
            <a:r>
              <a:rPr lang="ru-RU" sz="2000" dirty="0" smtClean="0"/>
              <a:t> у тому, </a:t>
            </a:r>
            <a:r>
              <a:rPr lang="ru-RU" sz="2000" dirty="0" err="1" smtClean="0"/>
              <a:t>що</a:t>
            </a:r>
            <a:r>
              <a:rPr lang="ru-RU" sz="2000" dirty="0" smtClean="0"/>
              <a:t> </a:t>
            </a:r>
            <a:r>
              <a:rPr lang="ru-RU" sz="2000" dirty="0" err="1" smtClean="0"/>
              <a:t>творчість</a:t>
            </a:r>
            <a:r>
              <a:rPr lang="ru-RU" sz="2000" dirty="0" smtClean="0"/>
              <a:t> </a:t>
            </a:r>
            <a:r>
              <a:rPr lang="ru-RU" sz="2000" dirty="0" err="1" smtClean="0"/>
              <a:t>поетів</a:t>
            </a:r>
            <a:r>
              <a:rPr lang="ru-RU" sz="2000" dirty="0" smtClean="0"/>
              <a:t> </a:t>
            </a:r>
            <a:r>
              <a:rPr lang="ru-RU" sz="2000" dirty="0" err="1" smtClean="0"/>
              <a:t>цього</a:t>
            </a:r>
            <a:r>
              <a:rPr lang="ru-RU" sz="2000" dirty="0" smtClean="0"/>
              <a:t> </a:t>
            </a:r>
            <a:r>
              <a:rPr lang="ru-RU" sz="2000" dirty="0" err="1" smtClean="0"/>
              <a:t>угруповання</a:t>
            </a:r>
            <a:r>
              <a:rPr lang="ru-RU" sz="2000" dirty="0" smtClean="0"/>
              <a:t> </a:t>
            </a:r>
            <a:r>
              <a:rPr lang="ru-RU" sz="2000" dirty="0" err="1" smtClean="0"/>
              <a:t>розвивається</a:t>
            </a:r>
            <a:r>
              <a:rPr lang="ru-RU" sz="2000" dirty="0" smtClean="0"/>
              <a:t> в </a:t>
            </a:r>
            <a:r>
              <a:rPr lang="ru-RU" sz="2000" dirty="0" err="1" smtClean="0"/>
              <a:t>іронічному</a:t>
            </a:r>
            <a:r>
              <a:rPr lang="ru-RU" sz="2000" dirty="0" smtClean="0"/>
              <a:t> </a:t>
            </a:r>
            <a:r>
              <a:rPr lang="ru-RU" sz="2000" dirty="0" err="1" smtClean="0"/>
              <a:t>бурлескно-травестійному</a:t>
            </a:r>
            <a:r>
              <a:rPr lang="ru-RU" sz="2000" dirty="0" smtClean="0"/>
              <a:t> </a:t>
            </a:r>
            <a:r>
              <a:rPr lang="ru-RU" sz="2000" dirty="0" err="1" smtClean="0"/>
              <a:t>стилі</a:t>
            </a:r>
            <a:r>
              <a:rPr lang="ru-RU" sz="2000" dirty="0" smtClean="0"/>
              <a:t>. Вони широко </a:t>
            </a:r>
            <a:r>
              <a:rPr lang="ru-RU" sz="2000" dirty="0" err="1" smtClean="0"/>
              <a:t>застосовують</a:t>
            </a:r>
            <a:r>
              <a:rPr lang="ru-RU" sz="2000" dirty="0" smtClean="0"/>
              <a:t> </a:t>
            </a:r>
            <a:r>
              <a:rPr lang="ru-RU" sz="2000" dirty="0" err="1" smtClean="0"/>
              <a:t>рольову</a:t>
            </a:r>
            <a:r>
              <a:rPr lang="ru-RU" sz="2000" dirty="0" smtClean="0"/>
              <a:t> </a:t>
            </a:r>
            <a:r>
              <a:rPr lang="ru-RU" sz="2000" dirty="0" err="1" smtClean="0"/>
              <a:t>лірику</a:t>
            </a:r>
            <a:r>
              <a:rPr lang="ru-RU" sz="2000" dirty="0" smtClean="0"/>
              <a:t>, де </a:t>
            </a:r>
            <a:r>
              <a:rPr lang="ru-RU" sz="2000" dirty="0" err="1" smtClean="0"/>
              <a:t>герої</a:t>
            </a:r>
            <a:r>
              <a:rPr lang="ru-RU" sz="2000" dirty="0" smtClean="0"/>
              <a:t> - </a:t>
            </a:r>
            <a:r>
              <a:rPr lang="ru-RU" sz="2000" dirty="0" err="1" smtClean="0"/>
              <a:t>хіпі</a:t>
            </a:r>
            <a:r>
              <a:rPr lang="ru-RU" sz="2000" dirty="0" smtClean="0"/>
              <a:t>, </a:t>
            </a:r>
            <a:r>
              <a:rPr lang="ru-RU" sz="2000" dirty="0" err="1" smtClean="0"/>
              <a:t>бомжі</a:t>
            </a:r>
            <a:r>
              <a:rPr lang="ru-RU" sz="2000" dirty="0" smtClean="0"/>
              <a:t>, </a:t>
            </a:r>
            <a:r>
              <a:rPr lang="ru-RU" sz="2000" dirty="0" err="1" smtClean="0"/>
              <a:t>студенти</a:t>
            </a:r>
            <a:r>
              <a:rPr lang="ru-RU" sz="2000" dirty="0" smtClean="0"/>
              <a:t>, просто люди, </a:t>
            </a:r>
            <a:r>
              <a:rPr lang="ru-RU" sz="2000" dirty="0" err="1" smtClean="0"/>
              <a:t>які</a:t>
            </a:r>
            <a:r>
              <a:rPr lang="ru-RU" sz="2000" dirty="0" smtClean="0"/>
              <a:t> не </a:t>
            </a:r>
            <a:r>
              <a:rPr lang="ru-RU" sz="2000" dirty="0" err="1" smtClean="0"/>
              <a:t>сприймають</a:t>
            </a:r>
            <a:r>
              <a:rPr lang="ru-RU" sz="2000" dirty="0" smtClean="0"/>
              <a:t> </a:t>
            </a:r>
            <a:r>
              <a:rPr lang="ru-RU" sz="2000" dirty="0" err="1" smtClean="0"/>
              <a:t>радянських</a:t>
            </a:r>
            <a:r>
              <a:rPr lang="ru-RU" sz="2000" dirty="0" smtClean="0"/>
              <a:t> </a:t>
            </a:r>
            <a:r>
              <a:rPr lang="ru-RU" sz="2000" dirty="0" err="1" smtClean="0"/>
              <a:t>правопорядків</a:t>
            </a:r>
            <a:r>
              <a:rPr lang="ru-RU" sz="2000" dirty="0" smtClean="0"/>
              <a:t> </a:t>
            </a:r>
            <a:r>
              <a:rPr lang="ru-RU" sz="2000" dirty="0" err="1" smtClean="0"/>
              <a:t>і</a:t>
            </a:r>
            <a:r>
              <a:rPr lang="ru-RU" sz="2000" dirty="0" smtClean="0"/>
              <a:t> скептично </a:t>
            </a:r>
            <a:r>
              <a:rPr lang="ru-RU" sz="2000" dirty="0" err="1" smtClean="0"/>
              <a:t>ставляться</a:t>
            </a:r>
            <a:r>
              <a:rPr lang="ru-RU" sz="2000" dirty="0" smtClean="0"/>
              <a:t> до </a:t>
            </a:r>
            <a:r>
              <a:rPr lang="ru-RU" sz="2000" dirty="0" err="1" smtClean="0"/>
              <a:t>перебудови</a:t>
            </a:r>
            <a:r>
              <a:rPr lang="ru-RU" sz="2000" dirty="0" smtClean="0"/>
              <a:t>. У </a:t>
            </a:r>
            <a:r>
              <a:rPr lang="ru-RU" sz="2000" dirty="0" err="1" smtClean="0"/>
              <a:t>поезії</a:t>
            </a:r>
            <a:r>
              <a:rPr lang="ru-RU" sz="2000" dirty="0" smtClean="0"/>
              <a:t> </a:t>
            </a:r>
            <a:r>
              <a:rPr lang="ru-RU" sz="2000" dirty="0" err="1" smtClean="0"/>
              <a:t>цієї</a:t>
            </a:r>
            <a:r>
              <a:rPr lang="ru-RU" sz="2000" dirty="0" smtClean="0"/>
              <a:t> </a:t>
            </a:r>
            <a:r>
              <a:rPr lang="ru-RU" sz="2000" dirty="0" err="1" smtClean="0"/>
              <a:t>групи</a:t>
            </a:r>
            <a:r>
              <a:rPr lang="ru-RU" sz="2000" dirty="0" smtClean="0"/>
              <a:t> </a:t>
            </a:r>
            <a:r>
              <a:rPr lang="ru-RU" sz="2000" dirty="0" err="1" smtClean="0"/>
              <a:t>переважають</a:t>
            </a:r>
            <a:r>
              <a:rPr lang="ru-RU" sz="2000" dirty="0" smtClean="0"/>
              <a:t> </a:t>
            </a:r>
            <a:r>
              <a:rPr lang="ru-RU" sz="2000" dirty="0" err="1" smtClean="0"/>
              <a:t>урбаністичні</a:t>
            </a:r>
            <a:r>
              <a:rPr lang="ru-RU" sz="2000" dirty="0" smtClean="0"/>
              <a:t> </a:t>
            </a:r>
            <a:r>
              <a:rPr lang="ru-RU" sz="2000" dirty="0" err="1" smtClean="0"/>
              <a:t>мотиви</a:t>
            </a:r>
            <a:r>
              <a:rPr lang="ru-RU" sz="2000" dirty="0" smtClean="0"/>
              <a:t>, вона </a:t>
            </a:r>
            <a:r>
              <a:rPr lang="ru-RU" sz="2000" dirty="0" err="1" smtClean="0"/>
              <a:t>сповнена</a:t>
            </a:r>
            <a:r>
              <a:rPr lang="ru-RU" sz="2000" dirty="0" smtClean="0"/>
              <a:t> </a:t>
            </a:r>
            <a:r>
              <a:rPr lang="ru-RU" sz="2000" dirty="0" err="1" smtClean="0"/>
              <a:t>іронії</a:t>
            </a:r>
            <a:r>
              <a:rPr lang="ru-RU" sz="2000" dirty="0" smtClean="0"/>
              <a:t>, </a:t>
            </a:r>
            <a:r>
              <a:rPr lang="ru-RU" sz="2000" dirty="0" err="1" smtClean="0"/>
              <a:t>навіть</a:t>
            </a:r>
            <a:r>
              <a:rPr lang="ru-RU" sz="2000" dirty="0" smtClean="0"/>
              <a:t> </a:t>
            </a:r>
            <a:r>
              <a:rPr lang="ru-RU" sz="2000" dirty="0" err="1" smtClean="0"/>
              <a:t>є</a:t>
            </a:r>
            <a:r>
              <a:rPr lang="ru-RU" sz="2000" dirty="0" smtClean="0"/>
              <a:t> карикатурною, </a:t>
            </a:r>
            <a:r>
              <a:rPr lang="ru-RU" sz="2000" dirty="0" err="1" smtClean="0"/>
              <a:t>бо</a:t>
            </a:r>
            <a:r>
              <a:rPr lang="ru-RU" sz="2000" dirty="0" smtClean="0"/>
              <a:t> </a:t>
            </a:r>
            <a:r>
              <a:rPr lang="ru-RU" sz="2000" dirty="0" err="1" smtClean="0"/>
              <a:t>створюється</a:t>
            </a:r>
            <a:r>
              <a:rPr lang="ru-RU" sz="2000" dirty="0" smtClean="0"/>
              <a:t> </a:t>
            </a:r>
            <a:r>
              <a:rPr lang="ru-RU" sz="2000" dirty="0" err="1" smtClean="0"/>
              <a:t>враження</a:t>
            </a:r>
            <a:r>
              <a:rPr lang="ru-RU" sz="2000" dirty="0" smtClean="0"/>
              <a:t>, </a:t>
            </a:r>
            <a:r>
              <a:rPr lang="ru-RU" sz="2000" dirty="0" err="1" smtClean="0"/>
              <a:t>що</a:t>
            </a:r>
            <a:r>
              <a:rPr lang="ru-RU" sz="2000" dirty="0" smtClean="0"/>
              <a:t> </a:t>
            </a:r>
            <a:r>
              <a:rPr lang="ru-RU" sz="2000" dirty="0" err="1" smtClean="0"/>
              <a:t>тексти</a:t>
            </a:r>
            <a:r>
              <a:rPr lang="ru-RU" sz="2000" dirty="0" smtClean="0"/>
              <a:t> </a:t>
            </a:r>
            <a:r>
              <a:rPr lang="ru-RU" sz="2000" dirty="0" err="1" smtClean="0"/>
              <a:t>написані</a:t>
            </a:r>
            <a:r>
              <a:rPr lang="ru-RU" sz="2000" dirty="0" smtClean="0"/>
              <a:t> не </a:t>
            </a:r>
            <a:r>
              <a:rPr lang="ru-RU" sz="2000" dirty="0" err="1" smtClean="0"/>
              <a:t>поетами</a:t>
            </a:r>
            <a:r>
              <a:rPr lang="ru-RU" sz="2000" dirty="0" smtClean="0"/>
              <a:t>, а </a:t>
            </a:r>
            <a:r>
              <a:rPr lang="ru-RU" sz="2000" dirty="0" err="1" smtClean="0"/>
              <a:t>смішними</a:t>
            </a:r>
            <a:r>
              <a:rPr lang="ru-RU" sz="2000" dirty="0" smtClean="0"/>
              <a:t> </a:t>
            </a:r>
            <a:r>
              <a:rPr lang="ru-RU" sz="2000" dirty="0" err="1" smtClean="0"/>
              <a:t>арлекінами</a:t>
            </a:r>
            <a:r>
              <a:rPr lang="ru-RU" sz="2000" dirty="0" smtClean="0"/>
              <a:t>, </a:t>
            </a:r>
            <a:r>
              <a:rPr lang="ru-RU" sz="2000" dirty="0" err="1" smtClean="0"/>
              <a:t>блазнями</a:t>
            </a:r>
            <a:r>
              <a:rPr lang="ru-RU" sz="2000" dirty="0" smtClean="0"/>
              <a:t>, </a:t>
            </a:r>
            <a:r>
              <a:rPr lang="ru-RU" sz="2000" dirty="0" err="1" smtClean="0"/>
              <a:t>які</a:t>
            </a:r>
            <a:r>
              <a:rPr lang="ru-RU" sz="2000" dirty="0" smtClean="0"/>
              <a:t> </a:t>
            </a:r>
            <a:r>
              <a:rPr lang="ru-RU" sz="2000" dirty="0" err="1" smtClean="0"/>
              <a:t>ховаються</a:t>
            </a:r>
            <a:r>
              <a:rPr lang="ru-RU" sz="2000" dirty="0" smtClean="0"/>
              <a:t> за масками та </a:t>
            </a:r>
            <a:r>
              <a:rPr lang="ru-RU" sz="2000" dirty="0" err="1" smtClean="0"/>
              <a:t>ще</a:t>
            </a:r>
            <a:r>
              <a:rPr lang="ru-RU" sz="2000" dirty="0" smtClean="0"/>
              <a:t> </a:t>
            </a:r>
            <a:r>
              <a:rPr lang="ru-RU" sz="2000" dirty="0" err="1" smtClean="0"/>
              <a:t>й</a:t>
            </a:r>
            <a:r>
              <a:rPr lang="ru-RU" sz="2000" dirty="0" smtClean="0"/>
              <a:t> </a:t>
            </a:r>
            <a:r>
              <a:rPr lang="ru-RU" sz="2000" dirty="0" err="1" smtClean="0"/>
              <a:t>виступають</a:t>
            </a:r>
            <a:r>
              <a:rPr lang="ru-RU" sz="2000" dirty="0" smtClean="0"/>
              <a:t> </a:t>
            </a:r>
            <a:r>
              <a:rPr lang="ru-RU" sz="2000" dirty="0" err="1" smtClean="0"/>
              <a:t>під</a:t>
            </a:r>
            <a:r>
              <a:rPr lang="ru-RU" sz="2000" dirty="0" smtClean="0"/>
              <a:t> </a:t>
            </a:r>
            <a:r>
              <a:rPr lang="ru-RU" sz="2000" dirty="0" err="1" smtClean="0"/>
              <a:t>кумедними</a:t>
            </a:r>
            <a:r>
              <a:rPr lang="ru-RU" sz="2000" dirty="0" smtClean="0"/>
              <a:t> </a:t>
            </a:r>
            <a:r>
              <a:rPr lang="ru-RU" sz="2000" dirty="0" err="1" smtClean="0"/>
              <a:t>прізвиськами</a:t>
            </a:r>
            <a:r>
              <a:rPr lang="ru-RU" sz="2000" dirty="0" smtClean="0"/>
              <a:t>. Головне для </a:t>
            </a:r>
            <a:r>
              <a:rPr lang="ru-RU" sz="2000" dirty="0" err="1" smtClean="0"/>
              <a:t>авторів</a:t>
            </a:r>
            <a:r>
              <a:rPr lang="ru-RU" sz="2000" dirty="0" smtClean="0"/>
              <a:t> </a:t>
            </a:r>
            <a:r>
              <a:rPr lang="ru-RU" sz="2000" dirty="0" err="1" smtClean="0"/>
              <a:t>угруповання</a:t>
            </a:r>
            <a:r>
              <a:rPr lang="ru-RU" sz="2000" dirty="0" smtClean="0"/>
              <a:t> - </a:t>
            </a:r>
            <a:r>
              <a:rPr lang="ru-RU" sz="2000" dirty="0" err="1" smtClean="0"/>
              <a:t>цілковите</a:t>
            </a:r>
            <a:r>
              <a:rPr lang="ru-RU" sz="2000" dirty="0" smtClean="0"/>
              <a:t> </a:t>
            </a:r>
            <a:r>
              <a:rPr lang="ru-RU" sz="2000" dirty="0" err="1" smtClean="0"/>
              <a:t>перевтілення</a:t>
            </a:r>
            <a:r>
              <a:rPr lang="ru-RU" sz="2000" dirty="0" smtClean="0"/>
              <a:t> у </a:t>
            </a:r>
            <a:r>
              <a:rPr lang="ru-RU" sz="2000" dirty="0" err="1" smtClean="0"/>
              <a:t>своїх</a:t>
            </a:r>
            <a:r>
              <a:rPr lang="ru-RU" sz="2000" dirty="0" smtClean="0"/>
              <a:t> </a:t>
            </a:r>
            <a:r>
              <a:rPr lang="ru-RU" sz="2000" dirty="0" err="1" smtClean="0"/>
              <a:t>персонажів</a:t>
            </a:r>
            <a:r>
              <a:rPr lang="ru-RU" sz="2000" dirty="0" smtClean="0"/>
              <a:t>. </a:t>
            </a:r>
            <a:r>
              <a:rPr lang="ru-RU" sz="2000" dirty="0" err="1" smtClean="0"/>
              <a:t>Цією</a:t>
            </a:r>
            <a:r>
              <a:rPr lang="ru-RU" sz="2000" dirty="0" smtClean="0"/>
              <a:t> </a:t>
            </a:r>
            <a:r>
              <a:rPr lang="ru-RU" sz="2000" dirty="0" err="1" smtClean="0"/>
              <a:t>творчою</a:t>
            </a:r>
            <a:r>
              <a:rPr lang="ru-RU" sz="2000" dirty="0" smtClean="0"/>
              <a:t> </a:t>
            </a:r>
            <a:r>
              <a:rPr lang="ru-RU" sz="2000" dirty="0" err="1" smtClean="0"/>
              <a:t>настановою</a:t>
            </a:r>
            <a:r>
              <a:rPr lang="ru-RU" sz="2000" dirty="0" smtClean="0"/>
              <a:t> </a:t>
            </a:r>
            <a:r>
              <a:rPr lang="ru-RU" sz="2000" dirty="0" err="1" smtClean="0"/>
              <a:t>пояснюється</a:t>
            </a:r>
            <a:r>
              <a:rPr lang="ru-RU" sz="2000" dirty="0" smtClean="0"/>
              <a:t> той факт, </a:t>
            </a:r>
            <a:r>
              <a:rPr lang="ru-RU" sz="2000" dirty="0" err="1" smtClean="0"/>
              <a:t>що</a:t>
            </a:r>
            <a:r>
              <a:rPr lang="ru-RU" sz="2000" dirty="0" smtClean="0"/>
              <a:t> </a:t>
            </a:r>
            <a:r>
              <a:rPr lang="ru-RU" sz="2000" dirty="0" err="1" smtClean="0"/>
              <a:t>всі</a:t>
            </a:r>
            <a:r>
              <a:rPr lang="ru-RU" sz="2000" dirty="0" smtClean="0"/>
              <a:t> </a:t>
            </a:r>
            <a:r>
              <a:rPr lang="ru-RU" sz="2000" dirty="0" err="1" smtClean="0"/>
              <a:t>автори</a:t>
            </a:r>
            <a:r>
              <a:rPr lang="ru-RU" sz="2000" dirty="0" smtClean="0"/>
              <a:t> </a:t>
            </a:r>
            <a:r>
              <a:rPr lang="ru-RU" sz="2000" dirty="0" err="1" smtClean="0"/>
              <a:t>працюють</a:t>
            </a:r>
            <a:r>
              <a:rPr lang="ru-RU" sz="2000" dirty="0" smtClean="0"/>
              <a:t> </a:t>
            </a:r>
            <a:r>
              <a:rPr lang="ru-RU" sz="2000" dirty="0" err="1" smtClean="0"/>
              <a:t>під</a:t>
            </a:r>
            <a:r>
              <a:rPr lang="ru-RU" sz="2000" dirty="0" smtClean="0"/>
              <a:t> </a:t>
            </a:r>
            <a:r>
              <a:rPr lang="ru-RU" sz="2000" dirty="0" err="1" smtClean="0"/>
              <a:t>літературними</a:t>
            </a:r>
            <a:r>
              <a:rPr lang="ru-RU" sz="2000" dirty="0" smtClean="0"/>
              <a:t> масками.</a:t>
            </a:r>
            <a:endParaRPr lang="ru-RU" sz="2000"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940</TotalTime>
  <Words>273</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11</vt:i4>
      </vt:variant>
      <vt:variant>
        <vt:lpstr>Заголовки слайдов</vt:lpstr>
      </vt:variant>
      <vt:variant>
        <vt:i4>13</vt:i4>
      </vt:variant>
    </vt:vector>
  </HeadingPairs>
  <TitlesOfParts>
    <vt:vector size="24" baseType="lpstr">
      <vt:lpstr>Солнцестояние</vt:lpstr>
      <vt:lpstr>Открытая</vt:lpstr>
      <vt:lpstr>1_Открытая</vt:lpstr>
      <vt:lpstr>Метро</vt:lpstr>
      <vt:lpstr>Изящная</vt:lpstr>
      <vt:lpstr>Яркая</vt:lpstr>
      <vt:lpstr>1_Яркая</vt:lpstr>
      <vt:lpstr>1_Городская</vt:lpstr>
      <vt:lpstr>Апекс</vt:lpstr>
      <vt:lpstr>Тема Office</vt:lpstr>
      <vt:lpstr>Справедливость</vt:lpstr>
      <vt:lpstr>      Сучасна українська література </vt:lpstr>
      <vt:lpstr>Слайд 2</vt:lpstr>
      <vt:lpstr>Слайд 3</vt:lpstr>
      <vt:lpstr>Слайд 4</vt:lpstr>
      <vt:lpstr>Слайд 5</vt:lpstr>
      <vt:lpstr>Слайд 6</vt:lpstr>
      <vt:lpstr>Слайд 7</vt:lpstr>
      <vt:lpstr>Слайд 8</vt:lpstr>
      <vt:lpstr>Слайд 9</vt:lpstr>
      <vt:lpstr>«ЛуГоСад» — літературна група, яку складали Іван Лучук, Назар Гончар, Роман Садловський. Створена 19 січня 1984 р. у Львові. «Методологічна основа» творчості «Лу-Го-Саду» — теорія поетичного ар'єргарду (ідею і аргументування лугосадівсько-ар'єргардної теорії висунув і обґрунтував літературознавець Тарас Лучук). Вірші «лугосадівців» перекладені німецькою, польською, білоруською, словацькою, болгарською, англійською, італійською, сербською, хорватською, фінською та іншими мовами. 2007 року перевидали антологію «Лугосад. Об'єктивність канону». Із відходом Назара Гончара 21 травня 2009 р. Лугосад перейшов в історію літератури.  </vt:lpstr>
      <vt:lpstr>Асоціація українських письменників — творче об'єднання українських письменників.</vt:lpstr>
      <vt:lpstr>Слайд 12</vt:lpstr>
      <vt:lpstr> Дякую за увагу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види палива та їх значення в енергетиці країни</dc:title>
  <dc:creator>Misha</dc:creator>
  <cp:lastModifiedBy>Misha</cp:lastModifiedBy>
  <cp:revision>146</cp:revision>
  <dcterms:created xsi:type="dcterms:W3CDTF">2013-11-07T17:37:32Z</dcterms:created>
  <dcterms:modified xsi:type="dcterms:W3CDTF">2014-05-11T20:37:05Z</dcterms:modified>
</cp:coreProperties>
</file>