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68" r:id="rId3"/>
    <p:sldId id="258" r:id="rId4"/>
    <p:sldId id="259" r:id="rId5"/>
    <p:sldId id="260" r:id="rId6"/>
    <p:sldId id="261" r:id="rId7"/>
    <p:sldId id="262" r:id="rId8"/>
    <p:sldId id="269" r:id="rId9"/>
    <p:sldId id="271" r:id="rId10"/>
    <p:sldId id="273" r:id="rId11"/>
    <p:sldId id="270" r:id="rId12"/>
    <p:sldId id="272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ru-RU" smtClean="0"/>
              <a:t>27.02.2013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ru-RU" smtClean="0"/>
              <a:pPr/>
              <a:t>27.02.2013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6600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Mistral" pitchFamily="66" charset="0"/>
              </a:rPr>
              <a:t>Микола Лисенко</a:t>
            </a:r>
            <a:endParaRPr lang="ru-RU" sz="66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Mistral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uk-UA" sz="1800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</a:rPr>
              <a:t>Підготувала учениця 10-Ф класу  Семененко Анна</a:t>
            </a:r>
            <a:endParaRPr lang="ru-RU" sz="1800" b="0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776" y="127014"/>
            <a:ext cx="4461782" cy="5558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4699"/>
            <a:ext cx="5858985" cy="108182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682580"/>
            <a:ext cx="11269014" cy="4291885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err="1"/>
              <a:t>Микола</a:t>
            </a:r>
            <a:r>
              <a:rPr lang="ru-RU" dirty="0"/>
              <a:t> Лисенко заслужено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засновником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. </a:t>
            </a:r>
            <a:r>
              <a:rPr lang="ru-RU" dirty="0" err="1"/>
              <a:t>Суттєву</a:t>
            </a:r>
            <a:r>
              <a:rPr lang="ru-RU" dirty="0"/>
              <a:t> роль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як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композиторська</a:t>
            </a:r>
            <a:r>
              <a:rPr lang="ru-RU" dirty="0"/>
              <a:t>, так і </a:t>
            </a:r>
            <a:r>
              <a:rPr lang="ru-RU" dirty="0" err="1"/>
              <a:t>етнографічна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.</a:t>
            </a:r>
          </a:p>
          <a:p>
            <a:r>
              <a:rPr lang="ru-RU" dirty="0" err="1"/>
              <a:t>Етнографічна</a:t>
            </a:r>
            <a:r>
              <a:rPr lang="ru-RU" dirty="0"/>
              <a:t> </a:t>
            </a:r>
            <a:r>
              <a:rPr lang="ru-RU" dirty="0" err="1"/>
              <a:t>спадщина</a:t>
            </a:r>
            <a:r>
              <a:rPr lang="ru-RU" dirty="0"/>
              <a:t> Лисенка — </a:t>
            </a:r>
            <a:r>
              <a:rPr lang="ru-RU" dirty="0" err="1"/>
              <a:t>запис</a:t>
            </a:r>
            <a:r>
              <a:rPr lang="ru-RU" dirty="0"/>
              <a:t> </a:t>
            </a:r>
            <a:r>
              <a:rPr lang="ru-RU" dirty="0" err="1"/>
              <a:t>весільного</a:t>
            </a:r>
            <a:r>
              <a:rPr lang="ru-RU" dirty="0"/>
              <a:t> обряду (з текстом і </a:t>
            </a:r>
            <a:r>
              <a:rPr lang="ru-RU" dirty="0" err="1"/>
              <a:t>музикою</a:t>
            </a:r>
            <a:r>
              <a:rPr lang="ru-RU" dirty="0"/>
              <a:t>) у </a:t>
            </a:r>
            <a:r>
              <a:rPr lang="ru-RU" dirty="0" err="1"/>
              <a:t>Переяславському</a:t>
            </a:r>
            <a:r>
              <a:rPr lang="ru-RU" dirty="0"/>
              <a:t> </a:t>
            </a:r>
            <a:r>
              <a:rPr lang="ru-RU" dirty="0" err="1"/>
              <a:t>повіті</a:t>
            </a:r>
            <a:r>
              <a:rPr lang="ru-RU" dirty="0"/>
              <a:t>, </a:t>
            </a:r>
            <a:r>
              <a:rPr lang="ru-RU" dirty="0" err="1"/>
              <a:t>запис</a:t>
            </a:r>
            <a:r>
              <a:rPr lang="ru-RU" dirty="0"/>
              <a:t> дум і </a:t>
            </a:r>
            <a:r>
              <a:rPr lang="ru-RU" dirty="0" err="1"/>
              <a:t>пісень</a:t>
            </a:r>
            <a:r>
              <a:rPr lang="ru-RU" dirty="0"/>
              <a:t> кобзаря О. </a:t>
            </a:r>
            <a:r>
              <a:rPr lang="ru-RU" dirty="0" err="1"/>
              <a:t>Вересая</a:t>
            </a:r>
            <a:r>
              <a:rPr lang="ru-RU" dirty="0"/>
              <a:t>, </a:t>
            </a:r>
            <a:r>
              <a:rPr lang="ru-RU" dirty="0" err="1"/>
              <a:t>розвідки</a:t>
            </a:r>
            <a:r>
              <a:rPr lang="ru-RU" dirty="0"/>
              <a:t> «Характеристика музыкальных особенностей малорусских дум и песен, исполняемых кобзарем Остапом </a:t>
            </a:r>
            <a:r>
              <a:rPr lang="ru-RU" dirty="0" err="1"/>
              <a:t>Вересаем</a:t>
            </a:r>
            <a:r>
              <a:rPr lang="ru-RU" dirty="0"/>
              <a:t>» (1874), «Про торбан і </a:t>
            </a:r>
            <a:r>
              <a:rPr lang="ru-RU" dirty="0" err="1"/>
              <a:t>музику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 </a:t>
            </a:r>
            <a:r>
              <a:rPr lang="ru-RU" dirty="0" err="1"/>
              <a:t>Відорта</a:t>
            </a:r>
            <a:r>
              <a:rPr lang="ru-RU" dirty="0"/>
              <a:t>» (1892), «</a:t>
            </a:r>
            <a:r>
              <a:rPr lang="ru-RU" dirty="0" err="1"/>
              <a:t>Народні</a:t>
            </a:r>
            <a:r>
              <a:rPr lang="ru-RU" dirty="0"/>
              <a:t> </a:t>
            </a:r>
            <a:r>
              <a:rPr lang="ru-RU" dirty="0" err="1"/>
              <a:t>музичні</a:t>
            </a:r>
            <a:r>
              <a:rPr lang="ru-RU" dirty="0"/>
              <a:t> </a:t>
            </a:r>
            <a:r>
              <a:rPr lang="ru-RU" dirty="0" err="1"/>
              <a:t>інструменти</a:t>
            </a:r>
            <a:r>
              <a:rPr lang="ru-RU" dirty="0"/>
              <a:t> на </a:t>
            </a:r>
            <a:r>
              <a:rPr lang="ru-RU" dirty="0" err="1"/>
              <a:t>Вкраїні</a:t>
            </a:r>
            <a:r>
              <a:rPr lang="ru-RU" dirty="0"/>
              <a:t>» (1894).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9"/>
          <a:stretch/>
        </p:blipFill>
        <p:spPr bwMode="auto">
          <a:xfrm>
            <a:off x="3151030" y="3869833"/>
            <a:ext cx="6096000" cy="289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4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820" y="2184479"/>
            <a:ext cx="8912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композиторській</a:t>
            </a:r>
            <a:r>
              <a:rPr lang="ru-RU" dirty="0"/>
              <a:t> </a:t>
            </a:r>
            <a:r>
              <a:rPr lang="ru-RU" dirty="0" err="1"/>
              <a:t>спадщині</a:t>
            </a:r>
            <a:r>
              <a:rPr lang="ru-RU" dirty="0"/>
              <a:t> Лисенка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твори на </a:t>
            </a:r>
            <a:r>
              <a:rPr lang="ru-RU" dirty="0" err="1"/>
              <a:t>тексти</a:t>
            </a:r>
            <a:r>
              <a:rPr lang="ru-RU" dirty="0"/>
              <a:t> Тараса </a:t>
            </a:r>
            <a:r>
              <a:rPr lang="ru-RU" dirty="0" err="1"/>
              <a:t>Шевченка</a:t>
            </a:r>
            <a:r>
              <a:rPr lang="ru-RU" dirty="0"/>
              <a:t>. </a:t>
            </a:r>
            <a:r>
              <a:rPr lang="ru-RU" dirty="0" err="1"/>
              <a:t>Музика</a:t>
            </a:r>
            <a:r>
              <a:rPr lang="ru-RU" dirty="0"/>
              <a:t> до «Кобзаря», «Радуйся, </a:t>
            </a:r>
            <a:r>
              <a:rPr lang="ru-RU" dirty="0" err="1"/>
              <a:t>ниво</a:t>
            </a:r>
            <a:r>
              <a:rPr lang="ru-RU" dirty="0"/>
              <a:t> </a:t>
            </a:r>
            <a:r>
              <a:rPr lang="ru-RU" dirty="0" err="1"/>
              <a:t>неполитая</a:t>
            </a:r>
            <a:r>
              <a:rPr lang="ru-RU" dirty="0"/>
              <a:t>», «</a:t>
            </a:r>
            <a:r>
              <a:rPr lang="ru-RU" dirty="0" err="1"/>
              <a:t>Б'ють</a:t>
            </a:r>
            <a:r>
              <a:rPr lang="ru-RU" dirty="0"/>
              <a:t> пороги», «Гайдамаки», «</a:t>
            </a:r>
            <a:r>
              <a:rPr lang="ru-RU" dirty="0" err="1"/>
              <a:t>Іван</a:t>
            </a:r>
            <a:r>
              <a:rPr lang="ru-RU" dirty="0"/>
              <a:t> Гус» </a:t>
            </a:r>
            <a:r>
              <a:rPr lang="ru-RU" dirty="0" err="1"/>
              <a:t>тощо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стали </a:t>
            </a:r>
            <a:r>
              <a:rPr lang="ru-RU" dirty="0" err="1"/>
              <a:t>наріжним</a:t>
            </a:r>
            <a:r>
              <a:rPr lang="ru-RU" dirty="0"/>
              <a:t> </a:t>
            </a:r>
            <a:r>
              <a:rPr lang="ru-RU" dirty="0" err="1"/>
              <a:t>каменем</a:t>
            </a:r>
            <a:r>
              <a:rPr lang="ru-RU" dirty="0"/>
              <a:t>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академічного</a:t>
            </a:r>
            <a:r>
              <a:rPr lang="ru-RU" dirty="0"/>
              <a:t> </a:t>
            </a:r>
            <a:r>
              <a:rPr lang="ru-RU" dirty="0" err="1"/>
              <a:t>музичного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та </a:t>
            </a:r>
            <a:r>
              <a:rPr lang="ru-RU" dirty="0" err="1"/>
              <a:t>утвердження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самобутності</a:t>
            </a:r>
            <a:r>
              <a:rPr lang="ru-RU" dirty="0"/>
              <a:t>. Лисенко — автор опер «</a:t>
            </a:r>
            <a:r>
              <a:rPr lang="ru-RU" dirty="0" err="1"/>
              <a:t>Різдвяна</a:t>
            </a:r>
            <a:r>
              <a:rPr lang="ru-RU" dirty="0"/>
              <a:t> </a:t>
            </a:r>
            <a:r>
              <a:rPr lang="ru-RU" dirty="0" err="1"/>
              <a:t>ніч</a:t>
            </a:r>
            <a:r>
              <a:rPr lang="ru-RU" dirty="0"/>
              <a:t>» (1874), «Утоплена» (1885), «Наталка Полтавка» (1889), «Тарас Бульба» (1890), «</a:t>
            </a:r>
            <a:r>
              <a:rPr lang="ru-RU" dirty="0" err="1"/>
              <a:t>Енеїда</a:t>
            </a:r>
            <a:r>
              <a:rPr lang="ru-RU" dirty="0"/>
              <a:t>» (1910), </a:t>
            </a:r>
            <a:r>
              <a:rPr lang="ru-RU" dirty="0" err="1"/>
              <a:t>дитячих</a:t>
            </a:r>
            <a:r>
              <a:rPr lang="ru-RU" dirty="0"/>
              <a:t> опер «Коза-дереза» (1880), «Пан </a:t>
            </a:r>
            <a:r>
              <a:rPr lang="ru-RU" dirty="0" err="1"/>
              <a:t>Коцький</a:t>
            </a:r>
            <a:r>
              <a:rPr lang="ru-RU" dirty="0"/>
              <a:t>» (1891), «Зима і Весна» (1892), </a:t>
            </a:r>
            <a:r>
              <a:rPr lang="ru-RU" dirty="0" err="1"/>
              <a:t>оперети</a:t>
            </a:r>
            <a:r>
              <a:rPr lang="ru-RU" dirty="0"/>
              <a:t> «</a:t>
            </a:r>
            <a:r>
              <a:rPr lang="ru-RU" dirty="0" err="1"/>
              <a:t>Чорноморці</a:t>
            </a:r>
            <a:r>
              <a:rPr lang="ru-RU" dirty="0"/>
              <a:t>», </a:t>
            </a:r>
            <a:r>
              <a:rPr lang="ru-RU" dirty="0" err="1"/>
              <a:t>які</a:t>
            </a:r>
            <a:r>
              <a:rPr lang="ru-RU" dirty="0"/>
              <a:t> стали основою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оперного </a:t>
            </a:r>
            <a:r>
              <a:rPr lang="ru-RU" dirty="0" err="1"/>
              <a:t>мистецтва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0" y="212636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29" y="4694483"/>
            <a:ext cx="3034316" cy="1921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215" y="1734404"/>
            <a:ext cx="2362536" cy="3137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3" y="124976"/>
            <a:ext cx="3028680" cy="2059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3" y="4625412"/>
            <a:ext cx="3049407" cy="1990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6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880329e041a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9799" y="5828763"/>
            <a:ext cx="609600" cy="609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70" y="265090"/>
            <a:ext cx="5204658" cy="5048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1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070" y="473551"/>
            <a:ext cx="10058400" cy="25348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vi-VN" sz="2000" dirty="0" smtClean="0">
                <a:solidFill>
                  <a:srgbClr val="C44475">
                    <a:lumMod val="75000"/>
                  </a:srgbClr>
                </a:solidFill>
                <a:latin typeface="Cambria"/>
              </a:rPr>
              <a:t>Микола Віталійович Лисенко </a:t>
            </a:r>
            <a:r>
              <a:rPr lang="vi-VN" sz="2000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— український композитор, піаніст, диригент, педагог, збирач пісенного фольклору, громадський діяч.</a:t>
            </a:r>
            <a:br>
              <a:rPr lang="vi-VN" sz="2000" dirty="0">
                <a:solidFill>
                  <a:srgbClr val="C44475">
                    <a:lumMod val="75000"/>
                  </a:srgbClr>
                </a:solidFill>
                <a:latin typeface="Cambria"/>
              </a:rPr>
            </a:br>
            <a:r>
              <a:rPr lang="vi-VN" sz="2000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До найвідоміших творів Лисенка належать, зокрема, гімн «Боже великий, єдиний, нам Україну </a:t>
            </a:r>
            <a:r>
              <a:rPr lang="vi-VN" sz="2000" dirty="0" smtClean="0">
                <a:solidFill>
                  <a:srgbClr val="C44475">
                    <a:lumMod val="75000"/>
                  </a:srgbClr>
                </a:solidFill>
                <a:latin typeface="Cambria"/>
              </a:rPr>
              <a:t>храни»</a:t>
            </a:r>
            <a:r>
              <a:rPr lang="uk-UA" sz="2000" dirty="0" smtClean="0">
                <a:solidFill>
                  <a:srgbClr val="C44475">
                    <a:lumMod val="75000"/>
                  </a:srgbClr>
                </a:solidFill>
                <a:latin typeface="Cambria"/>
              </a:rPr>
              <a:t>, </a:t>
            </a:r>
            <a:r>
              <a:rPr lang="vi-VN" sz="2000" dirty="0" smtClean="0">
                <a:solidFill>
                  <a:srgbClr val="C44475">
                    <a:lumMod val="75000"/>
                  </a:srgbClr>
                </a:solidFill>
                <a:latin typeface="Cambria"/>
              </a:rPr>
              <a:t>опери </a:t>
            </a:r>
            <a:r>
              <a:rPr lang="vi-VN" sz="2000" dirty="0">
                <a:solidFill>
                  <a:srgbClr val="C44475">
                    <a:lumMod val="75000"/>
                  </a:srgbClr>
                </a:solidFill>
                <a:latin typeface="Cambria"/>
              </a:rPr>
              <a:t>«Тарас Бульба», «Наталка Полтавка» й інші, його Друга фортепіанна рапсодія, Елегія для фортепіано, кантати «Б'ють пороги», «Радуйся, ниво неполитая» (на слова Тараса Шевченка) й інші. Лисенко створив численні аранжації народної музики для голосу й фортепіано, для хору та інших складів, а також написав значну кількість творів на слова Тараса Шевченка (романси, хори, кантати</a:t>
            </a:r>
            <a:r>
              <a:rPr lang="vi-VN" sz="2000" dirty="0" smtClean="0">
                <a:solidFill>
                  <a:srgbClr val="C44475">
                    <a:lumMod val="75000"/>
                  </a:srgbClr>
                </a:solidFill>
                <a:latin typeface="Cambria"/>
              </a:rPr>
              <a:t>).</a:t>
            </a:r>
            <a:endParaRPr lang="ru-RU" sz="2000" b="0" i="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90" y="2971872"/>
            <a:ext cx="2794179" cy="3677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58" y="2971872"/>
            <a:ext cx="3013655" cy="3677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891625"/>
            <a:ext cx="10058400" cy="11887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3800" dirty="0" err="1" smtClean="0">
                <a:solidFill>
                  <a:srgbClr val="C44475">
                    <a:lumMod val="75000"/>
                  </a:srgbClr>
                </a:solidFill>
              </a:rPr>
              <a:t>Біографія</a:t>
            </a:r>
            <a:endParaRPr lang="ru-RU" sz="13800" b="0" i="0" dirty="0">
              <a:solidFill>
                <a:srgbClr val="C44475">
                  <a:lumMod val="75000"/>
                </a:srgb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21" y="-353851"/>
            <a:ext cx="10058400" cy="118872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b="1" dirty="0" err="1"/>
              <a:t>Ранні</a:t>
            </a:r>
            <a:r>
              <a:rPr lang="ru-RU" b="1" dirty="0"/>
              <a:t> </a:t>
            </a:r>
            <a:r>
              <a:rPr lang="ru-RU" b="1" dirty="0" smtClean="0"/>
              <a:t>роки</a:t>
            </a:r>
            <a:endParaRPr lang="ru-RU" sz="3600" b="0" i="0" dirty="0">
              <a:solidFill>
                <a:srgbClr val="C44475">
                  <a:lumMod val="75000"/>
                </a:srgbClr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457" y="978759"/>
            <a:ext cx="115909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Микола</a:t>
            </a:r>
            <a:r>
              <a:rPr lang="ru-RU" dirty="0"/>
              <a:t> Лисенко </a:t>
            </a:r>
            <a:r>
              <a:rPr lang="ru-RU" dirty="0" err="1"/>
              <a:t>народився</a:t>
            </a:r>
            <a:r>
              <a:rPr lang="ru-RU" dirty="0"/>
              <a:t> в </a:t>
            </a:r>
            <a:r>
              <a:rPr lang="ru-RU" dirty="0" err="1"/>
              <a:t>селі</a:t>
            </a:r>
            <a:r>
              <a:rPr lang="ru-RU" dirty="0"/>
              <a:t> Гриньки </a:t>
            </a:r>
            <a:r>
              <a:rPr lang="ru-RU" dirty="0" err="1"/>
              <a:t>Кременчуцького</a:t>
            </a:r>
            <a:r>
              <a:rPr lang="ru-RU" dirty="0"/>
              <a:t> </a:t>
            </a:r>
            <a:r>
              <a:rPr lang="ru-RU" dirty="0" err="1"/>
              <a:t>повіту</a:t>
            </a:r>
            <a:r>
              <a:rPr lang="ru-RU" dirty="0"/>
              <a:t> </a:t>
            </a:r>
            <a:r>
              <a:rPr lang="ru-RU" dirty="0" err="1"/>
              <a:t>Полтавської</a:t>
            </a:r>
            <a:r>
              <a:rPr lang="ru-RU" dirty="0"/>
              <a:t> </a:t>
            </a:r>
            <a:r>
              <a:rPr lang="ru-RU" dirty="0" err="1"/>
              <a:t>губернії</a:t>
            </a:r>
            <a:r>
              <a:rPr lang="ru-RU" dirty="0"/>
              <a:t> в </a:t>
            </a:r>
            <a:r>
              <a:rPr lang="ru-RU" dirty="0" err="1"/>
              <a:t>родині</a:t>
            </a:r>
            <a:r>
              <a:rPr lang="ru-RU" dirty="0"/>
              <a:t> дворянина </a:t>
            </a:r>
            <a:r>
              <a:rPr lang="ru-RU" dirty="0" err="1"/>
              <a:t>Віталія</a:t>
            </a:r>
            <a:r>
              <a:rPr lang="ru-RU" dirty="0"/>
              <a:t> Романовича Лисенка, полковника </a:t>
            </a:r>
            <a:r>
              <a:rPr lang="ru-RU" dirty="0" err="1"/>
              <a:t>Орденського</a:t>
            </a:r>
            <a:r>
              <a:rPr lang="ru-RU" dirty="0"/>
              <a:t> </a:t>
            </a:r>
            <a:r>
              <a:rPr lang="ru-RU" dirty="0" err="1"/>
              <a:t>кірасирського</a:t>
            </a:r>
            <a:r>
              <a:rPr lang="ru-RU" dirty="0"/>
              <a:t> полку.</a:t>
            </a:r>
          </a:p>
          <a:p>
            <a:r>
              <a:rPr lang="ru-RU" dirty="0" err="1"/>
              <a:t>Мати</a:t>
            </a:r>
            <a:r>
              <a:rPr lang="ru-RU" dirty="0"/>
              <a:t>, Ольга </a:t>
            </a:r>
            <a:r>
              <a:rPr lang="ru-RU" dirty="0" err="1"/>
              <a:t>Єреміївна</a:t>
            </a:r>
            <a:r>
              <a:rPr lang="ru-RU" dirty="0"/>
              <a:t>, походила з </a:t>
            </a:r>
            <a:r>
              <a:rPr lang="ru-RU" dirty="0" err="1"/>
              <a:t>полтавського</a:t>
            </a:r>
            <a:r>
              <a:rPr lang="ru-RU" dirty="0"/>
              <a:t> </a:t>
            </a:r>
            <a:r>
              <a:rPr lang="ru-RU" dirty="0" err="1"/>
              <a:t>поміщицького</a:t>
            </a:r>
            <a:r>
              <a:rPr lang="ru-RU" dirty="0"/>
              <a:t> роду </a:t>
            </a:r>
            <a:r>
              <a:rPr lang="ru-RU" dirty="0" err="1"/>
              <a:t>Луценків</a:t>
            </a:r>
            <a:r>
              <a:rPr lang="ru-RU" dirty="0"/>
              <a:t>. </a:t>
            </a:r>
            <a:r>
              <a:rPr lang="ru-RU" dirty="0" err="1"/>
              <a:t>Освіту</a:t>
            </a:r>
            <a:r>
              <a:rPr lang="ru-RU" dirty="0"/>
              <a:t> </a:t>
            </a:r>
            <a:r>
              <a:rPr lang="ru-RU" dirty="0" err="1"/>
              <a:t>здобула</a:t>
            </a:r>
            <a:r>
              <a:rPr lang="ru-RU" dirty="0"/>
              <a:t> у </a:t>
            </a:r>
            <a:r>
              <a:rPr lang="ru-RU" dirty="0" err="1"/>
              <a:t>Петербурзькому</a:t>
            </a:r>
            <a:r>
              <a:rPr lang="ru-RU" dirty="0"/>
              <a:t> Смольному </a:t>
            </a:r>
            <a:r>
              <a:rPr lang="ru-RU" dirty="0" err="1"/>
              <a:t>інституті</a:t>
            </a:r>
            <a:r>
              <a:rPr lang="ru-RU" dirty="0"/>
              <a:t> </a:t>
            </a:r>
            <a:r>
              <a:rPr lang="ru-RU" dirty="0" err="1"/>
              <a:t>шляхетних</a:t>
            </a:r>
            <a:r>
              <a:rPr lang="ru-RU" dirty="0"/>
              <a:t> </a:t>
            </a:r>
            <a:r>
              <a:rPr lang="ru-RU" dirty="0" err="1"/>
              <a:t>дівчат</a:t>
            </a:r>
            <a:r>
              <a:rPr lang="ru-RU" dirty="0"/>
              <a:t>, </a:t>
            </a:r>
            <a:r>
              <a:rPr lang="ru-RU" dirty="0" err="1"/>
              <a:t>розмовляла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</a:t>
            </a:r>
            <a:r>
              <a:rPr lang="ru-RU" dirty="0" err="1"/>
              <a:t>французькою</a:t>
            </a:r>
            <a:r>
              <a:rPr lang="ru-RU" dirty="0"/>
              <a:t> і </a:t>
            </a:r>
            <a:r>
              <a:rPr lang="ru-RU" dirty="0" err="1"/>
              <a:t>примушувала</a:t>
            </a:r>
            <a:r>
              <a:rPr lang="ru-RU" dirty="0"/>
              <a:t> до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родини</a:t>
            </a:r>
            <a:r>
              <a:rPr lang="ru-RU" dirty="0"/>
              <a:t>.</a:t>
            </a:r>
          </a:p>
          <a:p>
            <a:r>
              <a:rPr lang="ru-RU" dirty="0"/>
              <a:t>Походив з </a:t>
            </a:r>
            <a:r>
              <a:rPr lang="ru-RU" dirty="0" err="1"/>
              <a:t>козацько-старшинського</a:t>
            </a:r>
            <a:r>
              <a:rPr lang="ru-RU" dirty="0"/>
              <a:t> роду </a:t>
            </a:r>
            <a:r>
              <a:rPr lang="ru-RU" dirty="0" err="1"/>
              <a:t>Лисенків</a:t>
            </a:r>
            <a:r>
              <a:rPr lang="ru-RU" dirty="0"/>
              <a:t>. Як одного з </a:t>
            </a:r>
            <a:r>
              <a:rPr lang="ru-RU" dirty="0" err="1"/>
              <a:t>засновників</a:t>
            </a:r>
            <a:r>
              <a:rPr lang="ru-RU" dirty="0"/>
              <a:t> роду </a:t>
            </a:r>
            <a:r>
              <a:rPr lang="ru-RU" dirty="0" err="1"/>
              <a:t>історичні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 </a:t>
            </a:r>
            <a:r>
              <a:rPr lang="ru-RU" dirty="0" err="1"/>
              <a:t>засвідчують</a:t>
            </a:r>
            <a:r>
              <a:rPr lang="ru-RU" dirty="0"/>
              <a:t> Якова </a:t>
            </a:r>
            <a:r>
              <a:rPr lang="ru-RU" dirty="0" smtClean="0"/>
              <a:t>Лисенка. 1855 </a:t>
            </a:r>
            <a:r>
              <a:rPr lang="ru-RU" dirty="0"/>
              <a:t>— М. Лисенко почав </a:t>
            </a:r>
            <a:r>
              <a:rPr lang="ru-RU" dirty="0" err="1"/>
              <a:t>навчання</a:t>
            </a:r>
            <a:r>
              <a:rPr lang="ru-RU" dirty="0"/>
              <a:t> у </a:t>
            </a:r>
            <a:r>
              <a:rPr lang="ru-RU" dirty="0" err="1"/>
              <a:t>привілейованому</a:t>
            </a:r>
            <a:r>
              <a:rPr lang="ru-RU" dirty="0"/>
              <a:t> </a:t>
            </a:r>
            <a:r>
              <a:rPr lang="ru-RU" dirty="0" err="1"/>
              <a:t>навчальному</a:t>
            </a:r>
            <a:r>
              <a:rPr lang="ru-RU" dirty="0"/>
              <a:t> </a:t>
            </a:r>
            <a:r>
              <a:rPr lang="ru-RU" dirty="0" err="1"/>
              <a:t>закладі</a:t>
            </a:r>
            <a:r>
              <a:rPr lang="ru-RU" dirty="0"/>
              <a:t> — 2-й </a:t>
            </a:r>
            <a:r>
              <a:rPr lang="ru-RU" dirty="0" err="1"/>
              <a:t>Харківській</a:t>
            </a:r>
            <a:r>
              <a:rPr lang="ru-RU" dirty="0"/>
              <a:t> </a:t>
            </a:r>
            <a:r>
              <a:rPr lang="ru-RU" dirty="0" err="1"/>
              <a:t>гімназії</a:t>
            </a:r>
            <a:r>
              <a:rPr lang="ru-RU" dirty="0"/>
              <a:t>. У </a:t>
            </a:r>
            <a:r>
              <a:rPr lang="ru-RU" dirty="0" err="1"/>
              <a:t>Харкові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навчався</a:t>
            </a:r>
            <a:r>
              <a:rPr lang="ru-RU" dirty="0"/>
              <a:t> у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музикантів</a:t>
            </a:r>
            <a:r>
              <a:rPr lang="ru-RU" dirty="0"/>
              <a:t> М. </a:t>
            </a:r>
            <a:r>
              <a:rPr lang="ru-RU" dirty="0" err="1"/>
              <a:t>Дмитрієва</a:t>
            </a:r>
            <a:r>
              <a:rPr lang="ru-RU" dirty="0"/>
              <a:t> і чеха </a:t>
            </a:r>
            <a:r>
              <a:rPr lang="ru-RU" dirty="0" err="1"/>
              <a:t>Вільчека</a:t>
            </a:r>
            <a:r>
              <a:rPr lang="ru-RU" dirty="0"/>
              <a:t>. </a:t>
            </a:r>
            <a:r>
              <a:rPr lang="ru-RU" dirty="0" err="1"/>
              <a:t>Талановитий</a:t>
            </a:r>
            <a:r>
              <a:rPr lang="ru-RU" dirty="0"/>
              <a:t> </a:t>
            </a:r>
            <a:r>
              <a:rPr lang="ru-RU" dirty="0" err="1"/>
              <a:t>підліток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став </a:t>
            </a:r>
            <a:r>
              <a:rPr lang="ru-RU" dirty="0" err="1"/>
              <a:t>популярним</a:t>
            </a:r>
            <a:r>
              <a:rPr lang="ru-RU" dirty="0"/>
              <a:t> 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піаністом</a:t>
            </a:r>
            <a:r>
              <a:rPr lang="ru-RU" dirty="0"/>
              <a:t>,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запрошували</a:t>
            </a:r>
            <a:r>
              <a:rPr lang="ru-RU" dirty="0"/>
              <a:t> на </a:t>
            </a:r>
            <a:r>
              <a:rPr lang="ru-RU" dirty="0" err="1"/>
              <a:t>вечори</a:t>
            </a:r>
            <a:r>
              <a:rPr lang="ru-RU" dirty="0"/>
              <a:t> і </a:t>
            </a:r>
            <a:r>
              <a:rPr lang="ru-RU" dirty="0" err="1"/>
              <a:t>бали</a:t>
            </a:r>
            <a:r>
              <a:rPr lang="ru-RU" dirty="0"/>
              <a:t>, де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виконував</a:t>
            </a:r>
            <a:r>
              <a:rPr lang="ru-RU" dirty="0"/>
              <a:t> </a:t>
            </a:r>
            <a:r>
              <a:rPr lang="ru-RU" dirty="0" err="1"/>
              <a:t>п'єси</a:t>
            </a:r>
            <a:r>
              <a:rPr lang="ru-RU" dirty="0"/>
              <a:t> Моцарта, Бетховена, Шопена, </a:t>
            </a:r>
            <a:r>
              <a:rPr lang="ru-RU" dirty="0" err="1"/>
              <a:t>блискуче</a:t>
            </a:r>
            <a:r>
              <a:rPr lang="ru-RU" dirty="0"/>
              <a:t> </a:t>
            </a:r>
            <a:r>
              <a:rPr lang="ru-RU" dirty="0" err="1"/>
              <a:t>імпровізував</a:t>
            </a:r>
            <a:r>
              <a:rPr lang="ru-RU" dirty="0"/>
              <a:t> на теми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.</a:t>
            </a:r>
          </a:p>
          <a:p>
            <a:r>
              <a:rPr lang="ru-RU" dirty="0" err="1"/>
              <a:t>Закінчивши</a:t>
            </a:r>
            <a:r>
              <a:rPr lang="ru-RU" dirty="0"/>
              <a:t> </a:t>
            </a:r>
            <a:r>
              <a:rPr lang="ru-RU" dirty="0" err="1"/>
              <a:t>гімназію</a:t>
            </a:r>
            <a:r>
              <a:rPr lang="ru-RU" dirty="0"/>
              <a:t>, Лисенко вступив на </a:t>
            </a:r>
            <a:r>
              <a:rPr lang="ru-RU" dirty="0" err="1"/>
              <a:t>природничий</a:t>
            </a:r>
            <a:r>
              <a:rPr lang="ru-RU" dirty="0"/>
              <a:t> факультет </a:t>
            </a:r>
            <a:r>
              <a:rPr lang="ru-RU" dirty="0" err="1"/>
              <a:t>Харківського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. Але 1860 р. через </a:t>
            </a:r>
            <a:r>
              <a:rPr lang="ru-RU" dirty="0" err="1"/>
              <a:t>матеріальні</a:t>
            </a:r>
            <a:r>
              <a:rPr lang="ru-RU" dirty="0"/>
              <a:t> </a:t>
            </a:r>
            <a:r>
              <a:rPr lang="ru-RU" dirty="0" err="1"/>
              <a:t>труднощі</a:t>
            </a:r>
            <a:r>
              <a:rPr lang="ru-RU" dirty="0"/>
              <a:t> родина </a:t>
            </a:r>
            <a:r>
              <a:rPr lang="ru-RU" dirty="0" err="1"/>
              <a:t>Лисенків</a:t>
            </a:r>
            <a:r>
              <a:rPr lang="ru-RU" dirty="0"/>
              <a:t> </a:t>
            </a:r>
            <a:r>
              <a:rPr lang="ru-RU" dirty="0" err="1"/>
              <a:t>переїхала</a:t>
            </a:r>
            <a:r>
              <a:rPr lang="ru-RU" dirty="0"/>
              <a:t> до </a:t>
            </a:r>
            <a:r>
              <a:rPr lang="ru-RU" dirty="0" err="1"/>
              <a:t>Києва</a:t>
            </a:r>
            <a:r>
              <a:rPr lang="ru-RU" dirty="0"/>
              <a:t>, і </a:t>
            </a:r>
            <a:r>
              <a:rPr lang="ru-RU" dirty="0" err="1"/>
              <a:t>Микола</a:t>
            </a:r>
            <a:r>
              <a:rPr lang="ru-RU" dirty="0"/>
              <a:t> разом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троюрідним</a:t>
            </a:r>
            <a:r>
              <a:rPr lang="ru-RU" dirty="0"/>
              <a:t> братом </a:t>
            </a:r>
            <a:r>
              <a:rPr lang="ru-RU" dirty="0" err="1"/>
              <a:t>Михайлом</a:t>
            </a:r>
            <a:r>
              <a:rPr lang="ru-RU" dirty="0"/>
              <a:t> </a:t>
            </a:r>
            <a:r>
              <a:rPr lang="ru-RU" dirty="0" err="1"/>
              <a:t>Старицьким</a:t>
            </a:r>
            <a:r>
              <a:rPr lang="ru-RU" dirty="0"/>
              <a:t> </a:t>
            </a:r>
            <a:r>
              <a:rPr lang="ru-RU" dirty="0" err="1"/>
              <a:t>перевівся</a:t>
            </a:r>
            <a:r>
              <a:rPr lang="ru-RU" dirty="0"/>
              <a:t> до </a:t>
            </a:r>
            <a:r>
              <a:rPr lang="ru-RU" dirty="0" err="1"/>
              <a:t>Київського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закінчив</a:t>
            </a:r>
            <a:r>
              <a:rPr lang="ru-RU" dirty="0"/>
              <a:t> з </a:t>
            </a:r>
            <a:r>
              <a:rPr lang="ru-RU" dirty="0" err="1"/>
              <a:t>відзнакою</a:t>
            </a:r>
            <a:r>
              <a:rPr lang="ru-RU" dirty="0"/>
              <a:t>, а 1865 р.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захистив</a:t>
            </a:r>
            <a:r>
              <a:rPr lang="ru-RU" dirty="0"/>
              <a:t> </a:t>
            </a:r>
            <a:r>
              <a:rPr lang="ru-RU" dirty="0" err="1"/>
              <a:t>дисертацію</a:t>
            </a:r>
            <a:r>
              <a:rPr lang="ru-RU" dirty="0"/>
              <a:t> на тему «</a:t>
            </a:r>
            <a:r>
              <a:rPr lang="ru-RU" dirty="0" err="1"/>
              <a:t>Розмноження</a:t>
            </a:r>
            <a:r>
              <a:rPr lang="ru-RU" dirty="0"/>
              <a:t> </a:t>
            </a:r>
            <a:r>
              <a:rPr lang="ru-RU" dirty="0" err="1"/>
              <a:t>нитчастих</a:t>
            </a:r>
            <a:r>
              <a:rPr lang="ru-RU" dirty="0"/>
              <a:t> </a:t>
            </a:r>
            <a:r>
              <a:rPr lang="ru-RU" dirty="0" err="1"/>
              <a:t>водоростей</a:t>
            </a:r>
            <a:r>
              <a:rPr lang="ru-RU" dirty="0"/>
              <a:t>».</a:t>
            </a:r>
          </a:p>
          <a:p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студентства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панувала</a:t>
            </a:r>
            <a:r>
              <a:rPr lang="ru-RU" dirty="0"/>
              <a:t> атмосфера </a:t>
            </a:r>
            <a:r>
              <a:rPr lang="ru-RU" dirty="0" err="1"/>
              <a:t>патріотизму</a:t>
            </a:r>
            <a:r>
              <a:rPr lang="ru-RU" dirty="0"/>
              <a:t>, і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сприяло</a:t>
            </a:r>
            <a:r>
              <a:rPr lang="ru-RU" dirty="0"/>
              <a:t> </a:t>
            </a:r>
            <a:r>
              <a:rPr lang="ru-RU" dirty="0" err="1"/>
              <a:t>формуванню</a:t>
            </a:r>
            <a:r>
              <a:rPr lang="ru-RU" dirty="0"/>
              <a:t> Лисенка як </a:t>
            </a:r>
            <a:r>
              <a:rPr lang="ru-RU" dirty="0" err="1"/>
              <a:t>громадського</a:t>
            </a:r>
            <a:r>
              <a:rPr lang="ru-RU" dirty="0"/>
              <a:t> </a:t>
            </a:r>
            <a:r>
              <a:rPr lang="ru-RU" dirty="0" err="1"/>
              <a:t>діяча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належав до «</a:t>
            </a:r>
            <a:r>
              <a:rPr lang="ru-RU" dirty="0" err="1"/>
              <a:t>Київської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», </a:t>
            </a:r>
            <a:r>
              <a:rPr lang="ru-RU" dirty="0" err="1"/>
              <a:t>працював</a:t>
            </a:r>
            <a:r>
              <a:rPr lang="ru-RU" dirty="0"/>
              <a:t> у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гуртках</a:t>
            </a:r>
            <a:r>
              <a:rPr lang="ru-RU" dirty="0"/>
              <a:t>, </a:t>
            </a:r>
            <a:r>
              <a:rPr lang="ru-RU" dirty="0" err="1"/>
              <a:t>пов'язаних</a:t>
            </a:r>
            <a:r>
              <a:rPr lang="ru-RU" dirty="0"/>
              <a:t> з </a:t>
            </a:r>
            <a:r>
              <a:rPr lang="ru-RU" dirty="0" err="1"/>
              <a:t>етнографічною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, </a:t>
            </a:r>
            <a:r>
              <a:rPr lang="ru-RU" dirty="0" err="1"/>
              <a:t>викладанням</a:t>
            </a:r>
            <a:r>
              <a:rPr lang="ru-RU" dirty="0"/>
              <a:t> у </a:t>
            </a:r>
            <a:r>
              <a:rPr lang="ru-RU" dirty="0" err="1"/>
              <a:t>недільних</a:t>
            </a:r>
            <a:r>
              <a:rPr lang="ru-RU" dirty="0"/>
              <a:t> школах, </a:t>
            </a:r>
            <a:r>
              <a:rPr lang="ru-RU" dirty="0" err="1"/>
              <a:t>заснував</a:t>
            </a:r>
            <a:r>
              <a:rPr lang="ru-RU" dirty="0"/>
              <a:t> і </a:t>
            </a:r>
            <a:r>
              <a:rPr lang="ru-RU" dirty="0" err="1"/>
              <a:t>провадив</a:t>
            </a:r>
            <a:r>
              <a:rPr lang="ru-RU" dirty="0"/>
              <a:t> </a:t>
            </a:r>
            <a:r>
              <a:rPr lang="ru-RU" dirty="0" err="1"/>
              <a:t>студентський</a:t>
            </a:r>
            <a:r>
              <a:rPr lang="ru-RU" dirty="0"/>
              <a:t> хор, </a:t>
            </a:r>
            <a:r>
              <a:rPr lang="ru-RU" dirty="0" err="1"/>
              <a:t>організовував</a:t>
            </a:r>
            <a:r>
              <a:rPr lang="ru-RU" dirty="0"/>
              <a:t> </a:t>
            </a:r>
            <a:r>
              <a:rPr lang="ru-RU" dirty="0" err="1"/>
              <a:t>концерти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5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8165206" cy="685800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З 1865 по 1867 </a:t>
            </a:r>
            <a:r>
              <a:rPr lang="ru-RU" sz="2200" dirty="0" err="1"/>
              <a:t>рік</a:t>
            </a:r>
            <a:r>
              <a:rPr lang="ru-RU" sz="2200" dirty="0"/>
              <a:t>, </a:t>
            </a:r>
            <a:r>
              <a:rPr lang="ru-RU" sz="2200" dirty="0" err="1"/>
              <a:t>одразу</a:t>
            </a:r>
            <a:r>
              <a:rPr lang="ru-RU" sz="2200" dirty="0"/>
              <a:t>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закінчення</a:t>
            </a:r>
            <a:r>
              <a:rPr lang="ru-RU" sz="2200" dirty="0"/>
              <a:t> </a:t>
            </a:r>
            <a:r>
              <a:rPr lang="ru-RU" sz="2200" dirty="0" err="1"/>
              <a:t>Київського</a:t>
            </a:r>
            <a:r>
              <a:rPr lang="ru-RU" sz="2200" dirty="0"/>
              <a:t> </a:t>
            </a:r>
            <a:r>
              <a:rPr lang="ru-RU" sz="2200" dirty="0" err="1"/>
              <a:t>університету</a:t>
            </a:r>
            <a:r>
              <a:rPr lang="ru-RU" sz="2200" dirty="0"/>
              <a:t>, Лисенко </a:t>
            </a:r>
            <a:r>
              <a:rPr lang="ru-RU" sz="2200" dirty="0" err="1"/>
              <a:t>працював</a:t>
            </a:r>
            <a:r>
              <a:rPr lang="ru-RU" sz="2200" dirty="0"/>
              <a:t> у </a:t>
            </a:r>
            <a:r>
              <a:rPr lang="ru-RU" sz="2200" dirty="0" err="1"/>
              <a:t>Таращі</a:t>
            </a:r>
            <a:r>
              <a:rPr lang="ru-RU" sz="2200" dirty="0"/>
              <a:t> на </a:t>
            </a:r>
            <a:r>
              <a:rPr lang="ru-RU" sz="2200" dirty="0" err="1"/>
              <a:t>посаді</a:t>
            </a:r>
            <a:r>
              <a:rPr lang="ru-RU" sz="2200" dirty="0"/>
              <a:t> мирового </a:t>
            </a:r>
            <a:r>
              <a:rPr lang="ru-RU" sz="2200" dirty="0" err="1"/>
              <a:t>посередника</a:t>
            </a:r>
            <a:r>
              <a:rPr lang="ru-RU" sz="2200" dirty="0"/>
              <a:t>. Там же в </a:t>
            </a:r>
            <a:r>
              <a:rPr lang="ru-RU" sz="2200" dirty="0" err="1"/>
              <a:t>Таращі</a:t>
            </a:r>
            <a:r>
              <a:rPr lang="ru-RU" sz="2200" dirty="0"/>
              <a:t> на </a:t>
            </a:r>
            <a:r>
              <a:rPr lang="ru-RU" sz="2200" dirty="0" err="1"/>
              <a:t>посаді</a:t>
            </a:r>
            <a:r>
              <a:rPr lang="ru-RU" sz="2200" dirty="0"/>
              <a:t> </a:t>
            </a:r>
            <a:r>
              <a:rPr lang="ru-RU" sz="2200" dirty="0" err="1"/>
              <a:t>офіцера</a:t>
            </a:r>
            <a:r>
              <a:rPr lang="ru-RU" sz="2200" dirty="0"/>
              <a:t> </a:t>
            </a:r>
            <a:r>
              <a:rPr lang="ru-RU" sz="2200" dirty="0" err="1"/>
              <a:t>драгунського</a:t>
            </a:r>
            <a:r>
              <a:rPr lang="ru-RU" sz="2200" dirty="0"/>
              <a:t> полку служив і </a:t>
            </a:r>
            <a:r>
              <a:rPr lang="ru-RU" sz="2200" dirty="0" err="1"/>
              <a:t>батько</a:t>
            </a:r>
            <a:r>
              <a:rPr lang="ru-RU" sz="2200" dirty="0"/>
              <a:t> </a:t>
            </a:r>
            <a:r>
              <a:rPr lang="ru-RU" sz="2200" dirty="0" err="1"/>
              <a:t>Миколи</a:t>
            </a:r>
            <a:r>
              <a:rPr lang="ru-RU" sz="2200" dirty="0"/>
              <a:t> Лисенка, </a:t>
            </a:r>
            <a:r>
              <a:rPr lang="ru-RU" sz="2200" dirty="0" err="1"/>
              <a:t>Віталій</a:t>
            </a:r>
            <a:r>
              <a:rPr lang="ru-RU" sz="2200" dirty="0"/>
              <a:t> Романович. У </a:t>
            </a:r>
            <a:r>
              <a:rPr lang="ru-RU" sz="2200" dirty="0" err="1"/>
              <a:t>цей</a:t>
            </a:r>
            <a:r>
              <a:rPr lang="ru-RU" sz="2200" dirty="0"/>
              <a:t> </a:t>
            </a:r>
            <a:r>
              <a:rPr lang="ru-RU" sz="2200" dirty="0" err="1"/>
              <a:t>період</a:t>
            </a:r>
            <a:r>
              <a:rPr lang="ru-RU" sz="2200" dirty="0"/>
              <a:t> </a:t>
            </a:r>
            <a:r>
              <a:rPr lang="ru-RU" sz="2200" dirty="0" err="1"/>
              <a:t>Лисенки</a:t>
            </a:r>
            <a:r>
              <a:rPr lang="ru-RU" sz="2200" dirty="0"/>
              <a:t> активно </a:t>
            </a:r>
            <a:r>
              <a:rPr lang="ru-RU" sz="2200" dirty="0" err="1"/>
              <a:t>збирали</a:t>
            </a:r>
            <a:r>
              <a:rPr lang="ru-RU" sz="2200" dirty="0"/>
              <a:t> фольклор і </a:t>
            </a:r>
            <a:r>
              <a:rPr lang="ru-RU" sz="2200" dirty="0" err="1"/>
              <a:t>опублікували</a:t>
            </a:r>
            <a:r>
              <a:rPr lang="ru-RU" sz="2200" dirty="0"/>
              <a:t> </a:t>
            </a:r>
            <a:r>
              <a:rPr lang="ru-RU" sz="2200" dirty="0" err="1"/>
              <a:t>розвідку</a:t>
            </a:r>
            <a:r>
              <a:rPr lang="ru-RU" sz="2200" dirty="0"/>
              <a:t> «Про </a:t>
            </a:r>
            <a:r>
              <a:rPr lang="ru-RU" sz="2200" dirty="0" err="1"/>
              <a:t>історичні</a:t>
            </a:r>
            <a:r>
              <a:rPr lang="ru-RU" sz="2200" dirty="0"/>
              <a:t> </a:t>
            </a:r>
            <a:r>
              <a:rPr lang="ru-RU" sz="2200" dirty="0" err="1"/>
              <a:t>вподобання</a:t>
            </a:r>
            <a:r>
              <a:rPr lang="ru-RU" sz="2200" dirty="0"/>
              <a:t> у </a:t>
            </a:r>
            <a:r>
              <a:rPr lang="ru-RU" sz="2200" dirty="0" err="1"/>
              <a:t>смаках</a:t>
            </a:r>
            <a:r>
              <a:rPr lang="ru-RU" sz="2200" dirty="0"/>
              <a:t> і модах народного </a:t>
            </a:r>
            <a:r>
              <a:rPr lang="ru-RU" sz="2200" dirty="0" err="1"/>
              <a:t>одягу</a:t>
            </a:r>
            <a:r>
              <a:rPr lang="ru-RU" sz="2200" dirty="0"/>
              <a:t> у </a:t>
            </a:r>
            <a:r>
              <a:rPr lang="ru-RU" sz="2200" dirty="0" err="1"/>
              <a:t>Сквирському</a:t>
            </a:r>
            <a:r>
              <a:rPr lang="ru-RU" sz="2200" dirty="0"/>
              <a:t> та </a:t>
            </a:r>
            <a:r>
              <a:rPr lang="ru-RU" sz="2200" dirty="0" err="1"/>
              <a:t>Таращанському</a:t>
            </a:r>
            <a:r>
              <a:rPr lang="ru-RU" sz="2200" dirty="0"/>
              <a:t> </a:t>
            </a:r>
            <a:r>
              <a:rPr lang="ru-RU" sz="2200" dirty="0" err="1"/>
              <a:t>повітах</a:t>
            </a:r>
            <a:r>
              <a:rPr lang="ru-RU" sz="2200" dirty="0"/>
              <a:t>».</a:t>
            </a:r>
            <a:br>
              <a:rPr lang="ru-RU" sz="2200" dirty="0"/>
            </a:br>
            <a:r>
              <a:rPr lang="ru-RU" sz="2200" dirty="0"/>
              <a:t>З 1867 року </a:t>
            </a:r>
            <a:r>
              <a:rPr lang="ru-RU" sz="2200" dirty="0" err="1"/>
              <a:t>Микола</a:t>
            </a:r>
            <a:r>
              <a:rPr lang="ru-RU" sz="2200" dirty="0"/>
              <a:t> Лисенко </a:t>
            </a:r>
            <a:r>
              <a:rPr lang="ru-RU" sz="2200" dirty="0" err="1"/>
              <a:t>навчався</a:t>
            </a:r>
            <a:r>
              <a:rPr lang="ru-RU" sz="2200" dirty="0"/>
              <a:t> у </a:t>
            </a:r>
            <a:r>
              <a:rPr lang="ru-RU" sz="2200" dirty="0" err="1"/>
              <a:t>Лейпцизькій</a:t>
            </a:r>
            <a:r>
              <a:rPr lang="ru-RU" sz="2200" dirty="0"/>
              <a:t> </a:t>
            </a:r>
            <a:r>
              <a:rPr lang="ru-RU" sz="2200" dirty="0" err="1"/>
              <a:t>консерваторії</a:t>
            </a:r>
            <a:r>
              <a:rPr lang="ru-RU" sz="2200" dirty="0"/>
              <a:t>. </a:t>
            </a:r>
            <a:r>
              <a:rPr lang="ru-RU" sz="2200" dirty="0" err="1"/>
              <a:t>Студіював</a:t>
            </a:r>
            <a:r>
              <a:rPr lang="ru-RU" sz="2200" dirty="0"/>
              <a:t> </a:t>
            </a:r>
            <a:r>
              <a:rPr lang="ru-RU" sz="2200" dirty="0" err="1"/>
              <a:t>головно</a:t>
            </a:r>
            <a:r>
              <a:rPr lang="ru-RU" sz="2200" dirty="0"/>
              <a:t> як </a:t>
            </a:r>
            <a:r>
              <a:rPr lang="ru-RU" sz="2200" dirty="0" err="1"/>
              <a:t>піаніст</a:t>
            </a:r>
            <a:r>
              <a:rPr lang="ru-RU" sz="2200" dirty="0"/>
              <a:t>, </a:t>
            </a:r>
            <a:r>
              <a:rPr lang="ru-RU" sz="2200" dirty="0" err="1"/>
              <a:t>проте</a:t>
            </a:r>
            <a:r>
              <a:rPr lang="ru-RU" sz="2200" dirty="0"/>
              <a:t> </a:t>
            </a:r>
            <a:r>
              <a:rPr lang="ru-RU" sz="2200" dirty="0" err="1"/>
              <a:t>значне</a:t>
            </a:r>
            <a:r>
              <a:rPr lang="ru-RU" sz="2200" dirty="0"/>
              <a:t> </a:t>
            </a:r>
            <a:r>
              <a:rPr lang="ru-RU" sz="2200" dirty="0" err="1"/>
              <a:t>місце</a:t>
            </a:r>
            <a:r>
              <a:rPr lang="ru-RU" sz="2200" dirty="0"/>
              <a:t> в </a:t>
            </a:r>
            <a:r>
              <a:rPr lang="ru-RU" sz="2200" dirty="0" err="1"/>
              <a:t>навчанні</a:t>
            </a:r>
            <a:r>
              <a:rPr lang="ru-RU" sz="2200" dirty="0"/>
              <a:t> </a:t>
            </a:r>
            <a:r>
              <a:rPr lang="ru-RU" sz="2200" dirty="0" err="1"/>
              <a:t>займали</a:t>
            </a:r>
            <a:r>
              <a:rPr lang="ru-RU" sz="2200" dirty="0"/>
              <a:t> й </a:t>
            </a:r>
            <a:r>
              <a:rPr lang="ru-RU" sz="2200" dirty="0" err="1"/>
              <a:t>лекції</a:t>
            </a:r>
            <a:r>
              <a:rPr lang="ru-RU" sz="2200" dirty="0"/>
              <a:t> з </a:t>
            </a:r>
            <a:r>
              <a:rPr lang="ru-RU" sz="2200" dirty="0" err="1"/>
              <a:t>музично-теоретичних</a:t>
            </a:r>
            <a:r>
              <a:rPr lang="ru-RU" sz="2200" dirty="0"/>
              <a:t> </a:t>
            </a:r>
            <a:r>
              <a:rPr lang="ru-RU" sz="2200" dirty="0" err="1"/>
              <a:t>дисциплін</a:t>
            </a:r>
            <a:r>
              <a:rPr lang="ru-RU" sz="2200" dirty="0"/>
              <a:t>. </a:t>
            </a:r>
            <a:r>
              <a:rPr lang="ru-RU" sz="2200" dirty="0" err="1"/>
              <a:t>Окрім</a:t>
            </a:r>
            <a:r>
              <a:rPr lang="ru-RU" sz="2200" dirty="0"/>
              <a:t> того </a:t>
            </a:r>
            <a:r>
              <a:rPr lang="ru-RU" sz="2200" dirty="0" err="1"/>
              <a:t>освоював</a:t>
            </a:r>
            <a:r>
              <a:rPr lang="ru-RU" sz="2200" dirty="0"/>
              <a:t> </a:t>
            </a:r>
            <a:r>
              <a:rPr lang="ru-RU" sz="2200" dirty="0" err="1"/>
              <a:t>гру</a:t>
            </a:r>
            <a:r>
              <a:rPr lang="ru-RU" sz="2200" dirty="0"/>
              <a:t> на </a:t>
            </a:r>
            <a:r>
              <a:rPr lang="ru-RU" sz="2200" dirty="0" err="1"/>
              <a:t>скрипці</a:t>
            </a:r>
            <a:r>
              <a:rPr lang="ru-RU" sz="2200" dirty="0"/>
              <a:t> й </a:t>
            </a:r>
            <a:r>
              <a:rPr lang="ru-RU" sz="2200" dirty="0" err="1"/>
              <a:t>органі</a:t>
            </a:r>
            <a:r>
              <a:rPr lang="ru-RU" sz="2200" dirty="0"/>
              <a:t>, та брав </a:t>
            </a:r>
            <a:r>
              <a:rPr lang="ru-RU" sz="2200" dirty="0" err="1"/>
              <a:t>додаткові</a:t>
            </a:r>
            <a:r>
              <a:rPr lang="ru-RU" sz="2200" dirty="0"/>
              <a:t> </a:t>
            </a:r>
            <a:r>
              <a:rPr lang="ru-RU" sz="2200" dirty="0" err="1"/>
              <a:t>лекції</a:t>
            </a:r>
            <a:r>
              <a:rPr lang="ru-RU" sz="2200" dirty="0"/>
              <a:t> з </a:t>
            </a:r>
            <a:r>
              <a:rPr lang="ru-RU" sz="2200" dirty="0" err="1"/>
              <a:t>композиції</a:t>
            </a:r>
            <a:r>
              <a:rPr lang="ru-RU" sz="2200" dirty="0"/>
              <a:t> та </a:t>
            </a:r>
            <a:r>
              <a:rPr lang="ru-RU" sz="2200" dirty="0" err="1"/>
              <a:t>теорії</a:t>
            </a:r>
            <a:r>
              <a:rPr lang="ru-RU" sz="2200" dirty="0"/>
              <a:t> </a:t>
            </a:r>
            <a:r>
              <a:rPr lang="ru-RU" sz="2200" dirty="0" err="1"/>
              <a:t>музики</a:t>
            </a:r>
            <a:r>
              <a:rPr lang="ru-RU" sz="2200" dirty="0"/>
              <a:t>. </a:t>
            </a:r>
            <a:r>
              <a:rPr lang="ru-RU" sz="2200" dirty="0" err="1"/>
              <a:t>Його</a:t>
            </a:r>
            <a:r>
              <a:rPr lang="ru-RU" sz="2200" dirty="0"/>
              <a:t> педагогами </a:t>
            </a:r>
            <a:r>
              <a:rPr lang="ru-RU" sz="2200" dirty="0" err="1"/>
              <a:t>були</a:t>
            </a:r>
            <a:r>
              <a:rPr lang="ru-RU" sz="2200" dirty="0"/>
              <a:t> Карл Рейнеке (</a:t>
            </a:r>
            <a:r>
              <a:rPr lang="ru-RU" sz="2200" dirty="0" err="1"/>
              <a:t>фортепіано</a:t>
            </a:r>
            <a:r>
              <a:rPr lang="ru-RU" sz="2200" dirty="0"/>
              <a:t>, </a:t>
            </a:r>
            <a:r>
              <a:rPr lang="ru-RU" sz="2200" dirty="0" err="1"/>
              <a:t>приватні</a:t>
            </a:r>
            <a:r>
              <a:rPr lang="ru-RU" sz="2200" dirty="0"/>
              <a:t> </a:t>
            </a:r>
            <a:r>
              <a:rPr lang="ru-RU" sz="2200" dirty="0" err="1"/>
              <a:t>лекції</a:t>
            </a:r>
            <a:r>
              <a:rPr lang="ru-RU" sz="2200" dirty="0"/>
              <a:t> з </a:t>
            </a:r>
            <a:r>
              <a:rPr lang="ru-RU" sz="2200" dirty="0" err="1"/>
              <a:t>композиції</a:t>
            </a:r>
            <a:r>
              <a:rPr lang="ru-RU" sz="2200" dirty="0"/>
              <a:t> та </a:t>
            </a:r>
            <a:r>
              <a:rPr lang="ru-RU" sz="2200" dirty="0" err="1"/>
              <a:t>оркестрування</a:t>
            </a:r>
            <a:r>
              <a:rPr lang="ru-RU" sz="2200" dirty="0"/>
              <a:t>), </a:t>
            </a:r>
            <a:r>
              <a:rPr lang="ru-RU" sz="2200" dirty="0" err="1"/>
              <a:t>Ігнац</a:t>
            </a:r>
            <a:r>
              <a:rPr lang="ru-RU" sz="2200" dirty="0"/>
              <a:t> </a:t>
            </a:r>
            <a:r>
              <a:rPr lang="ru-RU" sz="2200" dirty="0" err="1"/>
              <a:t>Мошелес</a:t>
            </a:r>
            <a:r>
              <a:rPr lang="ru-RU" sz="2200" dirty="0"/>
              <a:t> (</a:t>
            </a:r>
            <a:r>
              <a:rPr lang="ru-RU" sz="2200" dirty="0" err="1"/>
              <a:t>фортепіано</a:t>
            </a:r>
            <a:r>
              <a:rPr lang="ru-RU" sz="2200" dirty="0"/>
              <a:t>), Фердинанд </a:t>
            </a:r>
            <a:r>
              <a:rPr lang="ru-RU" sz="2200" dirty="0" err="1"/>
              <a:t>Давід</a:t>
            </a:r>
            <a:r>
              <a:rPr lang="ru-RU" sz="2200" dirty="0"/>
              <a:t> (</a:t>
            </a:r>
            <a:r>
              <a:rPr lang="ru-RU" sz="2200" dirty="0" err="1"/>
              <a:t>клас</a:t>
            </a:r>
            <a:r>
              <a:rPr lang="ru-RU" sz="2200" dirty="0"/>
              <a:t> </a:t>
            </a:r>
            <a:r>
              <a:rPr lang="ru-RU" sz="2200" dirty="0" err="1"/>
              <a:t>ансаблевої</a:t>
            </a:r>
            <a:r>
              <a:rPr lang="ru-RU" sz="2200" dirty="0"/>
              <a:t> та </a:t>
            </a:r>
            <a:r>
              <a:rPr lang="ru-RU" sz="2200" dirty="0" err="1"/>
              <a:t>оркестрової</a:t>
            </a:r>
            <a:r>
              <a:rPr lang="ru-RU" sz="2200" dirty="0"/>
              <a:t> </a:t>
            </a:r>
            <a:r>
              <a:rPr lang="ru-RU" sz="2200" dirty="0" err="1"/>
              <a:t>гри</a:t>
            </a:r>
            <a:r>
              <a:rPr lang="ru-RU" sz="2200" dirty="0"/>
              <a:t>), </a:t>
            </a:r>
            <a:r>
              <a:rPr lang="ru-RU" sz="2200" dirty="0" err="1"/>
              <a:t>Ернст</a:t>
            </a:r>
            <a:r>
              <a:rPr lang="ru-RU" sz="2200" dirty="0"/>
              <a:t> </a:t>
            </a:r>
            <a:r>
              <a:rPr lang="ru-RU" sz="2200" dirty="0" err="1"/>
              <a:t>Венцель</a:t>
            </a:r>
            <a:r>
              <a:rPr lang="ru-RU" sz="2200" dirty="0"/>
              <a:t> (</a:t>
            </a:r>
            <a:r>
              <a:rPr lang="ru-RU" sz="2200" dirty="0" err="1"/>
              <a:t>фортепіано</a:t>
            </a:r>
            <a:r>
              <a:rPr lang="ru-RU" sz="2200" dirty="0"/>
              <a:t>), </a:t>
            </a:r>
            <a:r>
              <a:rPr lang="ru-RU" sz="2200" dirty="0" err="1"/>
              <a:t>Ернст</a:t>
            </a:r>
            <a:r>
              <a:rPr lang="ru-RU" sz="2200" dirty="0"/>
              <a:t> </a:t>
            </a:r>
            <a:r>
              <a:rPr lang="ru-RU" sz="2200" dirty="0" err="1"/>
              <a:t>Фрідріх</a:t>
            </a:r>
            <a:r>
              <a:rPr lang="ru-RU" sz="2200" dirty="0"/>
              <a:t> </a:t>
            </a:r>
            <a:r>
              <a:rPr lang="ru-RU" sz="2200" dirty="0" err="1"/>
              <a:t>Ріхтер</a:t>
            </a:r>
            <a:r>
              <a:rPr lang="ru-RU" sz="2200" dirty="0"/>
              <a:t> (</a:t>
            </a:r>
            <a:r>
              <a:rPr lang="ru-RU" sz="2200" dirty="0" err="1"/>
              <a:t>теоретичні</a:t>
            </a:r>
            <a:r>
              <a:rPr lang="ru-RU" sz="2200" dirty="0"/>
              <a:t> </a:t>
            </a:r>
            <a:r>
              <a:rPr lang="ru-RU" sz="2200" dirty="0" err="1"/>
              <a:t>дисципліни</a:t>
            </a:r>
            <a:r>
              <a:rPr lang="ru-RU" sz="2200" dirty="0"/>
              <a:t>: </a:t>
            </a:r>
            <a:r>
              <a:rPr lang="ru-RU" sz="2200" dirty="0" err="1"/>
              <a:t>складний</a:t>
            </a:r>
            <a:r>
              <a:rPr lang="ru-RU" sz="2200" dirty="0"/>
              <a:t> контрапункт, </a:t>
            </a:r>
            <a:r>
              <a:rPr lang="ru-RU" sz="2200" dirty="0" err="1"/>
              <a:t>імітація</a:t>
            </a:r>
            <a:r>
              <a:rPr lang="ru-RU" sz="2200" dirty="0"/>
              <a:t>, </a:t>
            </a:r>
            <a:r>
              <a:rPr lang="ru-RU" sz="2200" dirty="0" err="1"/>
              <a:t>канони</a:t>
            </a:r>
            <a:r>
              <a:rPr lang="ru-RU" sz="2200" dirty="0"/>
              <a:t>, </a:t>
            </a:r>
            <a:r>
              <a:rPr lang="ru-RU" sz="2200" dirty="0" err="1"/>
              <a:t>хорали</a:t>
            </a:r>
            <a:r>
              <a:rPr lang="ru-RU" sz="2200" dirty="0"/>
              <a:t> на </a:t>
            </a:r>
            <a:r>
              <a:rPr lang="ru-RU" sz="2200" dirty="0" err="1"/>
              <a:t>певний</a:t>
            </a:r>
            <a:r>
              <a:rPr lang="ru-RU" sz="2200" dirty="0"/>
              <a:t> мотив), Роберт </a:t>
            </a:r>
            <a:r>
              <a:rPr lang="ru-RU" sz="2200" dirty="0" err="1"/>
              <a:t>Веніамін</a:t>
            </a:r>
            <a:r>
              <a:rPr lang="ru-RU" sz="2200" dirty="0"/>
              <a:t> </a:t>
            </a:r>
            <a:r>
              <a:rPr lang="ru-RU" sz="2200" dirty="0" err="1" smtClean="0"/>
              <a:t>Паперітц</a:t>
            </a:r>
            <a:r>
              <a:rPr lang="ru-RU" sz="2200" dirty="0" smtClean="0"/>
              <a:t>. У </a:t>
            </a:r>
            <a:r>
              <a:rPr lang="ru-RU" sz="2200" dirty="0" err="1"/>
              <a:t>вільні</a:t>
            </a:r>
            <a:r>
              <a:rPr lang="ru-RU" sz="2200" dirty="0"/>
              <a:t> </a:t>
            </a:r>
            <a:r>
              <a:rPr lang="ru-RU" sz="2200" dirty="0" err="1"/>
              <a:t>хвилини</a:t>
            </a:r>
            <a:r>
              <a:rPr lang="ru-RU" sz="2200" dirty="0"/>
              <a:t> Лисенко </a:t>
            </a:r>
            <a:r>
              <a:rPr lang="ru-RU" sz="2200" dirty="0" err="1"/>
              <a:t>відвідував</a:t>
            </a:r>
            <a:r>
              <a:rPr lang="ru-RU" sz="2200" dirty="0"/>
              <a:t> </a:t>
            </a:r>
            <a:r>
              <a:rPr lang="ru-RU" sz="2200" dirty="0" err="1"/>
              <a:t>оперний</a:t>
            </a:r>
            <a:r>
              <a:rPr lang="ru-RU" sz="2200" dirty="0"/>
              <a:t> театр, </a:t>
            </a:r>
            <a:r>
              <a:rPr lang="ru-RU" sz="2200" dirty="0" err="1"/>
              <a:t>картинні</a:t>
            </a:r>
            <a:r>
              <a:rPr lang="ru-RU" sz="2200" dirty="0"/>
              <a:t> </a:t>
            </a:r>
            <a:r>
              <a:rPr lang="ru-RU" sz="2200" dirty="0" err="1"/>
              <a:t>галереї</a:t>
            </a:r>
            <a:r>
              <a:rPr lang="ru-RU" sz="2200" dirty="0"/>
              <a:t>, </a:t>
            </a:r>
            <a:r>
              <a:rPr lang="ru-RU" sz="2200" dirty="0" err="1"/>
              <a:t>церкву</a:t>
            </a:r>
            <a:r>
              <a:rPr lang="ru-RU" sz="2200" dirty="0"/>
              <a:t> св. Томи, </a:t>
            </a:r>
            <a:r>
              <a:rPr lang="ru-RU" sz="2200" dirty="0" err="1"/>
              <a:t>Гевандгаус</a:t>
            </a:r>
            <a:r>
              <a:rPr lang="ru-RU" sz="2200" dirty="0"/>
              <a:t>. </a:t>
            </a:r>
            <a:r>
              <a:rPr lang="ru-RU" sz="2200" dirty="0" err="1"/>
              <a:t>Концертне</a:t>
            </a:r>
            <a:r>
              <a:rPr lang="ru-RU" sz="2200" dirty="0"/>
              <a:t> </a:t>
            </a:r>
            <a:r>
              <a:rPr lang="ru-RU" sz="2200" dirty="0" err="1"/>
              <a:t>життя</a:t>
            </a:r>
            <a:r>
              <a:rPr lang="ru-RU" sz="2200" dirty="0"/>
              <a:t> Лейпцига справляло </a:t>
            </a:r>
            <a:r>
              <a:rPr lang="ru-RU" sz="2200" dirty="0" err="1"/>
              <a:t>сильне</a:t>
            </a:r>
            <a:r>
              <a:rPr lang="ru-RU" sz="2200" dirty="0"/>
              <a:t> </a:t>
            </a:r>
            <a:r>
              <a:rPr lang="ru-RU" sz="2200" dirty="0" err="1"/>
              <a:t>враження</a:t>
            </a:r>
            <a:r>
              <a:rPr lang="ru-RU" sz="2200" dirty="0"/>
              <a:t> на Лисенка. З </a:t>
            </a:r>
            <a:r>
              <a:rPr lang="ru-RU" sz="2200" dirty="0" err="1"/>
              <a:t>листів</a:t>
            </a:r>
            <a:r>
              <a:rPr lang="ru-RU" sz="2200" dirty="0"/>
              <a:t> до </a:t>
            </a:r>
            <a:r>
              <a:rPr lang="ru-RU" sz="2200" dirty="0" err="1"/>
              <a:t>рідних</a:t>
            </a:r>
            <a:r>
              <a:rPr lang="ru-RU" sz="2200" dirty="0"/>
              <a:t> </a:t>
            </a:r>
            <a:r>
              <a:rPr lang="ru-RU" sz="2200" dirty="0" err="1"/>
              <a:t>постає</a:t>
            </a:r>
            <a:r>
              <a:rPr lang="ru-RU" sz="2200" dirty="0"/>
              <a:t> образ </a:t>
            </a:r>
            <a:r>
              <a:rPr lang="ru-RU" sz="2200" dirty="0" err="1"/>
              <a:t>кмітливого</a:t>
            </a:r>
            <a:r>
              <a:rPr lang="ru-RU" sz="2200" dirty="0"/>
              <a:t> молодика, </a:t>
            </a:r>
            <a:r>
              <a:rPr lang="ru-RU" sz="2200" dirty="0" err="1"/>
              <a:t>який</a:t>
            </a:r>
            <a:r>
              <a:rPr lang="ru-RU" sz="2200" dirty="0"/>
              <a:t> усе </a:t>
            </a:r>
            <a:r>
              <a:rPr lang="ru-RU" sz="2200" dirty="0" err="1"/>
              <a:t>помічав</a:t>
            </a:r>
            <a:r>
              <a:rPr lang="ru-RU" sz="2200" dirty="0"/>
              <a:t>, але вбирав у себе </a:t>
            </a:r>
            <a:r>
              <a:rPr lang="ru-RU" sz="2200" dirty="0" err="1"/>
              <a:t>лише</a:t>
            </a:r>
            <a:r>
              <a:rPr lang="ru-RU" sz="2200" dirty="0"/>
              <a:t> те,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вважав</a:t>
            </a:r>
            <a:r>
              <a:rPr lang="ru-RU" sz="2200" dirty="0"/>
              <a:t> </a:t>
            </a:r>
            <a:r>
              <a:rPr lang="ru-RU" sz="2200" dirty="0" err="1"/>
              <a:t>корисним</a:t>
            </a:r>
            <a:r>
              <a:rPr lang="ru-RU" sz="2200" dirty="0"/>
              <a:t> та </a:t>
            </a:r>
            <a:r>
              <a:rPr lang="ru-RU" sz="2200" dirty="0" err="1"/>
              <a:t>потрібним</a:t>
            </a:r>
            <a:r>
              <a:rPr lang="ru-RU" sz="2200" dirty="0"/>
              <a:t>. </a:t>
            </a:r>
            <a:r>
              <a:rPr lang="ru-RU" sz="2200" dirty="0" err="1"/>
              <a:t>Незважаючи</a:t>
            </a:r>
            <a:r>
              <a:rPr lang="ru-RU" sz="2200" dirty="0"/>
              <a:t> на </a:t>
            </a:r>
            <a:r>
              <a:rPr lang="ru-RU" sz="2200" dirty="0" err="1"/>
              <a:t>зайнятість</a:t>
            </a:r>
            <a:r>
              <a:rPr lang="ru-RU" sz="2200" dirty="0"/>
              <a:t>, </a:t>
            </a:r>
            <a:r>
              <a:rPr lang="ru-RU" sz="2200" dirty="0" err="1"/>
              <a:t>був</a:t>
            </a:r>
            <a:r>
              <a:rPr lang="ru-RU" sz="2200" dirty="0"/>
              <a:t> </a:t>
            </a:r>
            <a:r>
              <a:rPr lang="ru-RU" sz="2200" dirty="0" err="1"/>
              <a:t>активним</a:t>
            </a:r>
            <a:r>
              <a:rPr lang="ru-RU" sz="2200" dirty="0"/>
              <a:t> пропагандистом </a:t>
            </a:r>
            <a:r>
              <a:rPr lang="ru-RU" sz="2200" dirty="0" err="1"/>
              <a:t>українства</a:t>
            </a:r>
            <a:r>
              <a:rPr lang="ru-RU" sz="2200" dirty="0"/>
              <a:t> в </a:t>
            </a:r>
            <a:r>
              <a:rPr lang="ru-RU" sz="2200" dirty="0" err="1"/>
              <a:t>Європі</a:t>
            </a:r>
            <a:r>
              <a:rPr lang="ru-RU" sz="22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193" y="1837301"/>
            <a:ext cx="2352004" cy="3281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92428"/>
            <a:ext cx="11848563" cy="615610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28 </a:t>
            </a:r>
            <a:r>
              <a:rPr lang="ru-RU" dirty="0" err="1"/>
              <a:t>грудня</a:t>
            </a:r>
            <a:r>
              <a:rPr lang="ru-RU" dirty="0"/>
              <a:t> 1867 року у </a:t>
            </a:r>
            <a:r>
              <a:rPr lang="ru-RU" dirty="0" err="1"/>
              <a:t>Празі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успішний</a:t>
            </a:r>
            <a:r>
              <a:rPr lang="ru-RU" dirty="0"/>
              <a:t> концерт Лисенка, де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виконав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 у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фортепіанних</a:t>
            </a:r>
            <a:r>
              <a:rPr lang="ru-RU" dirty="0"/>
              <a:t> </a:t>
            </a:r>
            <a:r>
              <a:rPr lang="ru-RU" dirty="0" err="1"/>
              <a:t>аранжуваннях</a:t>
            </a:r>
            <a:r>
              <a:rPr lang="ru-RU" dirty="0"/>
              <a:t>.</a:t>
            </a:r>
          </a:p>
          <a:p>
            <a:r>
              <a:rPr lang="ru-RU" dirty="0" err="1"/>
              <a:t>Влітку</a:t>
            </a:r>
            <a:r>
              <a:rPr lang="ru-RU" dirty="0"/>
              <a:t> 1868 року Лисенко </a:t>
            </a:r>
            <a:r>
              <a:rPr lang="ru-RU" dirty="0" err="1"/>
              <a:t>одружується</a:t>
            </a:r>
            <a:r>
              <a:rPr lang="ru-RU" dirty="0"/>
              <a:t> з Ольгою О'Коннор, яку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узяв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собою до </a:t>
            </a:r>
            <a:r>
              <a:rPr lang="ru-RU" dirty="0" smtClean="0"/>
              <a:t>Лейпцига.</a:t>
            </a:r>
            <a:endParaRPr lang="ru-RU" dirty="0"/>
          </a:p>
          <a:p>
            <a:r>
              <a:rPr lang="ru-RU" dirty="0"/>
              <a:t>1869 — завершив </a:t>
            </a:r>
            <a:r>
              <a:rPr lang="ru-RU" dirty="0" err="1"/>
              <a:t>навчання</a:t>
            </a:r>
            <a:r>
              <a:rPr lang="ru-RU" dirty="0"/>
              <a:t> у </a:t>
            </a:r>
            <a:r>
              <a:rPr lang="ru-RU" dirty="0" err="1"/>
              <a:t>консерваторії</a:t>
            </a:r>
            <a:r>
              <a:rPr lang="ru-RU" dirty="0"/>
              <a:t>, </a:t>
            </a:r>
            <a:r>
              <a:rPr lang="ru-RU" dirty="0" err="1"/>
              <a:t>пройшовши</a:t>
            </a:r>
            <a:r>
              <a:rPr lang="ru-RU" dirty="0"/>
              <a:t> 4-річний курс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за два роки. </a:t>
            </a:r>
            <a:r>
              <a:rPr lang="ru-RU" dirty="0" smtClean="0"/>
              <a:t>В </a:t>
            </a:r>
            <a:r>
              <a:rPr lang="ru-RU" dirty="0"/>
              <a:t>час </a:t>
            </a:r>
            <a:r>
              <a:rPr lang="ru-RU" dirty="0" err="1"/>
              <a:t>навчання</a:t>
            </a:r>
            <a:r>
              <a:rPr lang="ru-RU" dirty="0"/>
              <a:t> написав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інструментальних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1-у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симфонії</a:t>
            </a:r>
            <a:r>
              <a:rPr lang="ru-RU" dirty="0"/>
              <a:t> та </a:t>
            </a:r>
            <a:r>
              <a:rPr lang="ru-RU" dirty="0" err="1"/>
              <a:t>симфонічну</a:t>
            </a:r>
            <a:r>
              <a:rPr lang="ru-RU" dirty="0"/>
              <a:t> увертюру «Ой запив </a:t>
            </a:r>
            <a:r>
              <a:rPr lang="ru-RU" dirty="0" err="1"/>
              <a:t>козак</a:t>
            </a:r>
            <a:r>
              <a:rPr lang="ru-RU" dirty="0"/>
              <a:t>, запив», </a:t>
            </a:r>
            <a:r>
              <a:rPr lang="ru-RU" dirty="0" err="1"/>
              <a:t>струнний</a:t>
            </a:r>
            <a:r>
              <a:rPr lang="ru-RU" dirty="0"/>
              <a:t> квартет та </a:t>
            </a:r>
            <a:r>
              <a:rPr lang="ru-RU" dirty="0" err="1"/>
              <a:t>тріо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видав</a:t>
            </a:r>
            <a:r>
              <a:rPr lang="ru-RU" dirty="0"/>
              <a:t> свою першу </a:t>
            </a:r>
            <a:r>
              <a:rPr lang="ru-RU" dirty="0" err="1"/>
              <a:t>збірку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 для голосу й </a:t>
            </a:r>
            <a:r>
              <a:rPr lang="ru-RU" dirty="0" err="1"/>
              <a:t>фортепіано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ж Лисенко написав і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твори на слова Тараса </a:t>
            </a:r>
            <a:r>
              <a:rPr lang="ru-RU" dirty="0" err="1"/>
              <a:t>Шевченка</a:t>
            </a:r>
            <a:r>
              <a:rPr lang="ru-RU" dirty="0"/>
              <a:t>: «</a:t>
            </a:r>
            <a:r>
              <a:rPr lang="ru-RU" dirty="0" err="1"/>
              <a:t>Заповіт</a:t>
            </a:r>
            <a:r>
              <a:rPr lang="ru-RU" dirty="0"/>
              <a:t>», «Ой одна я, одна», «Туман, туман долиною».</a:t>
            </a:r>
          </a:p>
          <a:p>
            <a:r>
              <a:rPr lang="ru-RU" dirty="0"/>
              <a:t>Повернувшись до </a:t>
            </a:r>
            <a:r>
              <a:rPr lang="ru-RU" dirty="0" err="1"/>
              <a:t>Києва</a:t>
            </a:r>
            <a:r>
              <a:rPr lang="ru-RU" dirty="0"/>
              <a:t>, Лисенко </a:t>
            </a:r>
            <a:r>
              <a:rPr lang="ru-RU" dirty="0" err="1"/>
              <a:t>відновлює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концертні</a:t>
            </a:r>
            <a:r>
              <a:rPr lang="ru-RU" dirty="0"/>
              <a:t> </a:t>
            </a:r>
            <a:r>
              <a:rPr lang="ru-RU" dirty="0" err="1"/>
              <a:t>виступи</a:t>
            </a:r>
            <a:r>
              <a:rPr lang="ru-RU" dirty="0"/>
              <a:t>, але </a:t>
            </a:r>
            <a:r>
              <a:rPr lang="ru-RU" dirty="0" err="1"/>
              <a:t>вже</a:t>
            </a:r>
            <a:r>
              <a:rPr lang="ru-RU" dirty="0"/>
              <a:t> в новому </a:t>
            </a:r>
            <a:r>
              <a:rPr lang="ru-RU" dirty="0" err="1"/>
              <a:t>статусі</a:t>
            </a:r>
            <a:r>
              <a:rPr lang="ru-RU" dirty="0"/>
              <a:t> — як </a:t>
            </a:r>
            <a:r>
              <a:rPr lang="ru-RU" dirty="0" err="1"/>
              <a:t>професійний</a:t>
            </a:r>
            <a:r>
              <a:rPr lang="ru-RU" dirty="0"/>
              <a:t> </a:t>
            </a:r>
            <a:r>
              <a:rPr lang="ru-RU" dirty="0" err="1"/>
              <a:t>піаніст</a:t>
            </a:r>
            <a:r>
              <a:rPr lang="ru-RU" dirty="0"/>
              <a:t>. 1 лютого 1870 р. в </a:t>
            </a:r>
            <a:r>
              <a:rPr lang="ru-RU" dirty="0" err="1"/>
              <a:t>залі</a:t>
            </a:r>
            <a:r>
              <a:rPr lang="ru-RU" dirty="0"/>
              <a:t> </a:t>
            </a:r>
            <a:r>
              <a:rPr lang="ru-RU" dirty="0" err="1"/>
              <a:t>Дворянського</a:t>
            </a:r>
            <a:r>
              <a:rPr lang="ru-RU" dirty="0"/>
              <a:t> </a:t>
            </a:r>
            <a:r>
              <a:rPr lang="ru-RU" dirty="0" err="1"/>
              <a:t>зібрання</a:t>
            </a:r>
            <a:r>
              <a:rPr lang="ru-RU" dirty="0"/>
              <a:t> (</a:t>
            </a:r>
            <a:r>
              <a:rPr lang="ru-RU" dirty="0" err="1"/>
              <a:t>сьогодні</a:t>
            </a:r>
            <a:r>
              <a:rPr lang="ru-RU" dirty="0"/>
              <a:t> зала </a:t>
            </a:r>
            <a:r>
              <a:rPr lang="ru-RU" dirty="0" err="1"/>
              <a:t>Київської</a:t>
            </a:r>
            <a:r>
              <a:rPr lang="ru-RU" dirty="0"/>
              <a:t> </a:t>
            </a:r>
            <a:r>
              <a:rPr lang="ru-RU" dirty="0" err="1"/>
              <a:t>філармонії</a:t>
            </a:r>
            <a:r>
              <a:rPr lang="ru-RU" dirty="0"/>
              <a:t>)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великий концерт. </a:t>
            </a:r>
            <a:r>
              <a:rPr lang="ru-RU" dirty="0" err="1"/>
              <a:t>Виконує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фантастичні</a:t>
            </a:r>
            <a:r>
              <a:rPr lang="ru-RU" dirty="0"/>
              <a:t> </a:t>
            </a:r>
            <a:r>
              <a:rPr lang="ru-RU" dirty="0" err="1"/>
              <a:t>п'си</a:t>
            </a:r>
            <a:r>
              <a:rPr lang="ru-RU" dirty="0"/>
              <a:t> Шумана, </a:t>
            </a:r>
            <a:r>
              <a:rPr lang="ru-RU" dirty="0" err="1"/>
              <a:t>фантазію</a:t>
            </a:r>
            <a:r>
              <a:rPr lang="ru-RU" dirty="0"/>
              <a:t> "</a:t>
            </a:r>
            <a:r>
              <a:rPr lang="ru-RU" dirty="0" err="1"/>
              <a:t>Мандрівник</a:t>
            </a:r>
            <a:r>
              <a:rPr lang="ru-RU" dirty="0"/>
              <a:t>" Шуберта, </a:t>
            </a:r>
            <a:r>
              <a:rPr lang="ru-RU" dirty="0" err="1"/>
              <a:t>п'єси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власної</a:t>
            </a:r>
            <a:r>
              <a:rPr lang="ru-RU" dirty="0"/>
              <a:t> </a:t>
            </a:r>
            <a:r>
              <a:rPr lang="ru-RU" dirty="0" err="1"/>
              <a:t>сюїти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ж прозвучало й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 з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Лисенкової</a:t>
            </a:r>
            <a:r>
              <a:rPr lang="ru-RU" dirty="0"/>
              <a:t> </a:t>
            </a:r>
            <a:r>
              <a:rPr lang="ru-RU" dirty="0" err="1"/>
              <a:t>серії</a:t>
            </a:r>
            <a:r>
              <a:rPr lang="ru-RU" dirty="0"/>
              <a:t> "</a:t>
            </a:r>
            <a:r>
              <a:rPr lang="ru-RU" dirty="0" err="1"/>
              <a:t>Музики</a:t>
            </a:r>
            <a:r>
              <a:rPr lang="ru-RU" dirty="0"/>
              <a:t> до Кобзаря" у </a:t>
            </a:r>
            <a:r>
              <a:rPr lang="ru-RU" dirty="0" err="1"/>
              <a:t>виконанні</a:t>
            </a:r>
            <a:r>
              <a:rPr lang="ru-RU" dirty="0"/>
              <a:t> </a:t>
            </a:r>
            <a:r>
              <a:rPr lang="ru-RU" dirty="0" err="1"/>
              <a:t>співака</a:t>
            </a:r>
            <a:r>
              <a:rPr lang="ru-RU" dirty="0"/>
              <a:t> М. Богданова. Перший концерт </a:t>
            </a:r>
            <a:r>
              <a:rPr lang="ru-RU" dirty="0" err="1"/>
              <a:t>мав</a:t>
            </a:r>
            <a:r>
              <a:rPr lang="ru-RU" dirty="0"/>
              <a:t> великий </a:t>
            </a:r>
            <a:r>
              <a:rPr lang="ru-RU" dirty="0" err="1"/>
              <a:t>успіх</a:t>
            </a:r>
            <a:r>
              <a:rPr lang="ru-RU" dirty="0"/>
              <a:t>, </a:t>
            </a:r>
            <a:r>
              <a:rPr lang="ru-RU" dirty="0" err="1"/>
              <a:t>тож</a:t>
            </a:r>
            <a:r>
              <a:rPr lang="ru-RU" dirty="0"/>
              <a:t> Лисенко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продовжувати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справу. Квитки на </a:t>
            </a:r>
            <a:r>
              <a:rPr lang="ru-RU" dirty="0" err="1"/>
              <a:t>Лисенкові</a:t>
            </a:r>
            <a:r>
              <a:rPr lang="ru-RU" dirty="0"/>
              <a:t> </a:t>
            </a:r>
            <a:r>
              <a:rPr lang="ru-RU" dirty="0" err="1"/>
              <a:t>концерти</a:t>
            </a:r>
            <a:r>
              <a:rPr lang="ru-RU" dirty="0"/>
              <a:t> </a:t>
            </a:r>
            <a:r>
              <a:rPr lang="ru-RU" dirty="0" err="1"/>
              <a:t>розкуповувались</a:t>
            </a:r>
            <a:r>
              <a:rPr lang="ru-RU" dirty="0"/>
              <a:t> </a:t>
            </a:r>
            <a:r>
              <a:rPr lang="ru-RU" dirty="0" err="1"/>
              <a:t>заздалегідь</a:t>
            </a:r>
            <a:r>
              <a:rPr lang="ru-RU" dirty="0"/>
              <a:t>, а </a:t>
            </a:r>
            <a:r>
              <a:rPr lang="ru-RU" dirty="0" err="1"/>
              <a:t>слухачі</a:t>
            </a:r>
            <a:r>
              <a:rPr lang="ru-RU" dirty="0"/>
              <a:t> </a:t>
            </a:r>
            <a:r>
              <a:rPr lang="ru-RU" dirty="0" err="1"/>
              <a:t>приїжджали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провінції</a:t>
            </a:r>
            <a:r>
              <a:rPr lang="ru-RU" dirty="0"/>
              <a:t>. </a:t>
            </a:r>
            <a:r>
              <a:rPr lang="ru-RU" dirty="0" err="1"/>
              <a:t>Побачивши</a:t>
            </a:r>
            <a:r>
              <a:rPr lang="ru-RU" dirty="0"/>
              <a:t> </a:t>
            </a:r>
            <a:r>
              <a:rPr lang="ru-RU" dirty="0" err="1"/>
              <a:t>зацікавленість</a:t>
            </a:r>
            <a:r>
              <a:rPr lang="ru-RU" dirty="0"/>
              <a:t> </a:t>
            </a:r>
            <a:r>
              <a:rPr lang="ru-RU" dirty="0" err="1"/>
              <a:t>публіки</a:t>
            </a:r>
            <a:r>
              <a:rPr lang="ru-RU" dirty="0"/>
              <a:t>, Лисенко </a:t>
            </a:r>
            <a:r>
              <a:rPr lang="ru-RU" dirty="0" err="1"/>
              <a:t>вже</a:t>
            </a:r>
            <a:r>
              <a:rPr lang="ru-RU" dirty="0"/>
              <a:t> з </a:t>
            </a:r>
            <a:r>
              <a:rPr lang="ru-RU" dirty="0" err="1"/>
              <a:t>кінця</a:t>
            </a:r>
            <a:r>
              <a:rPr lang="ru-RU" dirty="0"/>
              <a:t> 1870-х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виступає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у Києві, а й у </a:t>
            </a:r>
            <a:r>
              <a:rPr lang="ru-RU" dirty="0" err="1"/>
              <a:t>Полтаві</a:t>
            </a:r>
            <a:r>
              <a:rPr lang="ru-RU" dirty="0"/>
              <a:t>, </a:t>
            </a:r>
            <a:r>
              <a:rPr lang="ru-RU" dirty="0" err="1"/>
              <a:t>Чернігові</a:t>
            </a:r>
            <a:r>
              <a:rPr lang="ru-RU" dirty="0"/>
              <a:t>, </a:t>
            </a:r>
            <a:r>
              <a:rPr lang="ru-RU" dirty="0" err="1"/>
              <a:t>Катеринославі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Лисенко </a:t>
            </a:r>
            <a:r>
              <a:rPr lang="ru-RU" dirty="0" err="1"/>
              <a:t>провів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великих </a:t>
            </a:r>
            <a:r>
              <a:rPr lang="ru-RU" dirty="0" err="1"/>
              <a:t>гастрольних</a:t>
            </a:r>
            <a:r>
              <a:rPr lang="ru-RU" dirty="0"/>
              <a:t> турне: 1892—3, 1897, 1899, 1902 </a:t>
            </a:r>
            <a:r>
              <a:rPr lang="ru-RU" dirty="0" err="1"/>
              <a:t>рр</a:t>
            </a:r>
            <a:r>
              <a:rPr lang="ru-RU" dirty="0"/>
              <a:t>.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складалась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відділів</a:t>
            </a:r>
            <a:r>
              <a:rPr lang="ru-RU" dirty="0"/>
              <a:t> — на початку Лисенко </a:t>
            </a:r>
            <a:r>
              <a:rPr lang="ru-RU" dirty="0" err="1"/>
              <a:t>виступав</a:t>
            </a:r>
            <a:r>
              <a:rPr lang="ru-RU" dirty="0"/>
              <a:t> як </a:t>
            </a:r>
            <a:r>
              <a:rPr lang="ru-RU" dirty="0" err="1"/>
              <a:t>піаніст</a:t>
            </a:r>
            <a:r>
              <a:rPr lang="ru-RU" dirty="0"/>
              <a:t> з </a:t>
            </a:r>
            <a:r>
              <a:rPr lang="ru-RU" dirty="0" err="1"/>
              <a:t>виконанням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співав</a:t>
            </a:r>
            <a:r>
              <a:rPr lang="ru-RU" dirty="0"/>
              <a:t> хор,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Микола</a:t>
            </a:r>
            <a:r>
              <a:rPr lang="ru-RU" dirty="0"/>
              <a:t> </a:t>
            </a:r>
            <a:r>
              <a:rPr lang="ru-RU" dirty="0" err="1"/>
              <a:t>Віталійович</a:t>
            </a:r>
            <a:r>
              <a:rPr lang="ru-RU" dirty="0"/>
              <a:t> </a:t>
            </a:r>
            <a:r>
              <a:rPr lang="ru-RU" dirty="0" err="1"/>
              <a:t>акомпанував</a:t>
            </a:r>
            <a:r>
              <a:rPr lang="ru-RU" dirty="0"/>
              <a:t>. Всю </a:t>
            </a:r>
            <a:r>
              <a:rPr lang="ru-RU" dirty="0" err="1"/>
              <a:t>організаційну</a:t>
            </a:r>
            <a:r>
              <a:rPr lang="ru-RU" dirty="0"/>
              <a:t> роботу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виконував</a:t>
            </a:r>
            <a:r>
              <a:rPr lang="ru-RU" dirty="0"/>
              <a:t> композитор.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потужна</a:t>
            </a:r>
            <a:r>
              <a:rPr lang="ru-RU" dirty="0"/>
              <a:t> пропаганда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.</a:t>
            </a:r>
          </a:p>
          <a:p>
            <a:r>
              <a:rPr lang="ru-RU" dirty="0"/>
              <a:t>1874–1875 — </a:t>
            </a:r>
            <a:r>
              <a:rPr lang="ru-RU" dirty="0" err="1"/>
              <a:t>вдосконалював</a:t>
            </a:r>
            <a:r>
              <a:rPr lang="ru-RU" dirty="0"/>
              <a:t> </a:t>
            </a:r>
            <a:r>
              <a:rPr lang="ru-RU" dirty="0" err="1"/>
              <a:t>майстерність</a:t>
            </a:r>
            <a:r>
              <a:rPr lang="ru-RU" dirty="0"/>
              <a:t> у </a:t>
            </a:r>
            <a:r>
              <a:rPr lang="ru-RU" dirty="0" err="1"/>
              <a:t>Петербурзі</a:t>
            </a:r>
            <a:r>
              <a:rPr lang="ru-RU" dirty="0"/>
              <a:t> в М. </a:t>
            </a:r>
            <a:r>
              <a:rPr lang="ru-RU" dirty="0" err="1"/>
              <a:t>Римського</a:t>
            </a:r>
            <a:r>
              <a:rPr lang="ru-RU" dirty="0"/>
              <a:t>-Корсакова.</a:t>
            </a:r>
          </a:p>
          <a:p>
            <a:r>
              <a:rPr lang="ru-RU" dirty="0"/>
              <a:t>5 (17) </a:t>
            </a:r>
            <a:r>
              <a:rPr lang="ru-RU" dirty="0" err="1"/>
              <a:t>грудня</a:t>
            </a:r>
            <a:r>
              <a:rPr lang="ru-RU" dirty="0"/>
              <a:t> 1872 року в </a:t>
            </a:r>
            <a:r>
              <a:rPr lang="ru-RU" dirty="0" err="1"/>
              <a:t>приміщенні</a:t>
            </a:r>
            <a:r>
              <a:rPr lang="ru-RU" dirty="0"/>
              <a:t> </a:t>
            </a:r>
            <a:r>
              <a:rPr lang="ru-RU" dirty="0" err="1"/>
              <a:t>початкової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сестер </a:t>
            </a:r>
            <a:r>
              <a:rPr lang="ru-RU" dirty="0" err="1"/>
              <a:t>Марії</a:t>
            </a:r>
            <a:r>
              <a:rPr lang="ru-RU" dirty="0"/>
              <a:t> та </a:t>
            </a:r>
            <a:r>
              <a:rPr lang="ru-RU" dirty="0" err="1"/>
              <a:t>Софії</a:t>
            </a:r>
            <a:r>
              <a:rPr lang="ru-RU" dirty="0"/>
              <a:t> </a:t>
            </a:r>
            <a:r>
              <a:rPr lang="ru-RU" dirty="0" err="1"/>
              <a:t>Ліндфорс</a:t>
            </a:r>
            <a:r>
              <a:rPr lang="ru-RU" dirty="0"/>
              <a:t> (</a:t>
            </a:r>
            <a:r>
              <a:rPr lang="ru-RU" dirty="0" err="1"/>
              <a:t>будинок</a:t>
            </a:r>
            <a:r>
              <a:rPr lang="ru-RU" dirty="0"/>
              <a:t> № 21 на </a:t>
            </a:r>
            <a:r>
              <a:rPr lang="ru-RU" dirty="0" err="1"/>
              <a:t>вул</a:t>
            </a:r>
            <a:r>
              <a:rPr lang="ru-RU" dirty="0"/>
              <a:t>. </a:t>
            </a:r>
            <a:r>
              <a:rPr lang="ru-RU" dirty="0" err="1"/>
              <a:t>Фундуклеївській</a:t>
            </a:r>
            <a:r>
              <a:rPr lang="ru-RU" dirty="0"/>
              <a:t>) </a:t>
            </a:r>
            <a:r>
              <a:rPr lang="ru-RU" dirty="0" err="1"/>
              <a:t>відбулася</a:t>
            </a:r>
            <a:r>
              <a:rPr lang="ru-RU" dirty="0"/>
              <a:t> перша </a:t>
            </a:r>
            <a:r>
              <a:rPr lang="ru-RU" dirty="0" err="1"/>
              <a:t>вистава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музичного</a:t>
            </a:r>
            <a:r>
              <a:rPr lang="ru-RU" dirty="0"/>
              <a:t> театру в Києві — «</a:t>
            </a:r>
            <a:r>
              <a:rPr lang="ru-RU" dirty="0" err="1"/>
              <a:t>Чорноморці</a:t>
            </a:r>
            <a:r>
              <a:rPr lang="ru-RU" dirty="0"/>
              <a:t>», автором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Микола</a:t>
            </a:r>
            <a:r>
              <a:rPr lang="ru-RU" dirty="0"/>
              <a:t> Лисенко. </a:t>
            </a:r>
            <a:r>
              <a:rPr lang="ru-RU" dirty="0" err="1"/>
              <a:t>Постановник</a:t>
            </a:r>
            <a:r>
              <a:rPr lang="ru-RU" dirty="0"/>
              <a:t> опери — </a:t>
            </a:r>
            <a:r>
              <a:rPr lang="ru-RU" dirty="0" err="1"/>
              <a:t>двоюрідний</a:t>
            </a:r>
            <a:r>
              <a:rPr lang="ru-RU" dirty="0"/>
              <a:t> брат композитора Михайло </a:t>
            </a:r>
            <a:r>
              <a:rPr lang="ru-RU" dirty="0" err="1"/>
              <a:t>Старицький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же — автор </a:t>
            </a:r>
            <a:r>
              <a:rPr lang="ru-RU" dirty="0" err="1"/>
              <a:t>лібрето</a:t>
            </a:r>
            <a:r>
              <a:rPr lang="ru-RU" dirty="0"/>
              <a:t> (за мотивами </a:t>
            </a:r>
            <a:r>
              <a:rPr lang="ru-RU" dirty="0" err="1"/>
              <a:t>твору</a:t>
            </a:r>
            <a:r>
              <a:rPr lang="ru-RU" dirty="0"/>
              <a:t> Якова </a:t>
            </a:r>
            <a:r>
              <a:rPr lang="ru-RU" dirty="0" err="1"/>
              <a:t>Кухаренка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117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977" y="166283"/>
            <a:ext cx="29361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Зрілий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період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2530" y="100279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1878 — </a:t>
            </a:r>
            <a:r>
              <a:rPr lang="ru-RU" dirty="0" err="1"/>
              <a:t>займав</a:t>
            </a:r>
            <a:r>
              <a:rPr lang="ru-RU" dirty="0"/>
              <a:t> посаду педагога з </a:t>
            </a:r>
            <a:r>
              <a:rPr lang="ru-RU" dirty="0" err="1"/>
              <a:t>фортепіано</a:t>
            </a:r>
            <a:r>
              <a:rPr lang="ru-RU" dirty="0"/>
              <a:t> в </a:t>
            </a:r>
            <a:r>
              <a:rPr lang="ru-RU" dirty="0" err="1"/>
              <a:t>інституті</a:t>
            </a:r>
            <a:r>
              <a:rPr lang="ru-RU" dirty="0"/>
              <a:t> </a:t>
            </a:r>
            <a:r>
              <a:rPr lang="ru-RU" dirty="0" err="1"/>
              <a:t>шляхетних</a:t>
            </a:r>
            <a:r>
              <a:rPr lang="ru-RU" dirty="0"/>
              <a:t> </a:t>
            </a:r>
            <a:r>
              <a:rPr lang="ru-RU" dirty="0" err="1"/>
              <a:t>дівчат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ж </a:t>
            </a:r>
            <a:r>
              <a:rPr lang="ru-RU" dirty="0" err="1"/>
              <a:t>настають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і в </a:t>
            </a:r>
            <a:r>
              <a:rPr lang="ru-RU" dirty="0" err="1"/>
              <a:t>особистому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 — </a:t>
            </a:r>
            <a:r>
              <a:rPr lang="ru-RU" dirty="0" err="1"/>
              <a:t>Микола</a:t>
            </a:r>
            <a:r>
              <a:rPr lang="ru-RU" dirty="0"/>
              <a:t> </a:t>
            </a:r>
            <a:r>
              <a:rPr lang="ru-RU" dirty="0" err="1"/>
              <a:t>Віталійович</a:t>
            </a:r>
            <a:r>
              <a:rPr lang="ru-RU" dirty="0"/>
              <a:t> взяв </a:t>
            </a:r>
            <a:r>
              <a:rPr lang="ru-RU" dirty="0" err="1"/>
              <a:t>другий</a:t>
            </a:r>
            <a:r>
              <a:rPr lang="ru-RU" dirty="0"/>
              <a:t> (</a:t>
            </a:r>
            <a:r>
              <a:rPr lang="ru-RU" dirty="0" err="1"/>
              <a:t>цивільний</a:t>
            </a:r>
            <a:r>
              <a:rPr lang="ru-RU" dirty="0"/>
              <a:t>) </a:t>
            </a:r>
            <a:r>
              <a:rPr lang="ru-RU" dirty="0" err="1"/>
              <a:t>шлюб</a:t>
            </a:r>
            <a:r>
              <a:rPr lang="ru-RU" dirty="0"/>
              <a:t> з Ольгою </a:t>
            </a:r>
            <a:r>
              <a:rPr lang="ru-RU" dirty="0" err="1"/>
              <a:t>Липською</a:t>
            </a:r>
            <a:r>
              <a:rPr lang="ru-RU" dirty="0"/>
              <a:t>, яка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піаністкою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ученицею.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шлюбу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7 </a:t>
            </a:r>
            <a:r>
              <a:rPr lang="ru-RU" dirty="0" err="1"/>
              <a:t>дітей</a:t>
            </a:r>
            <a:r>
              <a:rPr lang="ru-RU" dirty="0"/>
              <a:t> (</a:t>
            </a:r>
            <a:r>
              <a:rPr lang="ru-RU" dirty="0" err="1"/>
              <a:t>двоє</a:t>
            </a:r>
            <a:r>
              <a:rPr lang="ru-RU" dirty="0"/>
              <a:t> з них померли в </a:t>
            </a:r>
            <a:r>
              <a:rPr lang="ru-RU" dirty="0" err="1"/>
              <a:t>ранньому</a:t>
            </a:r>
            <a:r>
              <a:rPr lang="ru-RU" dirty="0"/>
              <a:t> </a:t>
            </a:r>
            <a:r>
              <a:rPr lang="ru-RU" dirty="0" err="1"/>
              <a:t>віці</a:t>
            </a:r>
            <a:r>
              <a:rPr lang="ru-RU" dirty="0"/>
              <a:t>). </a:t>
            </a:r>
            <a:r>
              <a:rPr lang="ru-RU" dirty="0" err="1"/>
              <a:t>Цікаво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громадянській</a:t>
            </a:r>
            <a:r>
              <a:rPr lang="ru-RU" dirty="0"/>
              <a:t> </a:t>
            </a:r>
            <a:r>
              <a:rPr lang="ru-RU" dirty="0" err="1"/>
              <a:t>дружині</a:t>
            </a:r>
            <a:r>
              <a:rPr lang="ru-RU" dirty="0"/>
              <a:t> Лисенко не </a:t>
            </a:r>
            <a:r>
              <a:rPr lang="ru-RU" dirty="0" err="1"/>
              <a:t>присвятив</a:t>
            </a:r>
            <a:r>
              <a:rPr lang="ru-RU" dirty="0"/>
              <a:t> </a:t>
            </a:r>
            <a:r>
              <a:rPr lang="ru-RU" dirty="0" err="1"/>
              <a:t>жодного</a:t>
            </a:r>
            <a:r>
              <a:rPr lang="ru-RU" dirty="0"/>
              <a:t> </a:t>
            </a:r>
            <a:r>
              <a:rPr lang="ru-RU" dirty="0" err="1"/>
              <a:t>твору</a:t>
            </a:r>
            <a:r>
              <a:rPr lang="ru-RU" dirty="0"/>
              <a:t> (</a:t>
            </a:r>
            <a:r>
              <a:rPr lang="ru-RU" dirty="0" err="1"/>
              <a:t>натомість</a:t>
            </a:r>
            <a:r>
              <a:rPr lang="ru-RU" dirty="0"/>
              <a:t>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першій</a:t>
            </a:r>
            <a:r>
              <a:rPr lang="ru-RU" dirty="0"/>
              <a:t> </a:t>
            </a:r>
            <a:r>
              <a:rPr lang="ru-RU" dirty="0" err="1"/>
              <a:t>дружині</a:t>
            </a:r>
            <a:r>
              <a:rPr lang="ru-RU" dirty="0"/>
              <a:t> </a:t>
            </a:r>
            <a:r>
              <a:rPr lang="ru-RU" dirty="0" err="1"/>
              <a:t>Ользі</a:t>
            </a:r>
            <a:r>
              <a:rPr lang="ru-RU" dirty="0"/>
              <a:t> О'Коннор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присвятив</a:t>
            </a:r>
            <a:r>
              <a:rPr lang="ru-RU" dirty="0"/>
              <a:t> 11 </a:t>
            </a:r>
            <a:r>
              <a:rPr lang="ru-RU" dirty="0" err="1"/>
              <a:t>творів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обробка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народної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 «Ой на гору </a:t>
            </a:r>
            <a:r>
              <a:rPr lang="ru-RU" dirty="0" err="1"/>
              <a:t>козак</a:t>
            </a:r>
            <a:r>
              <a:rPr lang="ru-RU" dirty="0"/>
              <a:t> воду носить...»).</a:t>
            </a:r>
          </a:p>
          <a:p>
            <a:r>
              <a:rPr lang="ru-RU" dirty="0"/>
              <a:t>З 1869 р. жив у Києві, де </a:t>
            </a:r>
            <a:r>
              <a:rPr lang="ru-RU" dirty="0" err="1"/>
              <a:t>працював</a:t>
            </a:r>
            <a:r>
              <a:rPr lang="ru-RU" dirty="0"/>
              <a:t> учителем </a:t>
            </a:r>
            <a:r>
              <a:rPr lang="ru-RU" dirty="0" err="1"/>
              <a:t>гри</a:t>
            </a:r>
            <a:r>
              <a:rPr lang="ru-RU" dirty="0"/>
              <a:t> на </a:t>
            </a:r>
            <a:r>
              <a:rPr lang="ru-RU" dirty="0" err="1"/>
              <a:t>фортепіано</a:t>
            </a:r>
            <a:r>
              <a:rPr lang="ru-RU" dirty="0"/>
              <a:t>, а 1904 року </a:t>
            </a:r>
            <a:r>
              <a:rPr lang="ru-RU" dirty="0" err="1"/>
              <a:t>відкрив</a:t>
            </a:r>
            <a:r>
              <a:rPr lang="ru-RU" dirty="0"/>
              <a:t>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музично-драматичну</a:t>
            </a:r>
            <a:r>
              <a:rPr lang="ru-RU" dirty="0"/>
              <a:t> школу.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0CDAD"/>
              </a:clrFrom>
              <a:clrTo>
                <a:srgbClr val="E0CDA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8510" r="24771" b="8707"/>
          <a:stretch/>
        </p:blipFill>
        <p:spPr bwMode="auto">
          <a:xfrm>
            <a:off x="7044744" y="906198"/>
            <a:ext cx="4491525" cy="338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6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1843" y="1731437"/>
            <a:ext cx="8686800" cy="1463040"/>
          </a:xfrm>
        </p:spPr>
        <p:txBody>
          <a:bodyPr>
            <a:noAutofit/>
          </a:bodyPr>
          <a:lstStyle/>
          <a:p>
            <a:pPr algn="r"/>
            <a:r>
              <a:rPr lang="ru-RU" sz="3600" dirty="0"/>
              <a:t>Лисенка </a:t>
            </a:r>
            <a:r>
              <a:rPr lang="ru-RU" sz="3600" dirty="0" err="1"/>
              <a:t>переслідував</a:t>
            </a:r>
            <a:r>
              <a:rPr lang="ru-RU" sz="3600" dirty="0"/>
              <a:t> </a:t>
            </a:r>
            <a:r>
              <a:rPr lang="ru-RU" sz="3600" dirty="0" err="1"/>
              <a:t>царський</a:t>
            </a:r>
            <a:r>
              <a:rPr lang="ru-RU" sz="3600" dirty="0"/>
              <a:t> уряд, 1907 року </a:t>
            </a:r>
            <a:r>
              <a:rPr lang="ru-RU" sz="3600" dirty="0" err="1"/>
              <a:t>він</a:t>
            </a:r>
            <a:r>
              <a:rPr lang="ru-RU" sz="3600" dirty="0"/>
              <a:t> </a:t>
            </a:r>
            <a:r>
              <a:rPr lang="ru-RU" sz="3600" dirty="0" err="1"/>
              <a:t>був</a:t>
            </a:r>
            <a:r>
              <a:rPr lang="ru-RU" sz="3600" dirty="0"/>
              <a:t> на </a:t>
            </a:r>
            <a:r>
              <a:rPr lang="ru-RU" sz="3600" dirty="0" err="1"/>
              <a:t>деякий</a:t>
            </a:r>
            <a:r>
              <a:rPr lang="ru-RU" sz="3600" dirty="0"/>
              <a:t> час </a:t>
            </a:r>
            <a:r>
              <a:rPr lang="ru-RU" sz="3600" dirty="0" err="1"/>
              <a:t>заарештований</a:t>
            </a:r>
            <a:r>
              <a:rPr lang="ru-RU" sz="3600" dirty="0"/>
              <a:t>. Помер 6 листопада 1912 року у Києві, </a:t>
            </a:r>
            <a:r>
              <a:rPr lang="ru-RU" sz="3600" dirty="0" err="1"/>
              <a:t>похований</a:t>
            </a:r>
            <a:r>
              <a:rPr lang="ru-RU" sz="3600" dirty="0"/>
              <a:t> на Байковому </a:t>
            </a:r>
            <a:r>
              <a:rPr lang="ru-RU" sz="3600" dirty="0" err="1" smtClean="0"/>
              <a:t>кладовищі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3" y="473231"/>
            <a:ext cx="28575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209" y1="62000" x2="84328" y2="24500"/>
                        <a14:foregroundMark x1="64428" y1="84500" x2="53483" y2="66000"/>
                        <a14:foregroundMark x1="54975" y1="49500" x2="52488" y2="38500"/>
                        <a14:foregroundMark x1="61194" y1="24500" x2="60448" y2="12500"/>
                        <a14:foregroundMark x1="52488" y1="38500" x2="58955" y2="14000"/>
                        <a14:foregroundMark x1="61940" y1="11000" x2="68905" y2="5000"/>
                        <a14:foregroundMark x1="4229" y1="35000" x2="3980" y2="29000"/>
                        <a14:foregroundMark x1="12438" y1="26500" x2="6965" y2="18000"/>
                        <a14:foregroundMark x1="11940" y1="15000" x2="11194" y2="10500"/>
                        <a14:foregroundMark x1="14428" y1="9500" x2="16169" y2="4500"/>
                        <a14:foregroundMark x1="30100" y1="3500" x2="45274" y2="26000"/>
                        <a14:foregroundMark x1="17662" y1="92000" x2="25871" y2="99500"/>
                        <a14:foregroundMark x1="72139" y1="2000" x2="79353" y2="2500"/>
                        <a14:foregroundMark x1="81095" y1="2000" x2="97761" y2="38500"/>
                        <a14:foregroundMark x1="84826" y1="6000" x2="97264" y2="29500"/>
                        <a14:backgroundMark x1="97761" y1="8000" x2="97761" y2="8000"/>
                        <a14:backgroundMark x1="82090" y1="1500" x2="70398" y2="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632" y="3904146"/>
            <a:ext cx="4571866" cy="2274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511" y="2140699"/>
            <a:ext cx="99727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err="1">
                <a:solidFill>
                  <a:srgbClr val="C44475">
                    <a:lumMod val="75000"/>
                  </a:srgbClr>
                </a:solidFill>
                <a:latin typeface="+mj-lt"/>
                <a:ea typeface="+mj-ea"/>
                <a:cs typeface="+mj-cs"/>
              </a:rPr>
              <a:t>Творча</a:t>
            </a:r>
            <a:r>
              <a:rPr lang="ru-RU" sz="9600" dirty="0">
                <a:solidFill>
                  <a:srgbClr val="C44475">
                    <a:lumMod val="75000"/>
                  </a:srgb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9600" dirty="0" err="1">
                <a:solidFill>
                  <a:srgbClr val="C44475">
                    <a:lumMod val="75000"/>
                  </a:srgbClr>
                </a:solidFill>
                <a:latin typeface="+mj-lt"/>
                <a:ea typeface="+mj-ea"/>
                <a:cs typeface="+mj-cs"/>
              </a:rPr>
              <a:t>спадщина</a:t>
            </a:r>
            <a:endParaRPr lang="ru-RU" sz="9600" dirty="0">
              <a:solidFill>
                <a:srgbClr val="C44475">
                  <a:lumMod val="75000"/>
                </a:srgb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64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031002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TS103031002</Template>
  <TotalTime>0</TotalTime>
  <Words>1085</Words>
  <Application>Microsoft Office PowerPoint</Application>
  <PresentationFormat>Широкоэкранный</PresentationFormat>
  <Paragraphs>27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Cambria</vt:lpstr>
      <vt:lpstr>Mistral</vt:lpstr>
      <vt:lpstr>TS103031002</vt:lpstr>
      <vt:lpstr>Микола Лисенко</vt:lpstr>
      <vt:lpstr>Микола Віталійович Лисенко — український композитор, піаніст, диригент, педагог, збирач пісенного фольклору, громадський діяч. До найвідоміших творів Лисенка належать, зокрема, гімн «Боже великий, єдиний, нам Україну храни», опери «Тарас Бульба», «Наталка Полтавка» й інші, його Друга фортепіанна рапсодія, Елегія для фортепіано, кантати «Б'ють пороги», «Радуйся, ниво неполитая» (на слова Тараса Шевченка) й інші. Лисенко створив численні аранжації народної музики для голосу й фортепіано, для хору та інших складів, а також написав значну кількість творів на слова Тараса Шевченка (романси, хори, кантати).</vt:lpstr>
      <vt:lpstr>Біографія</vt:lpstr>
      <vt:lpstr>Ранні роки</vt:lpstr>
      <vt:lpstr>З 1865 по 1867 рік, одразу після закінчення Київського університету, Лисенко працював у Таращі на посаді мирового посередника. Там же в Таращі на посаді офіцера драгунського полку служив і батько Миколи Лисенка, Віталій Романович. У цей період Лисенки активно збирали фольклор і опублікували розвідку «Про історичні вподобання у смаках і модах народного одягу у Сквирському та Таращанському повітах». З 1867 року Микола Лисенко навчався у Лейпцизькій консерваторії. Студіював головно як піаніст, проте значне місце в навчанні займали й лекції з музично-теоретичних дисциплін. Окрім того освоював гру на скрипці й органі, та брав додаткові лекції з композиції та теорії музики. Його педагогами були Карл Рейнеке (фортепіано, приватні лекції з композиції та оркестрування), Ігнац Мошелес (фортепіано), Фердинанд Давід (клас ансаблевої та оркестрової гри), Ернст Венцель (фортепіано), Ернст Фрідріх Ріхтер (теоретичні дисципліни: складний контрапункт, імітація, канони, хорали на певний мотив), Роберт Веніамін Паперітц. У вільні хвилини Лисенко відвідував оперний театр, картинні галереї, церкву св. Томи, Гевандгаус. Концертне життя Лейпцига справляло сильне враження на Лисенка. З листів до рідних постає образ кмітливого молодика, який усе помічав, але вбирав у себе лише те, що вважав корисним та потрібним. Незважаючи на зайнятість, був активним пропагандистом українства в Європі. </vt:lpstr>
      <vt:lpstr>Презентация PowerPoint</vt:lpstr>
      <vt:lpstr>Презентация PowerPoint</vt:lpstr>
      <vt:lpstr>Лисенка переслідував царський уряд, 1907 року він був на деякий час заарештований. Помер 6 листопада 1912 року у Києві, похований на Байковому кладовищі.</vt:lpstr>
      <vt:lpstr>Презентация PowerPoint</vt:lpstr>
      <vt:lpstr> 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2013-02-26T18:08:25Z</dcterms:created>
  <dcterms:modified xsi:type="dcterms:W3CDTF">2013-02-27T12:07:17Z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