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8" r:id="rId4"/>
    <p:sldId id="258" r:id="rId5"/>
    <p:sldId id="269" r:id="rId6"/>
    <p:sldId id="270" r:id="rId7"/>
    <p:sldId id="301" r:id="rId8"/>
    <p:sldId id="280" r:id="rId9"/>
    <p:sldId id="302" r:id="rId10"/>
    <p:sldId id="281" r:id="rId11"/>
    <p:sldId id="282" r:id="rId12"/>
    <p:sldId id="271" r:id="rId13"/>
    <p:sldId id="283" r:id="rId14"/>
    <p:sldId id="284" r:id="rId15"/>
    <p:sldId id="291" r:id="rId16"/>
    <p:sldId id="272" r:id="rId17"/>
    <p:sldId id="273" r:id="rId18"/>
    <p:sldId id="274" r:id="rId19"/>
    <p:sldId id="275" r:id="rId20"/>
    <p:sldId id="276" r:id="rId21"/>
    <p:sldId id="297" r:id="rId22"/>
    <p:sldId id="278" r:id="rId23"/>
    <p:sldId id="279" r:id="rId24"/>
    <p:sldId id="262" r:id="rId25"/>
    <p:sldId id="296" r:id="rId26"/>
    <p:sldId id="263" r:id="rId27"/>
    <p:sldId id="264" r:id="rId28"/>
    <p:sldId id="298" r:id="rId29"/>
    <p:sldId id="299" r:id="rId30"/>
    <p:sldId id="300" r:id="rId31"/>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ru-RU" smtClean="0"/>
              <a:t>Образец заголовка</a:t>
            </a:r>
            <a:endParaRPr kumimoji="0"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ru-RU" smtClean="0"/>
              <a:t>Образец подзаголовка</a:t>
            </a:r>
            <a:endParaRPr kumimoji="0" lang="en-US"/>
          </a:p>
        </p:txBody>
      </p:sp>
      <p:sp>
        <p:nvSpPr>
          <p:cNvPr id="4" name="Дата 3"/>
          <p:cNvSpPr>
            <a:spLocks noGrp="1"/>
          </p:cNvSpPr>
          <p:nvPr>
            <p:ph type="dt" sz="half" idx="10"/>
          </p:nvPr>
        </p:nvSpPr>
        <p:spPr/>
        <p:txBody>
          <a:bodyPr/>
          <a:lstStyle/>
          <a:p>
            <a:fld id="{BCC9C103-B86D-43B4-AA99-1DF69826BA88}" type="datetimeFigureOut">
              <a:rPr lang="uk-UA" smtClean="0"/>
              <a:t>01.04.2015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E8EF5BC-4888-4C0C-9296-0CC3ABA508D7}" type="slidenum">
              <a:rPr lang="uk-UA" smtClean="0"/>
              <a:t>‹#›</a:t>
            </a:fld>
            <a:endParaRPr lang="uk-UA"/>
          </a:p>
        </p:txBody>
      </p:sp>
      <p:sp>
        <p:nvSpPr>
          <p:cNvPr id="10" name="Прямоугольник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CC9C103-B86D-43B4-AA99-1DF69826BA88}" type="datetimeFigureOut">
              <a:rPr lang="uk-UA" smtClean="0"/>
              <a:t>01.04.2015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Прямоугольник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Вертикальный заголовок 1"/>
          <p:cNvSpPr>
            <a:spLocks noGrp="1"/>
          </p:cNvSpPr>
          <p:nvPr>
            <p:ph type="title" orient="vert"/>
          </p:nvPr>
        </p:nvSpPr>
        <p:spPr>
          <a:xfrm>
            <a:off x="6781800" y="274640"/>
            <a:ext cx="19050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CC9C103-B86D-43B4-AA99-1DF69826BA88}" type="datetimeFigureOut">
              <a:rPr lang="uk-UA" smtClean="0"/>
              <a:t>01.04.2015</a:t>
            </a:fld>
            <a:endParaRPr lang="uk-UA"/>
          </a:p>
        </p:txBody>
      </p:sp>
      <p:sp>
        <p:nvSpPr>
          <p:cNvPr id="5" name="Нижний колонтитул 4"/>
          <p:cNvSpPr>
            <a:spLocks noGrp="1"/>
          </p:cNvSpPr>
          <p:nvPr>
            <p:ph type="ftr" sz="quarter" idx="11"/>
          </p:nvPr>
        </p:nvSpPr>
        <p:spPr>
          <a:xfrm>
            <a:off x="2640597" y="6377459"/>
            <a:ext cx="3836404" cy="365125"/>
          </a:xfrm>
        </p:spPr>
        <p:txBody>
          <a:bodyPr/>
          <a:lstStyle/>
          <a:p>
            <a:endParaRPr lang="uk-UA"/>
          </a:p>
        </p:txBody>
      </p:sp>
      <p:sp>
        <p:nvSpPr>
          <p:cNvPr id="6" name="Номер слайда 5"/>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CC9C103-B86D-43B4-AA99-1DF69826BA88}" type="datetimeFigureOut">
              <a:rPr lang="uk-UA" smtClean="0"/>
              <a:t>01.04.2015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Прямоугольник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CC9C103-B86D-43B4-AA99-1DF69826BA88}" type="datetimeFigureOut">
              <a:rPr lang="uk-UA" smtClean="0"/>
              <a:t>01.04.2015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E8EF5BC-4888-4C0C-9296-0CC3ABA508D7}"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CC9C103-B86D-43B4-AA99-1DF69826BA88}" type="datetimeFigureOut">
              <a:rPr lang="uk-UA" smtClean="0"/>
              <a:t>01.04.2015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4" name="Объект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6" name="Объект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CC9C103-B86D-43B4-AA99-1DF69826BA88}" type="datetimeFigureOut">
              <a:rPr lang="uk-UA" smtClean="0"/>
              <a:t>01.04.2015</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CC9C103-B86D-43B4-AA99-1DF69826BA88}" type="datetimeFigureOut">
              <a:rPr lang="uk-UA" smtClean="0"/>
              <a:t>01.04.2015</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CC9C103-B86D-43B4-AA99-1DF69826BA88}" type="datetimeFigureOut">
              <a:rPr lang="uk-UA" smtClean="0"/>
              <a:t>01.04.2015</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8E8EF5BC-4888-4C0C-9296-0CC3ABA508D7}"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ru-RU" smtClean="0"/>
              <a:t>Образец заголовка</a:t>
            </a:r>
            <a:endParaRPr kumimoji="0" lang="en-US"/>
          </a:p>
        </p:txBody>
      </p:sp>
      <p:sp>
        <p:nvSpPr>
          <p:cNvPr id="3" name="Объект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CC9C103-B86D-43B4-AA99-1DF69826BA88}" type="datetimeFigureOut">
              <a:rPr lang="uk-UA" smtClean="0"/>
              <a:t>01.04.2015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E8EF5BC-4888-4C0C-9296-0CC3ABA508D7}" type="slidenum">
              <a:rPr lang="uk-UA" smtClean="0"/>
              <a:t>‹#›</a:t>
            </a:fld>
            <a:endParaRPr lang="uk-UA"/>
          </a:p>
        </p:txBody>
      </p:sp>
      <p:sp>
        <p:nvSpPr>
          <p:cNvPr id="12" name="Прямоугольник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ru-RU" smtClean="0"/>
              <a:t>Вставка рисунка</a:t>
            </a:r>
            <a:endParaRPr kumimoji="0" lang="en-US"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164592" y="1170432"/>
            <a:ext cx="2523744" cy="201168"/>
          </a:xfrm>
        </p:spPr>
        <p:txBody>
          <a:bodyPr/>
          <a:lstStyle/>
          <a:p>
            <a:fld id="{BCC9C103-B86D-43B4-AA99-1DF69826BA88}" type="datetimeFigureOut">
              <a:rPr lang="uk-UA" smtClean="0"/>
              <a:t>01.04.2015</a:t>
            </a:fld>
            <a:endParaRPr lang="uk-UA"/>
          </a:p>
        </p:txBody>
      </p:sp>
      <p:sp>
        <p:nvSpPr>
          <p:cNvPr id="11" name="Прямоугольник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Нижний колонтитул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uk-UA"/>
          </a:p>
        </p:txBody>
      </p:sp>
      <p:sp>
        <p:nvSpPr>
          <p:cNvPr id="7" name="Номер слайда 6"/>
          <p:cNvSpPr>
            <a:spLocks noGrp="1"/>
          </p:cNvSpPr>
          <p:nvPr>
            <p:ph type="sldNum" sz="quarter" idx="12"/>
          </p:nvPr>
        </p:nvSpPr>
        <p:spPr>
          <a:xfrm>
            <a:off x="8339328" y="1170432"/>
            <a:ext cx="733864" cy="201168"/>
          </a:xfrm>
        </p:spPr>
        <p:txBody>
          <a:bodyPr/>
          <a:lstStyle/>
          <a:p>
            <a:fld id="{8E8EF5BC-4888-4C0C-9296-0CC3ABA508D7}" type="slidenum">
              <a:rPr lang="uk-UA" smtClean="0"/>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Прямоугольник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4" name="Дата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CC9C103-B86D-43B4-AA99-1DF69826BA88}" type="datetimeFigureOut">
              <a:rPr lang="uk-UA" smtClean="0"/>
              <a:t>01.04.2015</a:t>
            </a:fld>
            <a:endParaRPr lang="uk-UA"/>
          </a:p>
        </p:txBody>
      </p:sp>
      <p:sp>
        <p:nvSpPr>
          <p:cNvPr id="5" name="Нижний колонтитул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uk-UA"/>
          </a:p>
        </p:txBody>
      </p:sp>
      <p:sp>
        <p:nvSpPr>
          <p:cNvPr id="6" name="Номер слайда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E8EF5BC-4888-4C0C-9296-0CC3ABA508D7}"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Ядерна енергетика</a:t>
            </a:r>
            <a:endParaRPr lang="uk-UA" dirty="0"/>
          </a:p>
        </p:txBody>
      </p:sp>
      <p:sp>
        <p:nvSpPr>
          <p:cNvPr id="3" name="Подзаголовок 2"/>
          <p:cNvSpPr>
            <a:spLocks noGrp="1"/>
          </p:cNvSpPr>
          <p:nvPr>
            <p:ph type="subTitle" idx="1"/>
          </p:nvPr>
        </p:nvSpPr>
        <p:spPr>
          <a:xfrm>
            <a:off x="899592" y="5157192"/>
            <a:ext cx="8077200" cy="1499616"/>
          </a:xfrm>
        </p:spPr>
        <p:txBody>
          <a:bodyPr/>
          <a:lstStyle/>
          <a:p>
            <a:r>
              <a:rPr lang="uk-UA" dirty="0" smtClean="0"/>
              <a:t>Підготувала учениця 1 1 класу</a:t>
            </a:r>
          </a:p>
          <a:p>
            <a:r>
              <a:rPr lang="uk-UA" dirty="0" err="1" smtClean="0"/>
              <a:t>Стрельчук</a:t>
            </a:r>
            <a:r>
              <a:rPr lang="uk-UA" dirty="0" smtClean="0"/>
              <a:t> Катерина</a:t>
            </a:r>
            <a:endParaRPr lang="uk-UA" dirty="0"/>
          </a:p>
        </p:txBody>
      </p:sp>
    </p:spTree>
    <p:extLst>
      <p:ext uri="{BB962C8B-B14F-4D97-AF65-F5344CB8AC3E}">
        <p14:creationId xmlns:p14="http://schemas.microsoft.com/office/powerpoint/2010/main" val="31921981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descr="325548_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Grp="1" noChangeArrowheads="1"/>
          </p:cNvSpPr>
          <p:nvPr>
            <p:ph type="ctrTitle"/>
          </p:nvPr>
        </p:nvSpPr>
        <p:spPr>
          <a:xfrm>
            <a:off x="575469" y="1792532"/>
            <a:ext cx="7993062" cy="5084762"/>
          </a:xfrm>
          <a:ln/>
        </p:spPr>
        <p:txBody>
          <a:bodyPr/>
          <a:lstStyle/>
          <a:p>
            <a:pPr algn="l"/>
            <a:r>
              <a:rPr lang="ru-RU" sz="2400" dirty="0">
                <a:solidFill>
                  <a:schemeClr val="accent3">
                    <a:lumMod val="75000"/>
                  </a:schemeClr>
                </a:solidFill>
              </a:rPr>
              <a:t>Станом на 2007, </a:t>
            </a:r>
            <a:r>
              <a:rPr lang="ru-RU" sz="2400" dirty="0" err="1">
                <a:solidFill>
                  <a:schemeClr val="accent3">
                    <a:lumMod val="75000"/>
                  </a:schemeClr>
                </a:solidFill>
              </a:rPr>
              <a:t>енергетичні</a:t>
            </a:r>
            <a:r>
              <a:rPr lang="ru-RU" sz="2400" dirty="0">
                <a:solidFill>
                  <a:schemeClr val="accent3">
                    <a:lumMod val="75000"/>
                  </a:schemeClr>
                </a:solidFill>
              </a:rPr>
              <a:t> </a:t>
            </a:r>
            <a:r>
              <a:rPr lang="ru-RU" sz="2400" dirty="0" err="1">
                <a:solidFill>
                  <a:schemeClr val="accent3">
                    <a:lumMod val="75000"/>
                  </a:schemeClr>
                </a:solidFill>
              </a:rPr>
              <a:t>ядерні</a:t>
            </a:r>
            <a:r>
              <a:rPr lang="ru-RU" sz="2400" dirty="0">
                <a:solidFill>
                  <a:schemeClr val="accent3">
                    <a:lumMod val="75000"/>
                  </a:schemeClr>
                </a:solidFill>
              </a:rPr>
              <a:t> </a:t>
            </a:r>
            <a:r>
              <a:rPr lang="ru-RU" sz="2400" dirty="0" err="1">
                <a:solidFill>
                  <a:schemeClr val="accent3">
                    <a:lumMod val="75000"/>
                  </a:schemeClr>
                </a:solidFill>
              </a:rPr>
              <a:t>реактори</a:t>
            </a:r>
            <a:r>
              <a:rPr lang="ru-RU" sz="2400" dirty="0">
                <a:solidFill>
                  <a:schemeClr val="accent3">
                    <a:lumMod val="75000"/>
                  </a:schemeClr>
                </a:solidFill>
              </a:rPr>
              <a:t> </a:t>
            </a:r>
            <a:r>
              <a:rPr lang="ru-RU" sz="2400" dirty="0" err="1">
                <a:solidFill>
                  <a:schemeClr val="accent3">
                    <a:lumMod val="75000"/>
                  </a:schemeClr>
                </a:solidFill>
              </a:rPr>
              <a:t>працювали</a:t>
            </a:r>
            <a:r>
              <a:rPr lang="ru-RU" sz="2400" dirty="0">
                <a:solidFill>
                  <a:schemeClr val="accent3">
                    <a:lumMod val="75000"/>
                  </a:schemeClr>
                </a:solidFill>
              </a:rPr>
              <a:t> в 31 </a:t>
            </a:r>
            <a:r>
              <a:rPr lang="ru-RU" sz="2400" dirty="0" err="1">
                <a:solidFill>
                  <a:schemeClr val="accent3">
                    <a:lumMod val="75000"/>
                  </a:schemeClr>
                </a:solidFill>
              </a:rPr>
              <a:t>країні</a:t>
            </a:r>
            <a:r>
              <a:rPr lang="ru-RU" sz="2400" dirty="0">
                <a:solidFill>
                  <a:schemeClr val="accent3">
                    <a:lumMod val="75000"/>
                  </a:schemeClr>
                </a:solidFill>
              </a:rPr>
              <a:t> </a:t>
            </a:r>
            <a:r>
              <a:rPr lang="ru-RU" sz="2400" dirty="0" err="1">
                <a:solidFill>
                  <a:schemeClr val="accent3">
                    <a:lumMod val="75000"/>
                  </a:schemeClr>
                </a:solidFill>
              </a:rPr>
              <a:t>світу</a:t>
            </a:r>
            <a:r>
              <a:rPr lang="ru-RU" sz="2400" dirty="0">
                <a:solidFill>
                  <a:schemeClr val="accent3">
                    <a:lumMod val="75000"/>
                  </a:schemeClr>
                </a:solidFill>
              </a:rPr>
              <a:t>. </a:t>
            </a:r>
            <a:r>
              <a:rPr lang="ru-RU" sz="2400" dirty="0" err="1">
                <a:solidFill>
                  <a:schemeClr val="accent3">
                    <a:lumMod val="75000"/>
                  </a:schemeClr>
                </a:solidFill>
              </a:rPr>
              <a:t>Найбільше</a:t>
            </a:r>
            <a:r>
              <a:rPr lang="ru-RU" sz="2400" dirty="0">
                <a:solidFill>
                  <a:schemeClr val="accent3">
                    <a:lumMod val="75000"/>
                  </a:schemeClr>
                </a:solidFill>
              </a:rPr>
              <a:t> </a:t>
            </a:r>
            <a:r>
              <a:rPr lang="ru-RU" sz="2400" dirty="0" err="1">
                <a:solidFill>
                  <a:schemeClr val="accent3">
                    <a:lumMod val="75000"/>
                  </a:schemeClr>
                </a:solidFill>
              </a:rPr>
              <a:t>ядерна</a:t>
            </a:r>
            <a:r>
              <a:rPr lang="ru-RU" sz="2400" dirty="0">
                <a:solidFill>
                  <a:schemeClr val="accent3">
                    <a:lumMod val="75000"/>
                  </a:schemeClr>
                </a:solidFill>
              </a:rPr>
              <a:t> </a:t>
            </a:r>
            <a:r>
              <a:rPr lang="ru-RU" sz="2400" dirty="0" err="1">
                <a:solidFill>
                  <a:schemeClr val="accent3">
                    <a:lumMod val="75000"/>
                  </a:schemeClr>
                </a:solidFill>
              </a:rPr>
              <a:t>енергетика</a:t>
            </a:r>
            <a:r>
              <a:rPr lang="ru-RU" sz="2400" dirty="0">
                <a:solidFill>
                  <a:schemeClr val="accent3">
                    <a:lumMod val="75000"/>
                  </a:schemeClr>
                </a:solidFill>
              </a:rPr>
              <a:t> </a:t>
            </a:r>
            <a:r>
              <a:rPr lang="ru-RU" sz="2400" dirty="0" err="1">
                <a:solidFill>
                  <a:schemeClr val="accent3">
                    <a:lumMod val="75000"/>
                  </a:schemeClr>
                </a:solidFill>
              </a:rPr>
              <a:t>розвинута</a:t>
            </a:r>
            <a:r>
              <a:rPr lang="ru-RU" sz="2400" dirty="0">
                <a:solidFill>
                  <a:schemeClr val="accent3">
                    <a:lumMod val="75000"/>
                  </a:schemeClr>
                </a:solidFill>
              </a:rPr>
              <a:t> в </a:t>
            </a:r>
            <a:r>
              <a:rPr lang="ru-RU" sz="2400" dirty="0" err="1">
                <a:solidFill>
                  <a:schemeClr val="accent3">
                    <a:lumMod val="75000"/>
                  </a:schemeClr>
                </a:solidFill>
              </a:rPr>
              <a:t>країнах</a:t>
            </a:r>
            <a:r>
              <a:rPr lang="ru-RU" sz="2400" dirty="0">
                <a:solidFill>
                  <a:schemeClr val="accent3">
                    <a:lumMod val="75000"/>
                  </a:schemeClr>
                </a:solidFill>
              </a:rPr>
              <a:t> з великими </a:t>
            </a:r>
            <a:r>
              <a:rPr lang="ru-RU" sz="2400" dirty="0" err="1">
                <a:solidFill>
                  <a:schemeClr val="accent3">
                    <a:lumMod val="75000"/>
                  </a:schemeClr>
                </a:solidFill>
              </a:rPr>
              <a:t>об'єднаними</a:t>
            </a:r>
            <a:r>
              <a:rPr lang="ru-RU" sz="2400" dirty="0">
                <a:solidFill>
                  <a:schemeClr val="accent3">
                    <a:lumMod val="75000"/>
                  </a:schemeClr>
                </a:solidFill>
              </a:rPr>
              <a:t> </a:t>
            </a:r>
            <a:r>
              <a:rPr lang="ru-RU" sz="2400" dirty="0" err="1">
                <a:solidFill>
                  <a:schemeClr val="accent3">
                    <a:lumMod val="75000"/>
                  </a:schemeClr>
                </a:solidFill>
              </a:rPr>
              <a:t>електричними</a:t>
            </a:r>
            <a:r>
              <a:rPr lang="ru-RU" sz="2400" dirty="0">
                <a:solidFill>
                  <a:schemeClr val="accent3">
                    <a:lumMod val="75000"/>
                  </a:schemeClr>
                </a:solidFill>
              </a:rPr>
              <a:t> мережами. </a:t>
            </a:r>
            <a:r>
              <a:rPr lang="ru-RU" sz="2400" dirty="0" err="1">
                <a:solidFill>
                  <a:schemeClr val="accent3">
                    <a:lumMod val="75000"/>
                  </a:schemeClr>
                </a:solidFill>
              </a:rPr>
              <a:t>Ядерна</a:t>
            </a:r>
            <a:r>
              <a:rPr lang="ru-RU" sz="2400" dirty="0">
                <a:solidFill>
                  <a:schemeClr val="accent3">
                    <a:lumMod val="75000"/>
                  </a:schemeClr>
                </a:solidFill>
              </a:rPr>
              <a:t> </a:t>
            </a:r>
            <a:r>
              <a:rPr lang="ru-RU" sz="2400" dirty="0" err="1">
                <a:solidFill>
                  <a:schemeClr val="accent3">
                    <a:lumMod val="75000"/>
                  </a:schemeClr>
                </a:solidFill>
              </a:rPr>
              <a:t>енергетика</a:t>
            </a:r>
            <a:r>
              <a:rPr lang="ru-RU" sz="2400" dirty="0">
                <a:solidFill>
                  <a:schemeClr val="accent3">
                    <a:lumMod val="75000"/>
                  </a:schemeClr>
                </a:solidFill>
              </a:rPr>
              <a:t> США </a:t>
            </a:r>
            <a:r>
              <a:rPr lang="ru-RU" sz="2400" dirty="0" err="1">
                <a:solidFill>
                  <a:schemeClr val="accent3">
                    <a:lumMod val="75000"/>
                  </a:schemeClr>
                </a:solidFill>
              </a:rPr>
              <a:t>найпотужніша</a:t>
            </a:r>
            <a:r>
              <a:rPr lang="ru-RU" sz="2400" dirty="0">
                <a:solidFill>
                  <a:schemeClr val="accent3">
                    <a:lumMod val="75000"/>
                  </a:schemeClr>
                </a:solidFill>
              </a:rPr>
              <a:t> у </a:t>
            </a:r>
            <a:r>
              <a:rPr lang="ru-RU" sz="2400" dirty="0" err="1">
                <a:solidFill>
                  <a:schemeClr val="accent3">
                    <a:lumMod val="75000"/>
                  </a:schemeClr>
                </a:solidFill>
              </a:rPr>
              <a:t>світі</a:t>
            </a:r>
            <a:r>
              <a:rPr lang="ru-RU" sz="2400" dirty="0">
                <a:solidFill>
                  <a:schemeClr val="accent3">
                    <a:lumMod val="75000"/>
                  </a:schemeClr>
                </a:solidFill>
              </a:rPr>
              <a:t>, 28% </a:t>
            </a:r>
            <a:r>
              <a:rPr lang="ru-RU" sz="2400" dirty="0" err="1">
                <a:solidFill>
                  <a:schemeClr val="accent3">
                    <a:lumMod val="75000"/>
                  </a:schemeClr>
                </a:solidFill>
              </a:rPr>
              <a:t>від</a:t>
            </a:r>
            <a:r>
              <a:rPr lang="ru-RU" sz="2400" dirty="0">
                <a:solidFill>
                  <a:schemeClr val="accent3">
                    <a:lumMod val="75000"/>
                  </a:schemeClr>
                </a:solidFill>
              </a:rPr>
              <a:t> </a:t>
            </a:r>
            <a:r>
              <a:rPr lang="ru-RU" sz="2400" dirty="0" err="1">
                <a:solidFill>
                  <a:schemeClr val="accent3">
                    <a:lumMod val="75000"/>
                  </a:schemeClr>
                </a:solidFill>
              </a:rPr>
              <a:t>світового</a:t>
            </a:r>
            <a:r>
              <a:rPr lang="ru-RU" sz="2400" dirty="0">
                <a:solidFill>
                  <a:schemeClr val="accent3">
                    <a:lumMod val="75000"/>
                  </a:schemeClr>
                </a:solidFill>
              </a:rPr>
              <a:t> </a:t>
            </a:r>
            <a:r>
              <a:rPr lang="ru-RU" sz="2400" dirty="0" err="1">
                <a:solidFill>
                  <a:schemeClr val="accent3">
                    <a:lumMod val="75000"/>
                  </a:schemeClr>
                </a:solidFill>
              </a:rPr>
              <a:t>виробництва</a:t>
            </a:r>
            <a:r>
              <a:rPr lang="ru-RU" sz="2400" dirty="0">
                <a:solidFill>
                  <a:schemeClr val="accent3">
                    <a:lumMod val="75000"/>
                  </a:schemeClr>
                </a:solidFill>
              </a:rPr>
              <a:t>. </a:t>
            </a:r>
            <a:r>
              <a:rPr lang="ru-RU" sz="2400" dirty="0" err="1">
                <a:solidFill>
                  <a:schemeClr val="accent3">
                    <a:lumMod val="75000"/>
                  </a:schemeClr>
                </a:solidFill>
              </a:rPr>
              <a:t>Далі</a:t>
            </a:r>
            <a:r>
              <a:rPr lang="ru-RU" sz="2400" dirty="0">
                <a:solidFill>
                  <a:schemeClr val="accent3">
                    <a:lumMod val="75000"/>
                  </a:schemeClr>
                </a:solidFill>
              </a:rPr>
              <a:t> </a:t>
            </a:r>
            <a:r>
              <a:rPr lang="ru-RU" sz="2400" dirty="0" err="1">
                <a:solidFill>
                  <a:schemeClr val="accent3">
                    <a:lumMod val="75000"/>
                  </a:schemeClr>
                </a:solidFill>
              </a:rPr>
              <a:t>йдуть</a:t>
            </a:r>
            <a:r>
              <a:rPr lang="ru-RU" sz="2400" dirty="0">
                <a:solidFill>
                  <a:schemeClr val="accent3">
                    <a:lumMod val="75000"/>
                  </a:schemeClr>
                </a:solidFill>
              </a:rPr>
              <a:t> </a:t>
            </a:r>
            <a:r>
              <a:rPr lang="ru-RU" sz="2400" dirty="0" err="1">
                <a:solidFill>
                  <a:schemeClr val="accent3">
                    <a:lumMod val="75000"/>
                  </a:schemeClr>
                </a:solidFill>
              </a:rPr>
              <a:t>Франція</a:t>
            </a:r>
            <a:r>
              <a:rPr lang="ru-RU" sz="2400" dirty="0">
                <a:solidFill>
                  <a:schemeClr val="accent3">
                    <a:lumMod val="75000"/>
                  </a:schemeClr>
                </a:solidFill>
              </a:rPr>
              <a:t> з 18% та </a:t>
            </a:r>
            <a:r>
              <a:rPr lang="ru-RU" sz="2400" dirty="0" err="1">
                <a:solidFill>
                  <a:schemeClr val="accent3">
                    <a:lumMod val="75000"/>
                  </a:schemeClr>
                </a:solidFill>
              </a:rPr>
              <a:t>Японія</a:t>
            </a:r>
            <a:r>
              <a:rPr lang="ru-RU" sz="2400" dirty="0">
                <a:solidFill>
                  <a:schemeClr val="accent3">
                    <a:lumMod val="75000"/>
                  </a:schemeClr>
                </a:solidFill>
              </a:rPr>
              <a:t> з 12%. У 2007 </a:t>
            </a:r>
            <a:r>
              <a:rPr lang="ru-RU" sz="2400" dirty="0" err="1">
                <a:solidFill>
                  <a:schemeClr val="accent3">
                    <a:lumMod val="75000"/>
                  </a:schemeClr>
                </a:solidFill>
              </a:rPr>
              <a:t>році</a:t>
            </a:r>
            <a:r>
              <a:rPr lang="ru-RU" sz="2400" dirty="0">
                <a:solidFill>
                  <a:schemeClr val="accent3">
                    <a:lumMod val="75000"/>
                  </a:schemeClr>
                </a:solidFill>
              </a:rPr>
              <a:t> в </a:t>
            </a:r>
            <a:r>
              <a:rPr lang="ru-RU" sz="2400" dirty="0" err="1">
                <a:solidFill>
                  <a:schemeClr val="accent3">
                    <a:lumMod val="75000"/>
                  </a:schemeClr>
                </a:solidFill>
              </a:rPr>
              <a:t>світі</a:t>
            </a:r>
            <a:r>
              <a:rPr lang="ru-RU" sz="2400" dirty="0">
                <a:solidFill>
                  <a:schemeClr val="accent3">
                    <a:lumMod val="75000"/>
                  </a:schemeClr>
                </a:solidFill>
              </a:rPr>
              <a:t> </a:t>
            </a:r>
            <a:r>
              <a:rPr lang="ru-RU" sz="2400" dirty="0" err="1">
                <a:solidFill>
                  <a:schemeClr val="accent3">
                    <a:lumMod val="75000"/>
                  </a:schemeClr>
                </a:solidFill>
              </a:rPr>
              <a:t>працювало</a:t>
            </a:r>
            <a:r>
              <a:rPr lang="ru-RU" sz="2400" dirty="0">
                <a:solidFill>
                  <a:schemeClr val="accent3">
                    <a:lumMod val="75000"/>
                  </a:schemeClr>
                </a:solidFill>
              </a:rPr>
              <a:t> 439 </a:t>
            </a:r>
            <a:r>
              <a:rPr lang="ru-RU" sz="2400" dirty="0" err="1">
                <a:solidFill>
                  <a:schemeClr val="accent3">
                    <a:lumMod val="75000"/>
                  </a:schemeClr>
                </a:solidFill>
              </a:rPr>
              <a:t>ядерних</a:t>
            </a:r>
            <a:r>
              <a:rPr lang="ru-RU" sz="2400" dirty="0">
                <a:solidFill>
                  <a:schemeClr val="accent3">
                    <a:lumMod val="75000"/>
                  </a:schemeClr>
                </a:solidFill>
              </a:rPr>
              <a:t> </a:t>
            </a:r>
            <a:r>
              <a:rPr lang="ru-RU" sz="2400" dirty="0" err="1">
                <a:solidFill>
                  <a:schemeClr val="accent3">
                    <a:lumMod val="75000"/>
                  </a:schemeClr>
                </a:solidFill>
              </a:rPr>
              <a:t>реакторів</a:t>
            </a:r>
            <a:r>
              <a:rPr lang="ru-RU" sz="2400" dirty="0">
                <a:solidFill>
                  <a:schemeClr val="accent3">
                    <a:lumMod val="75000"/>
                  </a:schemeClr>
                </a:solidFill>
              </a:rPr>
              <a:t> </a:t>
            </a:r>
            <a:r>
              <a:rPr lang="ru-RU" sz="2400" dirty="0" err="1">
                <a:solidFill>
                  <a:schemeClr val="accent3">
                    <a:lumMod val="75000"/>
                  </a:schemeClr>
                </a:solidFill>
              </a:rPr>
              <a:t>із</a:t>
            </a:r>
            <a:r>
              <a:rPr lang="ru-RU" sz="2400" dirty="0">
                <a:solidFill>
                  <a:schemeClr val="accent3">
                    <a:lumMod val="75000"/>
                  </a:schemeClr>
                </a:solidFill>
              </a:rPr>
              <a:t> </a:t>
            </a:r>
            <a:r>
              <a:rPr lang="ru-RU" sz="2400" dirty="0" err="1">
                <a:solidFill>
                  <a:schemeClr val="accent3">
                    <a:lumMod val="75000"/>
                  </a:schemeClr>
                </a:solidFill>
              </a:rPr>
              <a:t>загальною</a:t>
            </a:r>
            <a:r>
              <a:rPr lang="ru-RU" sz="2400" dirty="0">
                <a:solidFill>
                  <a:schemeClr val="accent3">
                    <a:lumMod val="75000"/>
                  </a:schemeClr>
                </a:solidFill>
              </a:rPr>
              <a:t> </a:t>
            </a:r>
            <a:r>
              <a:rPr lang="ru-RU" sz="2400" dirty="0" err="1">
                <a:solidFill>
                  <a:schemeClr val="accent3">
                    <a:lumMod val="75000"/>
                  </a:schemeClr>
                </a:solidFill>
              </a:rPr>
              <a:t>потужністю</a:t>
            </a:r>
            <a:r>
              <a:rPr lang="ru-RU" sz="2400" dirty="0">
                <a:solidFill>
                  <a:schemeClr val="accent3">
                    <a:lumMod val="75000"/>
                  </a:schemeClr>
                </a:solidFill>
              </a:rPr>
              <a:t> 351 ГВт.</a:t>
            </a:r>
            <a:br>
              <a:rPr lang="ru-RU" sz="2400" dirty="0">
                <a:solidFill>
                  <a:schemeClr val="accent3">
                    <a:lumMod val="75000"/>
                  </a:schemeClr>
                </a:solidFill>
              </a:rPr>
            </a:br>
            <a:endParaRPr lang="ru-RU" sz="2400" dirty="0">
              <a:solidFill>
                <a:schemeClr val="accent3">
                  <a:lumMod val="75000"/>
                </a:schemeClr>
              </a:solidFill>
            </a:endParaRPr>
          </a:p>
        </p:txBody>
      </p:sp>
      <p:sp>
        <p:nvSpPr>
          <p:cNvPr id="10248" name="Rectangle 8"/>
          <p:cNvSpPr>
            <a:spLocks noGrp="1" noChangeArrowheads="1"/>
          </p:cNvSpPr>
          <p:nvPr>
            <p:ph type="subTitle" idx="1"/>
          </p:nvPr>
        </p:nvSpPr>
        <p:spPr>
          <a:xfrm>
            <a:off x="1476375" y="115888"/>
            <a:ext cx="6400800" cy="622300"/>
          </a:xfrm>
          <a:ln/>
        </p:spPr>
        <p:txBody>
          <a:bodyPr>
            <a:normAutofit fontScale="62500" lnSpcReduction="20000"/>
          </a:bodyPr>
          <a:lstStyle/>
          <a:p>
            <a:pPr>
              <a:lnSpc>
                <a:spcPct val="90000"/>
              </a:lnSpc>
            </a:pPr>
            <a:r>
              <a:rPr lang="ru-RU" sz="63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Ядерна</a:t>
            </a:r>
            <a:r>
              <a:rPr lang="ru-RU" sz="63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63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енергетика</a:t>
            </a:r>
            <a:r>
              <a:rPr lang="ru-RU" sz="63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в </a:t>
            </a:r>
            <a:r>
              <a:rPr lang="ru-RU" sz="63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світі</a:t>
            </a:r>
            <a:r>
              <a:rPr lang="ru-RU" sz="63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i="1" dirty="0"/>
              <a:t/>
            </a:r>
            <a:br>
              <a:rPr lang="ru-RU" sz="2400" i="1" dirty="0"/>
            </a:br>
            <a:endParaRPr lang="ru-RU" sz="2400" i="1" dirty="0"/>
          </a:p>
        </p:txBody>
      </p:sp>
    </p:spTree>
    <p:extLst>
      <p:ext uri="{BB962C8B-B14F-4D97-AF65-F5344CB8AC3E}">
        <p14:creationId xmlns:p14="http://schemas.microsoft.com/office/powerpoint/2010/main" val="36555009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idx="4294967295"/>
          </p:nvPr>
        </p:nvSpPr>
        <p:spPr>
          <a:xfrm>
            <a:off x="0" y="2924944"/>
            <a:ext cx="6084168" cy="3974620"/>
          </a:xfrm>
          <a:prstGeom prst="rect">
            <a:avLst/>
          </a:prstGeom>
          <a:effectLst/>
        </p:spPr>
        <p:txBody>
          <a:bodyPr>
            <a:normAutofit fontScale="90000"/>
          </a:bodyPr>
          <a:lstStyle/>
          <a:p>
            <a:pPr algn="l"/>
            <a:r>
              <a:rPr sz="2800" dirty="0" err="1"/>
              <a:t>Ядерна</a:t>
            </a:r>
            <a:r>
              <a:rPr sz="2800" dirty="0"/>
              <a:t> </a:t>
            </a:r>
            <a:r>
              <a:rPr sz="2800" dirty="0" err="1"/>
              <a:t>енергія</a:t>
            </a:r>
            <a:r>
              <a:rPr sz="2800" dirty="0"/>
              <a:t> </a:t>
            </a:r>
            <a:r>
              <a:rPr lang="uk-UA" sz="2800" dirty="0" smtClean="0"/>
              <a:t>, що </a:t>
            </a:r>
            <a:r>
              <a:rPr sz="2800" dirty="0" err="1" smtClean="0"/>
              <a:t>виробляється</a:t>
            </a:r>
            <a:r>
              <a:rPr sz="2800" dirty="0" smtClean="0"/>
              <a:t> </a:t>
            </a:r>
            <a:r>
              <a:rPr sz="2800" dirty="0"/>
              <a:t>в </a:t>
            </a:r>
            <a:r>
              <a:rPr sz="2800" dirty="0" err="1"/>
              <a:t>атомних</a:t>
            </a:r>
            <a:r>
              <a:rPr sz="2800" dirty="0"/>
              <a:t> </a:t>
            </a:r>
            <a:r>
              <a:rPr sz="2800" dirty="0" err="1"/>
              <a:t>електричних</a:t>
            </a:r>
            <a:r>
              <a:rPr sz="2800" dirty="0"/>
              <a:t> </a:t>
            </a:r>
            <a:r>
              <a:rPr sz="2800" dirty="0" err="1"/>
              <a:t>станціях</a:t>
            </a:r>
            <a:r>
              <a:rPr sz="2800" dirty="0"/>
              <a:t>, </a:t>
            </a:r>
            <a:r>
              <a:rPr sz="2800" dirty="0" err="1"/>
              <a:t>використовується</a:t>
            </a:r>
            <a:r>
              <a:rPr sz="2800" dirty="0"/>
              <a:t> </a:t>
            </a:r>
            <a:r>
              <a:rPr sz="2800" dirty="0" err="1"/>
              <a:t>на</a:t>
            </a:r>
            <a:r>
              <a:rPr sz="2800" dirty="0"/>
              <a:t> </a:t>
            </a:r>
            <a:r>
              <a:rPr sz="2800" dirty="0" err="1"/>
              <a:t>атомних</a:t>
            </a:r>
            <a:r>
              <a:rPr sz="2800" dirty="0"/>
              <a:t> </a:t>
            </a:r>
            <a:r>
              <a:rPr sz="2800" dirty="0" err="1"/>
              <a:t>криголамах</a:t>
            </a:r>
            <a:r>
              <a:rPr sz="2800" dirty="0"/>
              <a:t>, </a:t>
            </a:r>
            <a:r>
              <a:rPr sz="2800" dirty="0" err="1"/>
              <a:t>атомних</a:t>
            </a:r>
            <a:r>
              <a:rPr sz="2800" dirty="0"/>
              <a:t> </a:t>
            </a:r>
            <a:r>
              <a:rPr sz="2800" dirty="0" err="1"/>
              <a:t>підводних</a:t>
            </a:r>
            <a:r>
              <a:rPr sz="2800" dirty="0"/>
              <a:t> </a:t>
            </a:r>
            <a:r>
              <a:rPr sz="2800" dirty="0" err="1"/>
              <a:t>човнах</a:t>
            </a:r>
            <a:r>
              <a:rPr sz="2800" dirty="0"/>
              <a:t>; США </a:t>
            </a:r>
            <a:r>
              <a:rPr sz="2800" dirty="0" err="1"/>
              <a:t>здійснюють</a:t>
            </a:r>
            <a:r>
              <a:rPr sz="2800" dirty="0"/>
              <a:t> </a:t>
            </a:r>
            <a:r>
              <a:rPr sz="2800" dirty="0" err="1"/>
              <a:t>програму</a:t>
            </a:r>
            <a:r>
              <a:rPr sz="2800" dirty="0"/>
              <a:t> </a:t>
            </a:r>
            <a:r>
              <a:rPr sz="2800" dirty="0" err="1"/>
              <a:t>зі</a:t>
            </a:r>
            <a:r>
              <a:rPr sz="2800" dirty="0"/>
              <a:t> </a:t>
            </a:r>
            <a:r>
              <a:rPr sz="2800" dirty="0" err="1"/>
              <a:t>створення</a:t>
            </a:r>
            <a:r>
              <a:rPr sz="2800" dirty="0"/>
              <a:t> </a:t>
            </a:r>
            <a:r>
              <a:rPr sz="2800" dirty="0" err="1"/>
              <a:t>ядерної</a:t>
            </a:r>
            <a:r>
              <a:rPr sz="2800" dirty="0"/>
              <a:t> </a:t>
            </a:r>
            <a:r>
              <a:rPr sz="2800" dirty="0" err="1"/>
              <a:t>двигуна</a:t>
            </a:r>
            <a:r>
              <a:rPr sz="2800" dirty="0"/>
              <a:t> </a:t>
            </a:r>
            <a:r>
              <a:rPr sz="2800" dirty="0" err="1"/>
              <a:t>для</a:t>
            </a:r>
            <a:r>
              <a:rPr sz="2800" dirty="0"/>
              <a:t> </a:t>
            </a:r>
            <a:r>
              <a:rPr sz="2800" dirty="0" err="1"/>
              <a:t>космічних</a:t>
            </a:r>
            <a:r>
              <a:rPr sz="2800" dirty="0"/>
              <a:t> </a:t>
            </a:r>
            <a:r>
              <a:rPr sz="2800" dirty="0" err="1"/>
              <a:t>кораблів</a:t>
            </a:r>
            <a:r>
              <a:rPr sz="2800" dirty="0"/>
              <a:t>, </a:t>
            </a:r>
            <a:r>
              <a:rPr sz="2800" dirty="0" err="1"/>
              <a:t>крім</a:t>
            </a:r>
            <a:r>
              <a:rPr sz="2800" dirty="0"/>
              <a:t> </a:t>
            </a:r>
            <a:r>
              <a:rPr sz="2800" dirty="0" err="1"/>
              <a:t>того</a:t>
            </a:r>
            <a:r>
              <a:rPr sz="2800" dirty="0"/>
              <a:t>, </a:t>
            </a:r>
            <a:r>
              <a:rPr sz="2800" dirty="0" err="1"/>
              <a:t>робилися</a:t>
            </a:r>
            <a:r>
              <a:rPr sz="2800" dirty="0"/>
              <a:t> </a:t>
            </a:r>
            <a:r>
              <a:rPr sz="2800" dirty="0" err="1"/>
              <a:t>спроби</a:t>
            </a:r>
            <a:r>
              <a:rPr sz="2800" dirty="0"/>
              <a:t> </a:t>
            </a:r>
            <a:r>
              <a:rPr sz="2800" dirty="0" err="1"/>
              <a:t>створити</a:t>
            </a:r>
            <a:r>
              <a:rPr sz="2800" dirty="0"/>
              <a:t> </a:t>
            </a:r>
            <a:r>
              <a:rPr sz="2800" dirty="0" err="1"/>
              <a:t>ядерний</a:t>
            </a:r>
            <a:r>
              <a:rPr sz="2800" dirty="0"/>
              <a:t> </a:t>
            </a:r>
            <a:r>
              <a:rPr sz="2800" dirty="0" err="1"/>
              <a:t>двигун</a:t>
            </a:r>
            <a:r>
              <a:rPr sz="2800" dirty="0"/>
              <a:t> </a:t>
            </a:r>
            <a:r>
              <a:rPr sz="2800" dirty="0" err="1"/>
              <a:t>для</a:t>
            </a:r>
            <a:r>
              <a:rPr sz="2800" dirty="0"/>
              <a:t> </a:t>
            </a:r>
            <a:r>
              <a:rPr sz="2800" dirty="0" err="1"/>
              <a:t>літаків</a:t>
            </a:r>
            <a:r>
              <a:rPr sz="2800" dirty="0"/>
              <a:t> </a:t>
            </a:r>
            <a:r>
              <a:rPr sz="2800" dirty="0" smtClean="0"/>
              <a:t>і </a:t>
            </a:r>
            <a:r>
              <a:rPr sz="2800" dirty="0"/>
              <a:t>«</a:t>
            </a:r>
            <a:r>
              <a:rPr sz="2800" dirty="0" err="1"/>
              <a:t>атомних</a:t>
            </a:r>
            <a:r>
              <a:rPr sz="2800" dirty="0"/>
              <a:t>» </a:t>
            </a:r>
            <a:r>
              <a:rPr sz="2800" dirty="0" err="1"/>
              <a:t>танків</a:t>
            </a:r>
            <a:r>
              <a:rPr sz="2800" dirty="0"/>
              <a:t>.</a:t>
            </a:r>
          </a:p>
        </p:txBody>
      </p:sp>
    </p:spTree>
    <p:extLst>
      <p:ext uri="{BB962C8B-B14F-4D97-AF65-F5344CB8AC3E}">
        <p14:creationId xmlns:p14="http://schemas.microsoft.com/office/powerpoint/2010/main" val="1068042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7" descr="Файл:Nuclear Fuel Cy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Rectangle 4"/>
          <p:cNvSpPr>
            <a:spLocks noGrp="1" noChangeArrowheads="1"/>
          </p:cNvSpPr>
          <p:nvPr>
            <p:ph type="ctrTitle"/>
          </p:nvPr>
        </p:nvSpPr>
        <p:spPr>
          <a:xfrm>
            <a:off x="0" y="1844675"/>
            <a:ext cx="2941638" cy="3095625"/>
          </a:xfrm>
          <a:ln/>
        </p:spPr>
        <p:txBody>
          <a:bodyPr/>
          <a:lstStyle/>
          <a:p>
            <a:pPr algn="l"/>
            <a:r>
              <a:rPr lang="ru-RU" sz="1400" dirty="0"/>
              <a:t>Уран </a:t>
            </a:r>
            <a:r>
              <a:rPr lang="ru-RU" sz="1400" dirty="0" err="1"/>
              <a:t>добувається</a:t>
            </a:r>
            <a:r>
              <a:rPr lang="ru-RU" sz="1400" dirty="0"/>
              <a:t>, </a:t>
            </a:r>
            <a:r>
              <a:rPr lang="ru-RU" sz="1400" dirty="0" err="1"/>
              <a:t>збагачується</a:t>
            </a:r>
            <a:r>
              <a:rPr lang="ru-RU" sz="1400" dirty="0"/>
              <a:t> і </a:t>
            </a:r>
            <a:r>
              <a:rPr lang="ru-RU" sz="1400" dirty="0" err="1"/>
              <a:t>виготовляється</a:t>
            </a:r>
            <a:r>
              <a:rPr lang="ru-RU" sz="1400" dirty="0"/>
              <a:t> </a:t>
            </a:r>
            <a:r>
              <a:rPr lang="ru-RU" sz="1400" dirty="0" err="1"/>
              <a:t>ядерне</a:t>
            </a:r>
            <a:r>
              <a:rPr lang="ru-RU" sz="1400" dirty="0"/>
              <a:t> </a:t>
            </a:r>
            <a:r>
              <a:rPr lang="ru-RU" sz="1400" dirty="0" err="1"/>
              <a:t>паливо</a:t>
            </a:r>
            <a:r>
              <a:rPr lang="ru-RU" sz="1400" dirty="0"/>
              <a:t> (1), яке </a:t>
            </a:r>
            <a:r>
              <a:rPr lang="ru-RU" sz="1400" dirty="0" err="1"/>
              <a:t>постачають</a:t>
            </a:r>
            <a:r>
              <a:rPr lang="ru-RU" sz="1400" dirty="0"/>
              <a:t> на АЕС. </a:t>
            </a:r>
            <a:r>
              <a:rPr lang="ru-RU" sz="1400" dirty="0" err="1"/>
              <a:t>Після</a:t>
            </a:r>
            <a:r>
              <a:rPr lang="ru-RU" sz="1400" dirty="0"/>
              <a:t> </a:t>
            </a:r>
            <a:r>
              <a:rPr lang="ru-RU" sz="1400" dirty="0" err="1"/>
              <a:t>використання</a:t>
            </a:r>
            <a:r>
              <a:rPr lang="ru-RU" sz="1400" dirty="0"/>
              <a:t> </a:t>
            </a:r>
            <a:r>
              <a:rPr lang="ru-RU" sz="1400" dirty="0" err="1"/>
              <a:t>відпрацьоване</a:t>
            </a:r>
            <a:r>
              <a:rPr lang="ru-RU" sz="1400" dirty="0"/>
              <a:t> </a:t>
            </a:r>
            <a:r>
              <a:rPr lang="ru-RU" sz="1400" dirty="0" err="1"/>
              <a:t>паливо</a:t>
            </a:r>
            <a:r>
              <a:rPr lang="ru-RU" sz="1400" dirty="0"/>
              <a:t> </a:t>
            </a:r>
            <a:r>
              <a:rPr lang="ru-RU" sz="1400" dirty="0" err="1"/>
              <a:t>відвозиться</a:t>
            </a:r>
            <a:r>
              <a:rPr lang="ru-RU" sz="1400" dirty="0"/>
              <a:t> на завод з </a:t>
            </a:r>
            <a:r>
              <a:rPr lang="ru-RU" sz="1400" dirty="0" err="1"/>
              <a:t>переробки</a:t>
            </a:r>
            <a:r>
              <a:rPr lang="ru-RU" sz="1400" dirty="0"/>
              <a:t> </a:t>
            </a:r>
            <a:r>
              <a:rPr lang="ru-RU" sz="1400" dirty="0" err="1"/>
              <a:t>ядерних</a:t>
            </a:r>
            <a:r>
              <a:rPr lang="ru-RU" sz="1400" dirty="0"/>
              <a:t> </a:t>
            </a:r>
            <a:r>
              <a:rPr lang="ru-RU" sz="1400" dirty="0" err="1"/>
              <a:t>відходів</a:t>
            </a:r>
            <a:r>
              <a:rPr lang="ru-RU" sz="1400" dirty="0"/>
              <a:t> (2) </a:t>
            </a:r>
            <a:r>
              <a:rPr lang="ru-RU" sz="1400" dirty="0" err="1"/>
              <a:t>або</a:t>
            </a:r>
            <a:r>
              <a:rPr lang="ru-RU" sz="1400" dirty="0"/>
              <a:t> остаточно </a:t>
            </a:r>
            <a:r>
              <a:rPr lang="ru-RU" sz="1400" dirty="0" err="1"/>
              <a:t>захоронюється</a:t>
            </a:r>
            <a:r>
              <a:rPr lang="ru-RU" sz="1400" dirty="0"/>
              <a:t> (3) на </a:t>
            </a:r>
            <a:r>
              <a:rPr lang="ru-RU" sz="1400" dirty="0" err="1"/>
              <a:t>постійне</a:t>
            </a:r>
            <a:r>
              <a:rPr lang="ru-RU" sz="1400" dirty="0"/>
              <a:t> </a:t>
            </a:r>
            <a:r>
              <a:rPr lang="ru-RU" sz="1400" dirty="0" err="1"/>
              <a:t>зберігання</a:t>
            </a:r>
            <a:r>
              <a:rPr lang="ru-RU" sz="1400" dirty="0"/>
              <a:t> у </a:t>
            </a:r>
            <a:r>
              <a:rPr lang="ru-RU" sz="1400" dirty="0" err="1"/>
              <a:t>безпечне</a:t>
            </a:r>
            <a:r>
              <a:rPr lang="ru-RU" sz="1400" dirty="0"/>
              <a:t> </a:t>
            </a:r>
            <a:r>
              <a:rPr lang="ru-RU" sz="1400" dirty="0" err="1"/>
              <a:t>місце</a:t>
            </a:r>
            <a:r>
              <a:rPr lang="ru-RU" sz="1400" dirty="0"/>
              <a:t>, </a:t>
            </a:r>
            <a:r>
              <a:rPr lang="ru-RU" sz="1400" dirty="0" err="1"/>
              <a:t>наприклад</a:t>
            </a:r>
            <a:r>
              <a:rPr lang="ru-RU" sz="1400" dirty="0"/>
              <a:t>, у </a:t>
            </a:r>
            <a:r>
              <a:rPr lang="ru-RU" sz="1400" dirty="0" err="1"/>
              <a:t>скелю</a:t>
            </a:r>
            <a:r>
              <a:rPr lang="ru-RU" sz="1400" dirty="0"/>
              <a:t>. 95% </a:t>
            </a:r>
            <a:r>
              <a:rPr lang="ru-RU" sz="1400" dirty="0" err="1"/>
              <a:t>відпрацьованого</a:t>
            </a:r>
            <a:r>
              <a:rPr lang="ru-RU" sz="1400" dirty="0"/>
              <a:t> </a:t>
            </a:r>
            <a:r>
              <a:rPr lang="ru-RU" sz="1400" dirty="0" err="1"/>
              <a:t>палива</a:t>
            </a:r>
            <a:r>
              <a:rPr lang="ru-RU" sz="1400" dirty="0"/>
              <a:t> </a:t>
            </a:r>
            <a:r>
              <a:rPr lang="ru-RU" sz="1400" dirty="0" err="1"/>
              <a:t>може</a:t>
            </a:r>
            <a:r>
              <a:rPr lang="ru-RU" sz="1400" dirty="0"/>
              <a:t> бути </a:t>
            </a:r>
            <a:r>
              <a:rPr lang="ru-RU" sz="1400" dirty="0" err="1"/>
              <a:t>перероблене</a:t>
            </a:r>
            <a:r>
              <a:rPr lang="ru-RU" sz="1400" dirty="0"/>
              <a:t> для </a:t>
            </a:r>
            <a:r>
              <a:rPr lang="ru-RU" sz="1400" dirty="0" err="1"/>
              <a:t>подальшого</a:t>
            </a:r>
            <a:r>
              <a:rPr lang="ru-RU" sz="1400" dirty="0"/>
              <a:t> </a:t>
            </a:r>
            <a:r>
              <a:rPr lang="ru-RU" sz="1400" dirty="0" err="1"/>
              <a:t>використання</a:t>
            </a:r>
            <a:r>
              <a:rPr lang="ru-RU" sz="1400" dirty="0"/>
              <a:t> на </a:t>
            </a:r>
            <a:r>
              <a:rPr lang="ru-RU" sz="1400" dirty="0" err="1"/>
              <a:t>електростанціях</a:t>
            </a:r>
            <a:r>
              <a:rPr lang="ru-RU" sz="1400" dirty="0"/>
              <a:t>(4).</a:t>
            </a:r>
          </a:p>
        </p:txBody>
      </p:sp>
      <p:sp>
        <p:nvSpPr>
          <p:cNvPr id="20485" name="Rectangle 5"/>
          <p:cNvSpPr>
            <a:spLocks noGrp="1" noChangeArrowheads="1"/>
          </p:cNvSpPr>
          <p:nvPr>
            <p:ph type="subTitle" idx="1"/>
          </p:nvPr>
        </p:nvSpPr>
        <p:spPr>
          <a:xfrm>
            <a:off x="4211637" y="0"/>
            <a:ext cx="4932363" cy="692150"/>
          </a:xfrm>
          <a:ln/>
        </p:spPr>
        <p:txBody>
          <a:bodyPr>
            <a:normAutofit/>
          </a:bodyPr>
          <a:lstStyle/>
          <a:p>
            <a:pPr algn="l">
              <a:lnSpc>
                <a:spcPct val="90000"/>
              </a:lnSpc>
            </a:pPr>
            <a:r>
              <a:rPr lang="uk-UA" sz="3600" i="1" dirty="0">
                <a:solidFill>
                  <a:schemeClr val="bg1"/>
                </a:solidFill>
              </a:rPr>
              <a:t>Ядерний паливний цикл</a:t>
            </a:r>
            <a:endParaRPr lang="ru-RU" sz="3600" i="1" dirty="0">
              <a:solidFill>
                <a:schemeClr val="bg1"/>
              </a:solidFill>
            </a:endParaRPr>
          </a:p>
        </p:txBody>
      </p:sp>
    </p:spTree>
    <p:extLst>
      <p:ext uri="{BB962C8B-B14F-4D97-AF65-F5344CB8AC3E}">
        <p14:creationId xmlns:p14="http://schemas.microsoft.com/office/powerpoint/2010/main" val="1158973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uranium_190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type="ctrTitle"/>
          </p:nvPr>
        </p:nvSpPr>
        <p:spPr>
          <a:xfrm>
            <a:off x="3419872" y="315888"/>
            <a:ext cx="5112693" cy="6553200"/>
          </a:xfrm>
          <a:ln/>
        </p:spPr>
        <p:txBody>
          <a:bodyPr>
            <a:noAutofit/>
          </a:bodyPr>
          <a:lstStyle/>
          <a:p>
            <a:pPr algn="l"/>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За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кількістю</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реакторів</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їх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сумарною</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потужністю</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Україна</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посідає</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восьме</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місце</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у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світі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п'яте</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Європі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b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При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наявності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Україні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п'яти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атомних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електростанцій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потужністю</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11800 МВт, уран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відіграє</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значну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роль у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забезпеченні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країни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електроенергією</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Його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частка</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у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виробництві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електроенергії</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порівнянні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з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іншими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енергоносіями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постійно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зростає</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Так станом на 2006 р. АЕС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виробили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44,6%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електроенергії</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і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майже</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зрівнялись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з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часткою</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ТЕС, на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яких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19 млн кВт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потужностей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із</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36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вимагають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ремонту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реконструкції</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14344" name="Rectangle 8"/>
          <p:cNvSpPr>
            <a:spLocks noGrp="1" noChangeArrowheads="1"/>
          </p:cNvSpPr>
          <p:nvPr>
            <p:ph type="subTitle" idx="1"/>
          </p:nvPr>
        </p:nvSpPr>
        <p:spPr>
          <a:xfrm>
            <a:off x="251520" y="1124744"/>
            <a:ext cx="4032250" cy="863600"/>
          </a:xfrm>
          <a:ln/>
        </p:spPr>
        <p:txBody>
          <a:bodyPr>
            <a:noAutofit/>
          </a:bodyPr>
          <a:lstStyle/>
          <a:p>
            <a:pPr algn="l">
              <a:lnSpc>
                <a:spcPct val="90000"/>
              </a:lnSpc>
            </a:pPr>
            <a:r>
              <a:rPr lang="uk-UA"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Ядерна енергетика в Україні</a:t>
            </a:r>
            <a:endParaRPr lang="ru-RU" sz="3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669096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7315200" cy="965457"/>
          </a:xfrm>
        </p:spPr>
        <p:txBody>
          <a:bodyPr/>
          <a:lstStyle/>
          <a:p>
            <a:r>
              <a:rPr lang="uk-UA" dirty="0" smtClean="0"/>
              <a:t>Атомна енергетика України</a:t>
            </a:r>
            <a:endParaRPr lang="ru-RU" dirty="0"/>
          </a:p>
        </p:txBody>
      </p:sp>
      <p:sp>
        <p:nvSpPr>
          <p:cNvPr id="3" name="Объект 2"/>
          <p:cNvSpPr>
            <a:spLocks noGrp="1"/>
          </p:cNvSpPr>
          <p:nvPr>
            <p:ph idx="1"/>
          </p:nvPr>
        </p:nvSpPr>
        <p:spPr>
          <a:xfrm>
            <a:off x="179512" y="1484784"/>
            <a:ext cx="8050088" cy="4824577"/>
          </a:xfrm>
        </p:spPr>
        <p:txBody>
          <a:bodyPr>
            <a:normAutofit/>
          </a:bodyPr>
          <a:lstStyle/>
          <a:p>
            <a:r>
              <a:rPr lang="ru-RU" sz="1800" dirty="0"/>
              <a:t>Україна </a:t>
            </a:r>
            <a:r>
              <a:rPr lang="ru-RU" sz="1800" dirty="0" err="1"/>
              <a:t>належить</a:t>
            </a:r>
            <a:r>
              <a:rPr lang="ru-RU" sz="1800" dirty="0"/>
              <a:t> до тих </a:t>
            </a:r>
            <a:r>
              <a:rPr lang="ru-RU" sz="1800" dirty="0" err="1"/>
              <a:t>країн</a:t>
            </a:r>
            <a:r>
              <a:rPr lang="ru-RU" sz="1800" dirty="0"/>
              <a:t> </a:t>
            </a:r>
            <a:r>
              <a:rPr lang="ru-RU" sz="1800" dirty="0" err="1"/>
              <a:t>світу</a:t>
            </a:r>
            <a:r>
              <a:rPr lang="ru-RU" sz="1800" dirty="0"/>
              <a:t>, в </a:t>
            </a:r>
            <a:r>
              <a:rPr lang="ru-RU" sz="1800" dirty="0" err="1"/>
              <a:t>яких</a:t>
            </a:r>
            <a:r>
              <a:rPr lang="ru-RU" sz="1800" dirty="0"/>
              <a:t> </a:t>
            </a:r>
            <a:r>
              <a:rPr lang="ru-RU" sz="1800" dirty="0" err="1"/>
              <a:t>завдяки</a:t>
            </a:r>
            <a:r>
              <a:rPr lang="ru-RU" sz="1800" dirty="0"/>
              <a:t> </a:t>
            </a:r>
            <a:r>
              <a:rPr lang="ru-RU" sz="1800" dirty="0" err="1"/>
              <a:t>наявності</a:t>
            </a:r>
            <a:r>
              <a:rPr lang="ru-RU" sz="1800" dirty="0"/>
              <a:t> </a:t>
            </a:r>
            <a:r>
              <a:rPr lang="ru-RU" sz="1800" dirty="0" err="1"/>
              <a:t>високих</a:t>
            </a:r>
            <a:r>
              <a:rPr lang="ru-RU" sz="1800" dirty="0"/>
              <a:t> </a:t>
            </a:r>
            <a:r>
              <a:rPr lang="ru-RU" sz="1800" dirty="0" err="1"/>
              <a:t>технологій</a:t>
            </a:r>
            <a:r>
              <a:rPr lang="ru-RU" sz="1800" dirty="0"/>
              <a:t> і </a:t>
            </a:r>
            <a:r>
              <a:rPr lang="ru-RU" sz="1800" dirty="0" err="1"/>
              <a:t>висококваліфікованих</a:t>
            </a:r>
            <a:r>
              <a:rPr lang="ru-RU" sz="1800" dirty="0"/>
              <a:t> </a:t>
            </a:r>
            <a:r>
              <a:rPr lang="ru-RU" sz="1800" dirty="0" err="1"/>
              <a:t>інженерів</a:t>
            </a:r>
            <a:r>
              <a:rPr lang="ru-RU" sz="1800" dirty="0"/>
              <a:t> та </a:t>
            </a:r>
            <a:r>
              <a:rPr lang="ru-RU" sz="1800" dirty="0" err="1"/>
              <a:t>вчених</a:t>
            </a:r>
            <a:r>
              <a:rPr lang="ru-RU" sz="1800" dirty="0"/>
              <a:t> створена й </a:t>
            </a:r>
            <a:r>
              <a:rPr lang="ru-RU" sz="1800" dirty="0" err="1"/>
              <a:t>успішно</a:t>
            </a:r>
            <a:r>
              <a:rPr lang="ru-RU" sz="1800" dirty="0"/>
              <a:t> </a:t>
            </a:r>
            <a:r>
              <a:rPr lang="ru-RU" sz="1800" dirty="0" err="1"/>
              <a:t>розвивається</a:t>
            </a:r>
            <a:r>
              <a:rPr lang="ru-RU" sz="1800" dirty="0"/>
              <a:t> </a:t>
            </a:r>
            <a:r>
              <a:rPr lang="ru-RU" sz="1800" dirty="0" err="1"/>
              <a:t>атомна</a:t>
            </a:r>
            <a:r>
              <a:rPr lang="ru-RU" sz="1800" dirty="0"/>
              <a:t> </a:t>
            </a:r>
            <a:r>
              <a:rPr lang="ru-RU" sz="1800" dirty="0" err="1"/>
              <a:t>енергетика</a:t>
            </a:r>
            <a:r>
              <a:rPr lang="ru-RU" sz="1800" dirty="0"/>
              <a:t>. На </a:t>
            </a:r>
            <a:r>
              <a:rPr lang="ru-RU" sz="1800" dirty="0" err="1"/>
              <a:t>сьогодні</a:t>
            </a:r>
            <a:r>
              <a:rPr lang="ru-RU" sz="1800" dirty="0"/>
              <a:t> в </a:t>
            </a:r>
            <a:r>
              <a:rPr lang="ru-RU" sz="1800" dirty="0" err="1"/>
              <a:t>країні</a:t>
            </a:r>
            <a:r>
              <a:rPr lang="ru-RU" sz="1800" dirty="0"/>
              <a:t> </a:t>
            </a:r>
            <a:r>
              <a:rPr lang="ru-RU" sz="1800" dirty="0" err="1"/>
              <a:t>працюють</a:t>
            </a:r>
            <a:r>
              <a:rPr lang="ru-RU" sz="1800" dirty="0"/>
              <a:t> </a:t>
            </a:r>
            <a:r>
              <a:rPr lang="ru-RU" sz="1800" dirty="0" err="1"/>
              <a:t>чотири</a:t>
            </a:r>
            <a:r>
              <a:rPr lang="ru-RU" sz="1800" dirty="0"/>
              <a:t> </a:t>
            </a:r>
            <a:r>
              <a:rPr lang="ru-RU" sz="1800" dirty="0" err="1"/>
              <a:t>атомні</a:t>
            </a:r>
            <a:r>
              <a:rPr lang="ru-RU" sz="1800" dirty="0"/>
              <a:t> </a:t>
            </a:r>
            <a:r>
              <a:rPr lang="ru-RU" sz="1800" dirty="0" err="1"/>
              <a:t>електростанції</a:t>
            </a:r>
            <a:r>
              <a:rPr lang="ru-RU" sz="1800" dirty="0"/>
              <a:t>: </a:t>
            </a:r>
            <a:r>
              <a:rPr lang="ru-RU" sz="1800" dirty="0" err="1"/>
              <a:t>Південноукраїнська</a:t>
            </a:r>
            <a:r>
              <a:rPr lang="ru-RU" sz="1800" dirty="0"/>
              <a:t>, </a:t>
            </a:r>
            <a:r>
              <a:rPr lang="ru-RU" sz="1800" dirty="0" err="1"/>
              <a:t>Хмельницька</a:t>
            </a:r>
            <a:r>
              <a:rPr lang="ru-RU" sz="1800" dirty="0"/>
              <a:t>, </a:t>
            </a:r>
            <a:r>
              <a:rPr lang="ru-RU" sz="1800" dirty="0" err="1"/>
              <a:t>Рівненська</a:t>
            </a:r>
            <a:r>
              <a:rPr lang="ru-RU" sz="1800" dirty="0"/>
              <a:t> </a:t>
            </a:r>
            <a:r>
              <a:rPr lang="ru-RU" sz="1800" dirty="0" smtClean="0"/>
              <a:t>, </a:t>
            </a:r>
            <a:r>
              <a:rPr lang="ru-RU" sz="1800" dirty="0" err="1"/>
              <a:t>Запорізька</a:t>
            </a:r>
            <a:r>
              <a:rPr lang="ru-RU" sz="1800" dirty="0"/>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2820166"/>
            <a:ext cx="4495800" cy="3905250"/>
          </a:xfrm>
          <a:prstGeom prst="rect">
            <a:avLst/>
          </a:prstGeom>
        </p:spPr>
      </p:pic>
      <p:sp>
        <p:nvSpPr>
          <p:cNvPr id="6" name="TextBox 5"/>
          <p:cNvSpPr txBox="1"/>
          <p:nvPr/>
        </p:nvSpPr>
        <p:spPr>
          <a:xfrm>
            <a:off x="202384" y="3068960"/>
            <a:ext cx="4176463" cy="4031873"/>
          </a:xfrm>
          <a:prstGeom prst="rect">
            <a:avLst/>
          </a:prstGeom>
          <a:noFill/>
        </p:spPr>
        <p:txBody>
          <a:bodyPr wrap="square" rtlCol="0">
            <a:spAutoFit/>
          </a:bodyPr>
          <a:lstStyle/>
          <a:p>
            <a:r>
              <a:rPr lang="ru-RU" sz="1600" dirty="0"/>
              <a:t>На </a:t>
            </a:r>
            <a:r>
              <a:rPr lang="ru-RU" sz="1600" dirty="0" err="1"/>
              <a:t>цих</a:t>
            </a:r>
            <a:r>
              <a:rPr lang="ru-RU" sz="1600" dirty="0"/>
              <a:t> АЕС </a:t>
            </a:r>
            <a:r>
              <a:rPr lang="ru-RU" sz="1600" dirty="0" err="1"/>
              <a:t>діють</a:t>
            </a:r>
            <a:r>
              <a:rPr lang="ru-RU" sz="1600" dirty="0"/>
              <a:t> 15 </a:t>
            </a:r>
            <a:r>
              <a:rPr lang="ru-RU" sz="1600" dirty="0" err="1"/>
              <a:t>атомних</a:t>
            </a:r>
            <a:r>
              <a:rPr lang="ru-RU" sz="1600" dirty="0"/>
              <a:t> </a:t>
            </a:r>
            <a:r>
              <a:rPr lang="ru-RU" sz="1600" dirty="0" err="1"/>
              <a:t>енергоблоків</a:t>
            </a:r>
            <a:r>
              <a:rPr lang="ru-RU" sz="1600" dirty="0"/>
              <a:t>, </a:t>
            </a:r>
            <a:r>
              <a:rPr lang="ru-RU" sz="1600" dirty="0" err="1"/>
              <a:t>загальна</a:t>
            </a:r>
            <a:r>
              <a:rPr lang="ru-RU" sz="1600" dirty="0"/>
              <a:t> </a:t>
            </a:r>
            <a:r>
              <a:rPr lang="ru-RU" sz="1600" dirty="0" err="1"/>
              <a:t>потужність</a:t>
            </a:r>
            <a:r>
              <a:rPr lang="ru-RU" sz="1600" dirty="0"/>
              <a:t> </a:t>
            </a:r>
            <a:r>
              <a:rPr lang="ru-RU" sz="1600" dirty="0" err="1"/>
              <a:t>яких</a:t>
            </a:r>
            <a:r>
              <a:rPr lang="ru-RU" sz="1600" dirty="0"/>
              <a:t> становить 13 580 МВт. На </a:t>
            </a:r>
            <a:r>
              <a:rPr lang="ru-RU" sz="1600" dirty="0" err="1"/>
              <a:t>атомні</a:t>
            </a:r>
            <a:r>
              <a:rPr lang="ru-RU" sz="1600" dirty="0"/>
              <a:t> </a:t>
            </a:r>
            <a:r>
              <a:rPr lang="ru-RU" sz="1600" dirty="0" err="1"/>
              <a:t>електростанції</a:t>
            </a:r>
            <a:r>
              <a:rPr lang="ru-RU" sz="1600" dirty="0"/>
              <a:t> </a:t>
            </a:r>
            <a:r>
              <a:rPr lang="ru-RU" sz="1600" dirty="0" err="1"/>
              <a:t>припадає</a:t>
            </a:r>
            <a:r>
              <a:rPr lang="ru-RU" sz="1600" dirty="0"/>
              <a:t> </a:t>
            </a:r>
            <a:r>
              <a:rPr lang="ru-RU" sz="1600" dirty="0" err="1"/>
              <a:t>близько</a:t>
            </a:r>
            <a:r>
              <a:rPr lang="ru-RU" sz="1600" dirty="0"/>
              <a:t> </a:t>
            </a:r>
            <a:r>
              <a:rPr lang="ru-RU" sz="1600" dirty="0" err="1"/>
              <a:t>половини</a:t>
            </a:r>
            <a:r>
              <a:rPr lang="ru-RU" sz="1600" dirty="0"/>
              <a:t> </a:t>
            </a:r>
            <a:r>
              <a:rPr lang="ru-RU" sz="1600" dirty="0" err="1"/>
              <a:t>електроенергії</a:t>
            </a:r>
            <a:r>
              <a:rPr lang="ru-RU" sz="1600" dirty="0"/>
              <a:t>, </a:t>
            </a:r>
            <a:r>
              <a:rPr lang="ru-RU" sz="1600" dirty="0" err="1"/>
              <a:t>що</a:t>
            </a:r>
            <a:r>
              <a:rPr lang="ru-RU" sz="1600" dirty="0"/>
              <a:t> </a:t>
            </a:r>
            <a:r>
              <a:rPr lang="ru-RU" sz="1600" dirty="0" err="1"/>
              <a:t>виробляється</a:t>
            </a:r>
            <a:r>
              <a:rPr lang="ru-RU" sz="1600" dirty="0"/>
              <a:t> в </a:t>
            </a:r>
            <a:r>
              <a:rPr lang="ru-RU" sz="1600" dirty="0" err="1"/>
              <a:t>країні</a:t>
            </a:r>
            <a:r>
              <a:rPr lang="ru-RU" sz="1600" dirty="0"/>
              <a:t>.</a:t>
            </a:r>
          </a:p>
          <a:p>
            <a:r>
              <a:rPr lang="ru-RU" sz="1600" dirty="0" err="1"/>
              <a:t>Обслуговуються</a:t>
            </a:r>
            <a:r>
              <a:rPr lang="ru-RU" sz="1600" dirty="0"/>
              <a:t> АЕС </a:t>
            </a:r>
            <a:r>
              <a:rPr lang="ru-RU" sz="1600" dirty="0" err="1"/>
              <a:t>багатотисячними</a:t>
            </a:r>
            <a:r>
              <a:rPr lang="ru-RU" sz="1600" dirty="0"/>
              <a:t> </a:t>
            </a:r>
            <a:r>
              <a:rPr lang="ru-RU" sz="1600" dirty="0" err="1"/>
              <a:t>колективами</a:t>
            </a:r>
            <a:r>
              <a:rPr lang="ru-RU" sz="1600" dirty="0"/>
              <a:t> </a:t>
            </a:r>
            <a:r>
              <a:rPr lang="ru-RU" sz="1600" dirty="0" err="1"/>
              <a:t>висококваліфікованих</a:t>
            </a:r>
            <a:r>
              <a:rPr lang="ru-RU" sz="1600" dirty="0"/>
              <a:t> </a:t>
            </a:r>
            <a:r>
              <a:rPr lang="ru-RU" sz="1600" dirty="0" err="1"/>
              <a:t>фахівців</a:t>
            </a:r>
            <a:r>
              <a:rPr lang="ru-RU" sz="1600" dirty="0"/>
              <a:t>. </a:t>
            </a:r>
            <a:r>
              <a:rPr lang="ru-RU" sz="1600" dirty="0" err="1"/>
              <a:t>Фактично</a:t>
            </a:r>
            <a:r>
              <a:rPr lang="ru-RU" sz="1600" dirty="0"/>
              <a:t> </a:t>
            </a:r>
            <a:r>
              <a:rPr lang="ru-RU" sz="1600" dirty="0" err="1"/>
              <a:t>навколо</a:t>
            </a:r>
            <a:r>
              <a:rPr lang="ru-RU" sz="1600" dirty="0"/>
              <a:t> </a:t>
            </a:r>
            <a:r>
              <a:rPr lang="ru-RU" sz="1600" dirty="0" err="1"/>
              <a:t>кожної</a:t>
            </a:r>
            <a:r>
              <a:rPr lang="ru-RU" sz="1600" dirty="0"/>
              <a:t> з </a:t>
            </a:r>
            <a:r>
              <a:rPr lang="ru-RU" sz="1600" dirty="0" err="1"/>
              <a:t>українських</a:t>
            </a:r>
            <a:r>
              <a:rPr lang="ru-RU" sz="1600" dirty="0"/>
              <a:t> АЕС </a:t>
            </a:r>
            <a:r>
              <a:rPr lang="ru-RU" sz="1600" dirty="0" err="1"/>
              <a:t>виросло</a:t>
            </a:r>
            <a:r>
              <a:rPr lang="ru-RU" sz="1600" dirty="0"/>
              <a:t> </a:t>
            </a:r>
            <a:r>
              <a:rPr lang="ru-RU" sz="1600" dirty="0" err="1"/>
              <a:t>невелике</a:t>
            </a:r>
            <a:r>
              <a:rPr lang="ru-RU" sz="1600" dirty="0"/>
              <a:t> </a:t>
            </a:r>
            <a:r>
              <a:rPr lang="ru-RU" sz="1600" dirty="0" err="1"/>
              <a:t>місто</a:t>
            </a:r>
            <a:r>
              <a:rPr lang="ru-RU" sz="1600" dirty="0"/>
              <a:t>.</a:t>
            </a:r>
          </a:p>
          <a:p>
            <a:r>
              <a:rPr lang="ru-RU" sz="1600" dirty="0" err="1"/>
              <a:t>Наявність</a:t>
            </a:r>
            <a:r>
              <a:rPr lang="ru-RU" sz="1600" dirty="0"/>
              <a:t> в </a:t>
            </a:r>
            <a:r>
              <a:rPr lang="ru-RU" sz="1600" dirty="0" err="1"/>
              <a:t>Україні</a:t>
            </a:r>
            <a:r>
              <a:rPr lang="ru-RU" sz="1600" dirty="0"/>
              <a:t> </a:t>
            </a:r>
            <a:r>
              <a:rPr lang="ru-RU" sz="1600" dirty="0" err="1"/>
              <a:t>джерел</a:t>
            </a:r>
            <a:r>
              <a:rPr lang="ru-RU" sz="1600" dirty="0"/>
              <a:t> </a:t>
            </a:r>
            <a:r>
              <a:rPr lang="ru-RU" sz="1600" dirty="0" err="1"/>
              <a:t>електроенергії</a:t>
            </a:r>
            <a:r>
              <a:rPr lang="ru-RU" sz="1600" dirty="0"/>
              <a:t>, </a:t>
            </a:r>
            <a:r>
              <a:rPr lang="ru-RU" sz="1600" dirty="0" err="1"/>
              <a:t>які</a:t>
            </a:r>
            <a:r>
              <a:rPr lang="ru-RU" sz="1600" dirty="0"/>
              <a:t> </a:t>
            </a:r>
            <a:r>
              <a:rPr lang="ru-RU" sz="1600" dirty="0" err="1"/>
              <a:t>працюють</a:t>
            </a:r>
            <a:r>
              <a:rPr lang="ru-RU" sz="1600" dirty="0"/>
              <a:t> на ядерному </a:t>
            </a:r>
            <a:r>
              <a:rPr lang="ru-RU" sz="1600" dirty="0" err="1"/>
              <a:t>паливі</a:t>
            </a:r>
            <a:r>
              <a:rPr lang="ru-RU" sz="1600" dirty="0"/>
              <a:t>, </a:t>
            </a:r>
            <a:r>
              <a:rPr lang="ru-RU" sz="1600" dirty="0" err="1"/>
              <a:t>безперечно</a:t>
            </a:r>
            <a:r>
              <a:rPr lang="ru-RU" sz="1600" dirty="0"/>
              <a:t>, </a:t>
            </a:r>
            <a:r>
              <a:rPr lang="ru-RU" sz="1600" dirty="0" err="1"/>
              <a:t>пом'якшує</a:t>
            </a:r>
            <a:r>
              <a:rPr lang="ru-RU" sz="1600" dirty="0"/>
              <a:t> </a:t>
            </a:r>
            <a:r>
              <a:rPr lang="ru-RU" sz="1600" dirty="0" err="1"/>
              <a:t>дедалі</a:t>
            </a:r>
            <a:r>
              <a:rPr lang="ru-RU" sz="1600" dirty="0"/>
              <a:t> </a:t>
            </a:r>
            <a:r>
              <a:rPr lang="ru-RU" sz="1600" dirty="0" err="1"/>
              <a:t>більший</a:t>
            </a:r>
            <a:r>
              <a:rPr lang="ru-RU" sz="1600" dirty="0"/>
              <a:t> </a:t>
            </a:r>
            <a:r>
              <a:rPr lang="ru-RU" sz="1600" dirty="0" err="1"/>
              <a:t>дефіцит</a:t>
            </a:r>
            <a:r>
              <a:rPr lang="ru-RU" sz="1600" dirty="0"/>
              <a:t> «</a:t>
            </a:r>
            <a:r>
              <a:rPr lang="ru-RU" sz="1600" dirty="0" err="1"/>
              <a:t>звичних</a:t>
            </a:r>
            <a:r>
              <a:rPr lang="ru-RU" sz="1600" dirty="0"/>
              <a:t>» </a:t>
            </a:r>
            <a:r>
              <a:rPr lang="ru-RU" sz="1600" dirty="0" err="1"/>
              <a:t>енергоносіїв</a:t>
            </a:r>
            <a:r>
              <a:rPr lang="ru-RU" sz="1600" dirty="0"/>
              <a:t>: газу, </a:t>
            </a:r>
            <a:r>
              <a:rPr lang="ru-RU" sz="1600" dirty="0" err="1"/>
              <a:t>нафти</a:t>
            </a:r>
            <a:r>
              <a:rPr lang="ru-RU" sz="1600" dirty="0"/>
              <a:t>, </a:t>
            </a:r>
            <a:r>
              <a:rPr lang="ru-RU" sz="1600" dirty="0" err="1"/>
              <a:t>кам'яного</a:t>
            </a:r>
            <a:r>
              <a:rPr lang="ru-RU" sz="1600" dirty="0"/>
              <a:t> </a:t>
            </a:r>
            <a:r>
              <a:rPr lang="ru-RU" sz="1600" dirty="0" err="1"/>
              <a:t>вугілля</a:t>
            </a:r>
            <a:r>
              <a:rPr lang="ru-RU" sz="1600" dirty="0"/>
              <a:t>.</a:t>
            </a:r>
          </a:p>
        </p:txBody>
      </p:sp>
    </p:spTree>
    <p:extLst>
      <p:ext uri="{BB962C8B-B14F-4D97-AF65-F5344CB8AC3E}">
        <p14:creationId xmlns:p14="http://schemas.microsoft.com/office/powerpoint/2010/main" val="18117338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79512" y="1340768"/>
            <a:ext cx="4157080" cy="2133960"/>
          </a:xfrm>
        </p:spPr>
        <p:txBody>
          <a:bodyPr/>
          <a:lstStyle/>
          <a:p>
            <a:r>
              <a:rPr lang="ru-RU" sz="1800" dirty="0" err="1">
                <a:solidFill>
                  <a:schemeClr val="tx1"/>
                </a:solidFill>
                <a:latin typeface="Arial" pitchFamily="34" charset="0"/>
                <a:cs typeface="Arial" pitchFamily="34" charset="0"/>
              </a:rPr>
              <a:t>Енергогенеруючі</a:t>
            </a:r>
            <a:r>
              <a:rPr lang="ru-RU" sz="1800" dirty="0">
                <a:solidFill>
                  <a:schemeClr val="tx1"/>
                </a:solidFill>
                <a:latin typeface="Arial" pitchFamily="34" charset="0"/>
                <a:cs typeface="Arial" pitchFamily="34" charset="0"/>
              </a:rPr>
              <a:t> </a:t>
            </a:r>
            <a:r>
              <a:rPr lang="ru-RU" sz="1800" dirty="0" err="1">
                <a:solidFill>
                  <a:schemeClr val="tx1"/>
                </a:solidFill>
                <a:latin typeface="Arial" pitchFamily="34" charset="0"/>
                <a:cs typeface="Arial" pitchFamily="34" charset="0"/>
              </a:rPr>
              <a:t>українські</a:t>
            </a:r>
            <a:r>
              <a:rPr lang="ru-RU" sz="1800" dirty="0">
                <a:solidFill>
                  <a:schemeClr val="tx1"/>
                </a:solidFill>
                <a:latin typeface="Arial" pitchFamily="34" charset="0"/>
                <a:cs typeface="Arial" pitchFamily="34" charset="0"/>
              </a:rPr>
              <a:t> АЕС:</a:t>
            </a:r>
          </a:p>
          <a:p>
            <a:pPr marL="285750" indent="-285750">
              <a:buFont typeface="Wingdings" pitchFamily="2" charset="2"/>
              <a:buChar char="§"/>
            </a:pPr>
            <a:r>
              <a:rPr lang="ru-RU" sz="1800" b="0" dirty="0" err="1">
                <a:solidFill>
                  <a:schemeClr val="tx1"/>
                </a:solidFill>
                <a:latin typeface="Arial" pitchFamily="34" charset="0"/>
                <a:cs typeface="Arial" pitchFamily="34" charset="0"/>
              </a:rPr>
              <a:t>Запорізька</a:t>
            </a:r>
            <a:r>
              <a:rPr lang="ru-RU" sz="1800" b="0" dirty="0">
                <a:solidFill>
                  <a:schemeClr val="tx1"/>
                </a:solidFill>
                <a:latin typeface="Arial" pitchFamily="34" charset="0"/>
                <a:cs typeface="Arial" pitchFamily="34" charset="0"/>
              </a:rPr>
              <a:t> </a:t>
            </a:r>
            <a:r>
              <a:rPr lang="ru-RU" sz="1800" b="0" dirty="0" smtClean="0">
                <a:solidFill>
                  <a:schemeClr val="tx1"/>
                </a:solidFill>
                <a:latin typeface="Arial" pitchFamily="34" charset="0"/>
                <a:cs typeface="Arial" pitchFamily="34" charset="0"/>
              </a:rPr>
              <a:t>АЕС (рис.)</a:t>
            </a:r>
            <a:endParaRPr lang="ru-RU" sz="1800" b="0" dirty="0">
              <a:solidFill>
                <a:schemeClr val="tx1"/>
              </a:solidFill>
              <a:latin typeface="Arial" pitchFamily="34" charset="0"/>
              <a:cs typeface="Arial" pitchFamily="34" charset="0"/>
            </a:endParaRPr>
          </a:p>
          <a:p>
            <a:pPr marL="285750" indent="-285750">
              <a:buFont typeface="Wingdings" pitchFamily="2" charset="2"/>
              <a:buChar char="§"/>
            </a:pPr>
            <a:r>
              <a:rPr lang="ru-RU" sz="1800" b="0" dirty="0" err="1">
                <a:solidFill>
                  <a:schemeClr val="tx1"/>
                </a:solidFill>
                <a:latin typeface="Arial" pitchFamily="34" charset="0"/>
                <a:cs typeface="Arial" pitchFamily="34" charset="0"/>
              </a:rPr>
              <a:t>Південноукраїнська</a:t>
            </a:r>
            <a:r>
              <a:rPr lang="ru-RU" sz="1800" b="0" dirty="0">
                <a:solidFill>
                  <a:schemeClr val="tx1"/>
                </a:solidFill>
                <a:latin typeface="Arial" pitchFamily="34" charset="0"/>
                <a:cs typeface="Arial" pitchFamily="34" charset="0"/>
              </a:rPr>
              <a:t> АЕС</a:t>
            </a:r>
          </a:p>
          <a:p>
            <a:pPr marL="285750" indent="-285750">
              <a:buFont typeface="Wingdings" pitchFamily="2" charset="2"/>
              <a:buChar char="§"/>
            </a:pPr>
            <a:r>
              <a:rPr lang="ru-RU" sz="1800" b="0" dirty="0" err="1">
                <a:solidFill>
                  <a:schemeClr val="tx1"/>
                </a:solidFill>
                <a:latin typeface="Arial" pitchFamily="34" charset="0"/>
                <a:cs typeface="Arial" pitchFamily="34" charset="0"/>
              </a:rPr>
              <a:t>Рівненська</a:t>
            </a:r>
            <a:r>
              <a:rPr lang="ru-RU" sz="1800" b="0" dirty="0">
                <a:solidFill>
                  <a:schemeClr val="tx1"/>
                </a:solidFill>
                <a:latin typeface="Arial" pitchFamily="34" charset="0"/>
                <a:cs typeface="Arial" pitchFamily="34" charset="0"/>
              </a:rPr>
              <a:t> АЕС</a:t>
            </a:r>
          </a:p>
          <a:p>
            <a:pPr marL="285750" indent="-285750">
              <a:buFont typeface="Wingdings" pitchFamily="2" charset="2"/>
              <a:buChar char="§"/>
            </a:pPr>
            <a:r>
              <a:rPr lang="ru-RU" sz="1800" b="0" dirty="0" err="1">
                <a:solidFill>
                  <a:schemeClr val="tx1"/>
                </a:solidFill>
                <a:latin typeface="Arial" pitchFamily="34" charset="0"/>
                <a:cs typeface="Arial" pitchFamily="34" charset="0"/>
              </a:rPr>
              <a:t>Хмельницька</a:t>
            </a:r>
            <a:r>
              <a:rPr lang="ru-RU" sz="1800" b="0" dirty="0">
                <a:solidFill>
                  <a:schemeClr val="tx1"/>
                </a:solidFill>
                <a:latin typeface="Arial" pitchFamily="34" charset="0"/>
                <a:cs typeface="Arial" pitchFamily="34" charset="0"/>
              </a:rPr>
              <a:t> АЕС</a:t>
            </a:r>
          </a:p>
        </p:txBody>
      </p:sp>
      <p:sp>
        <p:nvSpPr>
          <p:cNvPr id="6" name="Текст 5"/>
          <p:cNvSpPr>
            <a:spLocks noGrp="1"/>
          </p:cNvSpPr>
          <p:nvPr>
            <p:ph type="body" sz="quarter" idx="3"/>
          </p:nvPr>
        </p:nvSpPr>
        <p:spPr>
          <a:xfrm>
            <a:off x="4499992" y="1340768"/>
            <a:ext cx="3722102" cy="2096232"/>
          </a:xfrm>
        </p:spPr>
        <p:txBody>
          <a:bodyPr>
            <a:normAutofit/>
          </a:bodyPr>
          <a:lstStyle/>
          <a:p>
            <a:r>
              <a:rPr lang="ru-RU" dirty="0" err="1" smtClean="0">
                <a:solidFill>
                  <a:schemeClr val="tx1"/>
                </a:solidFill>
              </a:rPr>
              <a:t>Недобудовані</a:t>
            </a:r>
            <a:r>
              <a:rPr lang="ru-RU" dirty="0" smtClean="0">
                <a:solidFill>
                  <a:schemeClr val="tx1"/>
                </a:solidFill>
              </a:rPr>
              <a:t> </a:t>
            </a:r>
            <a:r>
              <a:rPr lang="ru-RU" dirty="0">
                <a:solidFill>
                  <a:schemeClr val="tx1"/>
                </a:solidFill>
              </a:rPr>
              <a:t>АЕС:</a:t>
            </a:r>
          </a:p>
          <a:p>
            <a:pPr marL="342900" indent="-342900">
              <a:buFont typeface="Wingdings" pitchFamily="2" charset="2"/>
              <a:buChar char="§"/>
            </a:pPr>
            <a:r>
              <a:rPr lang="ru-RU" b="0" dirty="0" err="1">
                <a:solidFill>
                  <a:schemeClr val="tx1"/>
                </a:solidFill>
              </a:rPr>
              <a:t>Харківська</a:t>
            </a:r>
            <a:r>
              <a:rPr lang="ru-RU" b="0" dirty="0">
                <a:solidFill>
                  <a:schemeClr val="tx1"/>
                </a:solidFill>
              </a:rPr>
              <a:t> АТЕЦ</a:t>
            </a:r>
          </a:p>
          <a:p>
            <a:pPr marL="342900" indent="-342900">
              <a:buFont typeface="Wingdings" pitchFamily="2" charset="2"/>
              <a:buChar char="§"/>
            </a:pPr>
            <a:r>
              <a:rPr lang="ru-RU" b="0" dirty="0" err="1">
                <a:solidFill>
                  <a:schemeClr val="tx1"/>
                </a:solidFill>
              </a:rPr>
              <a:t>Одеська</a:t>
            </a:r>
            <a:r>
              <a:rPr lang="ru-RU" b="0" dirty="0">
                <a:solidFill>
                  <a:schemeClr val="tx1"/>
                </a:solidFill>
              </a:rPr>
              <a:t> АТЕЦ</a:t>
            </a:r>
          </a:p>
          <a:p>
            <a:pPr marL="342900" indent="-342900">
              <a:buFont typeface="Wingdings" pitchFamily="2" charset="2"/>
              <a:buChar char="§"/>
            </a:pPr>
            <a:r>
              <a:rPr lang="ru-RU" b="0" dirty="0" err="1">
                <a:solidFill>
                  <a:schemeClr val="tx1"/>
                </a:solidFill>
              </a:rPr>
              <a:t>Кримська</a:t>
            </a:r>
            <a:r>
              <a:rPr lang="ru-RU" b="0" dirty="0">
                <a:solidFill>
                  <a:schemeClr val="tx1"/>
                </a:solidFill>
              </a:rPr>
              <a:t> </a:t>
            </a:r>
            <a:r>
              <a:rPr lang="ru-RU" b="0" dirty="0" smtClean="0">
                <a:solidFill>
                  <a:schemeClr val="tx1"/>
                </a:solidFill>
              </a:rPr>
              <a:t>АЕС (рис.)</a:t>
            </a:r>
            <a:endParaRPr lang="ru-RU" b="0" dirty="0">
              <a:solidFill>
                <a:schemeClr val="tx1"/>
              </a:solidFill>
            </a:endParaRPr>
          </a:p>
          <a:p>
            <a:pPr marL="342900" indent="-342900">
              <a:buFont typeface="Wingdings" pitchFamily="2" charset="2"/>
              <a:buChar char="§"/>
            </a:pPr>
            <a:r>
              <a:rPr lang="ru-RU" b="0" dirty="0" err="1">
                <a:solidFill>
                  <a:schemeClr val="tx1"/>
                </a:solidFill>
              </a:rPr>
              <a:t>Чигиринська</a:t>
            </a:r>
            <a:r>
              <a:rPr lang="ru-RU" b="0" dirty="0">
                <a:solidFill>
                  <a:schemeClr val="tx1"/>
                </a:solidFill>
              </a:rPr>
              <a:t> АЕС</a:t>
            </a:r>
          </a:p>
        </p:txBody>
      </p:sp>
      <p:pic>
        <p:nvPicPr>
          <p:cNvPr id="10" name="Объект 9"/>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0" y="3329608"/>
            <a:ext cx="4461224" cy="3528392"/>
          </a:xfrm>
          <a:prstGeom prst="rect">
            <a:avLst/>
          </a:prstGeom>
        </p:spPr>
      </p:pic>
      <p:pic>
        <p:nvPicPr>
          <p:cNvPr id="9" name="Объект 8"/>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4572000" y="3317033"/>
            <a:ext cx="4417042" cy="3528391"/>
          </a:xfrm>
          <a:prstGeom prst="rect">
            <a:avLst/>
          </a:prstGeom>
        </p:spPr>
      </p:pic>
    </p:spTree>
    <p:extLst>
      <p:ext uri="{BB962C8B-B14F-4D97-AF65-F5344CB8AC3E}">
        <p14:creationId xmlns:p14="http://schemas.microsoft.com/office/powerpoint/2010/main" val="31281642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A14_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2" name="Rectangle 4"/>
          <p:cNvSpPr>
            <a:spLocks noGrp="1" noChangeArrowheads="1"/>
          </p:cNvSpPr>
          <p:nvPr>
            <p:ph type="ctrTitle"/>
          </p:nvPr>
        </p:nvSpPr>
        <p:spPr>
          <a:xfrm>
            <a:off x="684213" y="2276475"/>
            <a:ext cx="7620000" cy="2057400"/>
          </a:xfrm>
          <a:ln/>
        </p:spPr>
        <p:txBody>
          <a:bodyPr/>
          <a:lstStyle/>
          <a:p>
            <a:r>
              <a:rPr lang="uk-UA"/>
              <a:t>Ядерна енергетика та екологія</a:t>
            </a:r>
            <a:endParaRPr lang="ru-RU"/>
          </a:p>
        </p:txBody>
      </p:sp>
    </p:spTree>
    <p:extLst>
      <p:ext uri="{BB962C8B-B14F-4D97-AF65-F5344CB8AC3E}">
        <p14:creationId xmlns:p14="http://schemas.microsoft.com/office/powerpoint/2010/main" val="29239512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descr="mai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24580" name="Rectangle 4"/>
          <p:cNvSpPr>
            <a:spLocks noGrp="1" noChangeArrowheads="1"/>
          </p:cNvSpPr>
          <p:nvPr>
            <p:ph type="ctrTitle"/>
          </p:nvPr>
        </p:nvSpPr>
        <p:spPr>
          <a:xfrm>
            <a:off x="251520" y="2348880"/>
            <a:ext cx="7835900" cy="3136900"/>
          </a:xfrm>
          <a:ln/>
        </p:spPr>
        <p:txBody>
          <a:bodyPr>
            <a:normAutofit/>
          </a:bodyPr>
          <a:lstStyle/>
          <a:p>
            <a:pPr algn="l"/>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Техногенні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впливи</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на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навколишнє</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середовище</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при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будівництві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та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експлуатації</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атомних</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електростанцій</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різноманітні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Є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фізичні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хімічні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радіаційні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й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інші</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фактори</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техногенного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впливу</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експлуатації</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АЕС на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об'єкти</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навколишнього</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середовища</a:t>
            </a:r>
            <a:r>
              <a:rPr lang="ru-RU"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24584" name="Rectangle 8"/>
          <p:cNvSpPr>
            <a:spLocks noGrp="1" noChangeArrowheads="1"/>
          </p:cNvSpPr>
          <p:nvPr>
            <p:ph type="subTitle" idx="1"/>
          </p:nvPr>
        </p:nvSpPr>
        <p:spPr>
          <a:xfrm>
            <a:off x="-28841" y="476672"/>
            <a:ext cx="9144000" cy="908050"/>
          </a:xfrm>
          <a:ln/>
        </p:spPr>
        <p:txBody>
          <a:bodyPr>
            <a:noAutofit/>
          </a:bodyPr>
          <a:lstStyle/>
          <a:p>
            <a:pPr>
              <a:lnSpc>
                <a:spcPct val="80000"/>
              </a:lnSpc>
            </a:pPr>
            <a:r>
              <a:rPr lang="ru-RU" sz="4000" i="1" dirty="0" err="1">
                <a:ln w="18415" cmpd="sng">
                  <a:solidFill>
                    <a:srgbClr val="FFFFFF"/>
                  </a:solidFill>
                  <a:prstDash val="solid"/>
                </a:ln>
                <a:effectLst>
                  <a:outerShdw blurRad="63500" dir="3600000" algn="tl" rotWithShape="0">
                    <a:srgbClr val="000000">
                      <a:alpha val="70000"/>
                    </a:srgbClr>
                  </a:outerShdw>
                </a:effectLst>
              </a:rPr>
              <a:t>Вплив</a:t>
            </a:r>
            <a:r>
              <a:rPr lang="ru-RU" sz="4000" i="1" dirty="0">
                <a:ln w="18415" cmpd="sng">
                  <a:solidFill>
                    <a:srgbClr val="FFFFFF"/>
                  </a:solidFill>
                  <a:prstDash val="solid"/>
                </a:ln>
                <a:effectLst>
                  <a:outerShdw blurRad="63500" dir="3600000" algn="tl" rotWithShape="0">
                    <a:srgbClr val="000000">
                      <a:alpha val="70000"/>
                    </a:srgbClr>
                  </a:outerShdw>
                </a:effectLst>
              </a:rPr>
              <a:t> </a:t>
            </a:r>
            <a:r>
              <a:rPr lang="ru-RU" sz="4000" i="1" dirty="0" err="1">
                <a:ln w="18415" cmpd="sng">
                  <a:solidFill>
                    <a:srgbClr val="FFFFFF"/>
                  </a:solidFill>
                  <a:prstDash val="solid"/>
                </a:ln>
                <a:effectLst>
                  <a:outerShdw blurRad="63500" dir="3600000" algn="tl" rotWithShape="0">
                    <a:srgbClr val="000000">
                      <a:alpha val="70000"/>
                    </a:srgbClr>
                  </a:outerShdw>
                </a:effectLst>
              </a:rPr>
              <a:t>атомних</a:t>
            </a:r>
            <a:r>
              <a:rPr lang="ru-RU" sz="4000" i="1" dirty="0">
                <a:ln w="18415" cmpd="sng">
                  <a:solidFill>
                    <a:srgbClr val="FFFFFF"/>
                  </a:solidFill>
                  <a:prstDash val="solid"/>
                </a:ln>
                <a:effectLst>
                  <a:outerShdw blurRad="63500" dir="3600000" algn="tl" rotWithShape="0">
                    <a:srgbClr val="000000">
                      <a:alpha val="70000"/>
                    </a:srgbClr>
                  </a:outerShdw>
                </a:effectLst>
              </a:rPr>
              <a:t> </a:t>
            </a:r>
            <a:r>
              <a:rPr lang="ru-RU" sz="4000" i="1" dirty="0" err="1">
                <a:ln w="18415" cmpd="sng">
                  <a:solidFill>
                    <a:srgbClr val="FFFFFF"/>
                  </a:solidFill>
                  <a:prstDash val="solid"/>
                </a:ln>
                <a:effectLst>
                  <a:outerShdw blurRad="63500" dir="3600000" algn="tl" rotWithShape="0">
                    <a:srgbClr val="000000">
                      <a:alpha val="70000"/>
                    </a:srgbClr>
                  </a:outerShdw>
                </a:effectLst>
              </a:rPr>
              <a:t>станцій</a:t>
            </a:r>
            <a:r>
              <a:rPr lang="ru-RU" sz="4000" i="1" dirty="0">
                <a:ln w="18415" cmpd="sng">
                  <a:solidFill>
                    <a:srgbClr val="FFFFFF"/>
                  </a:solidFill>
                  <a:prstDash val="solid"/>
                </a:ln>
                <a:effectLst>
                  <a:outerShdw blurRad="63500" dir="3600000" algn="tl" rotWithShape="0">
                    <a:srgbClr val="000000">
                      <a:alpha val="70000"/>
                    </a:srgbClr>
                  </a:outerShdw>
                </a:effectLst>
              </a:rPr>
              <a:t> на </a:t>
            </a:r>
            <a:r>
              <a:rPr lang="ru-RU" sz="4000" i="1" dirty="0" err="1">
                <a:ln w="18415" cmpd="sng">
                  <a:solidFill>
                    <a:srgbClr val="FFFFFF"/>
                  </a:solidFill>
                  <a:prstDash val="solid"/>
                </a:ln>
                <a:effectLst>
                  <a:outerShdw blurRad="63500" dir="3600000" algn="tl" rotWithShape="0">
                    <a:srgbClr val="000000">
                      <a:alpha val="70000"/>
                    </a:srgbClr>
                  </a:outerShdw>
                </a:effectLst>
              </a:rPr>
              <a:t>навколишнє</a:t>
            </a:r>
            <a:r>
              <a:rPr lang="ru-RU" sz="4000" i="1" dirty="0">
                <a:ln w="18415" cmpd="sng">
                  <a:solidFill>
                    <a:srgbClr val="FFFFFF"/>
                  </a:solidFill>
                  <a:prstDash val="solid"/>
                </a:ln>
                <a:effectLst>
                  <a:outerShdw blurRad="63500" dir="3600000" algn="tl" rotWithShape="0">
                    <a:srgbClr val="000000">
                      <a:alpha val="70000"/>
                    </a:srgbClr>
                  </a:outerShdw>
                </a:effectLst>
              </a:rPr>
              <a:t> </a:t>
            </a:r>
            <a:r>
              <a:rPr lang="ru-RU" sz="4000" i="1" dirty="0" err="1">
                <a:ln w="18415" cmpd="sng">
                  <a:solidFill>
                    <a:srgbClr val="FFFFFF"/>
                  </a:solidFill>
                  <a:prstDash val="solid"/>
                </a:ln>
                <a:effectLst>
                  <a:outerShdw blurRad="63500" dir="3600000" algn="tl" rotWithShape="0">
                    <a:srgbClr val="000000">
                      <a:alpha val="70000"/>
                    </a:srgbClr>
                  </a:outerShdw>
                </a:effectLst>
              </a:rPr>
              <a:t>середовище</a:t>
            </a:r>
            <a:r>
              <a:rPr lang="ru-RU" sz="2400" i="1" dirty="0">
                <a:ln w="18415" cmpd="sng">
                  <a:solidFill>
                    <a:srgbClr val="FFFFFF"/>
                  </a:solidFill>
                  <a:prstDash val="solid"/>
                </a:ln>
                <a:effectLst>
                  <a:outerShdw blurRad="63500" dir="3600000" algn="tl" rotWithShape="0">
                    <a:srgbClr val="000000">
                      <a:alpha val="70000"/>
                    </a:srgbClr>
                  </a:outerShdw>
                </a:effectLst>
              </a:rPr>
              <a:t/>
            </a:r>
            <a:br>
              <a:rPr lang="ru-RU" sz="2400" i="1" dirty="0">
                <a:ln w="18415" cmpd="sng">
                  <a:solidFill>
                    <a:srgbClr val="FFFFFF"/>
                  </a:solidFill>
                  <a:prstDash val="solid"/>
                </a:ln>
                <a:effectLst>
                  <a:outerShdw blurRad="63500" dir="3600000" algn="tl" rotWithShape="0">
                    <a:srgbClr val="000000">
                      <a:alpha val="70000"/>
                    </a:srgbClr>
                  </a:outerShdw>
                </a:effectLst>
              </a:rPr>
            </a:br>
            <a:endParaRPr lang="ru-RU" sz="2400" i="1" dirty="0">
              <a:ln w="18415" cmpd="sng">
                <a:solidFill>
                  <a:srgbClr val="FFFFFF"/>
                </a:solidFill>
                <a:prstDash val="solid"/>
              </a:ln>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6634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descr="atom-title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Grp="1" noChangeArrowheads="1"/>
          </p:cNvSpPr>
          <p:nvPr>
            <p:ph type="ctrTitle"/>
          </p:nvPr>
        </p:nvSpPr>
        <p:spPr>
          <a:xfrm>
            <a:off x="468313" y="333375"/>
            <a:ext cx="7989887" cy="4391025"/>
          </a:xfrm>
          <a:ln/>
        </p:spPr>
        <p:txBody>
          <a:bodyPr/>
          <a:lstStyle/>
          <a:p>
            <a:pPr algn="l"/>
            <a:r>
              <a:rPr lang="ru-RU" sz="2400"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Найбільш</a:t>
            </a:r>
            <a:r>
              <a:rPr lang="ru-RU" sz="2400"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істотні</a:t>
            </a:r>
            <a:r>
              <a:rPr lang="ru-RU" sz="2400"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фактори</a:t>
            </a:r>
            <a:r>
              <a:rPr lang="ru-RU" sz="2400"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впливу</a:t>
            </a:r>
            <a:r>
              <a:rPr lang="ru-RU" sz="2400"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на </a:t>
            </a:r>
            <a:r>
              <a:rPr lang="ru-RU" sz="2400"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довкілля</a:t>
            </a:r>
            <a:r>
              <a:rPr lang="ru-RU" sz="2400"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br>
              <a:rPr lang="ru-RU" sz="2400"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локальний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механічний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вплив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на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рельєф</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 при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будівництві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пошкодження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технологічних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систем - при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експлуатації</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стік</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поверхневих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і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грунтових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вод,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що</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містять</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хімічні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і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радіоактивні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компоненти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зміна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характеру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землекористування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й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обмінних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процесів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у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безпосередній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близькості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до АЕС,</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зміна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мікрокліматичних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характеристик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прилеглих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районів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Tree>
    <p:extLst>
      <p:ext uri="{BB962C8B-B14F-4D97-AF65-F5344CB8AC3E}">
        <p14:creationId xmlns:p14="http://schemas.microsoft.com/office/powerpoint/2010/main" val="28816872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descr="51262_BnH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Grp="1" noChangeArrowheads="1"/>
          </p:cNvSpPr>
          <p:nvPr>
            <p:ph type="ctrTitle"/>
          </p:nvPr>
        </p:nvSpPr>
        <p:spPr>
          <a:xfrm>
            <a:off x="250825" y="836613"/>
            <a:ext cx="8281988" cy="5761037"/>
          </a:xfrm>
          <a:ln/>
        </p:spPr>
        <p:txBody>
          <a:bodyPr/>
          <a:lstStyle/>
          <a:p>
            <a:pPr algn="l"/>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Слід</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приділяти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увагу</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такому заходу, як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нагромадження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зберігання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перевезення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і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поховання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токсичних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і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радіоактивних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відходів</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Радіоактивні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відходи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є не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тільки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продуктом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діяльності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АС але і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відходами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застосування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радіонуклідів</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у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медицині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промисловості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сільському</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господарстві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і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науці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Для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знешкодження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і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поховання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радіоактивних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відходів</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була</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розроблена</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система "Радон",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складається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із</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шістнадцяти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полігонів</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поховання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радіоактивних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відходів</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Вибір</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земельних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ділянок</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для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збереження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поховання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знищення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відходів</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здійснюється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органами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місцевого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самоврядування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погодженням</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територіальними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органами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Мінприроди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ru-RU" sz="4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30725" name="Rectangle 5"/>
          <p:cNvSpPr>
            <a:spLocks noGrp="1" noChangeArrowheads="1"/>
          </p:cNvSpPr>
          <p:nvPr>
            <p:ph type="subTitle" idx="1"/>
          </p:nvPr>
        </p:nvSpPr>
        <p:spPr>
          <a:xfrm>
            <a:off x="251520" y="116632"/>
            <a:ext cx="6400800" cy="692150"/>
          </a:xfrm>
          <a:ln/>
        </p:spPr>
        <p:txBody>
          <a:bodyPr/>
          <a:lstStyle/>
          <a:p>
            <a:pPr>
              <a:lnSpc>
                <a:spcPct val="80000"/>
              </a:lnSpc>
            </a:pPr>
            <a:r>
              <a:rPr lang="ru-RU" sz="32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Знищення</a:t>
            </a:r>
            <a:r>
              <a:rPr lang="ru-RU"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32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небезпечних</a:t>
            </a:r>
            <a:r>
              <a:rPr lang="ru-RU" sz="3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32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відходів</a:t>
            </a:r>
            <a:r>
              <a:rPr lang="ru-RU" sz="2400" i="1" dirty="0"/>
              <a:t/>
            </a:r>
            <a:br>
              <a:rPr lang="ru-RU" sz="2400" i="1" dirty="0"/>
            </a:br>
            <a:endParaRPr lang="ru-RU" sz="2400" i="1" dirty="0"/>
          </a:p>
        </p:txBody>
      </p:sp>
    </p:spTree>
    <p:extLst>
      <p:ext uri="{BB962C8B-B14F-4D97-AF65-F5344CB8AC3E}">
        <p14:creationId xmlns:p14="http://schemas.microsoft.com/office/powerpoint/2010/main" val="17843263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rot="21201938">
            <a:off x="395536" y="764704"/>
            <a:ext cx="4876800" cy="6278561"/>
          </a:xfrm>
          <a:prstGeom prst="rect">
            <a:avLst/>
          </a:prstGeom>
          <a:effectLst/>
        </p:spPr>
        <p:txBody>
          <a:bodyPr>
            <a:normAutofit/>
          </a:bodyPr>
          <a:lstStyle/>
          <a:p>
            <a:pPr algn="l"/>
            <a:r>
              <a:rPr sz="3600" i="1" dirty="0" err="1">
                <a:solidFill>
                  <a:schemeClr val="tx1"/>
                </a:solidFill>
              </a:rPr>
              <a:t>Ядерна</a:t>
            </a:r>
            <a:r>
              <a:rPr sz="3600" i="1" dirty="0">
                <a:solidFill>
                  <a:schemeClr val="tx1"/>
                </a:solidFill>
              </a:rPr>
              <a:t> </a:t>
            </a:r>
            <a:r>
              <a:rPr sz="3600" i="1" dirty="0" err="1">
                <a:solidFill>
                  <a:schemeClr val="tx1"/>
                </a:solidFill>
              </a:rPr>
              <a:t>енергетика</a:t>
            </a:r>
            <a:r>
              <a:rPr sz="3600" i="1" dirty="0">
                <a:solidFill>
                  <a:schemeClr val="tx1"/>
                </a:solidFill>
              </a:rPr>
              <a:t> (</a:t>
            </a:r>
            <a:r>
              <a:rPr sz="3600" i="1" dirty="0" err="1">
                <a:solidFill>
                  <a:schemeClr val="tx1"/>
                </a:solidFill>
              </a:rPr>
              <a:t>Атомна</a:t>
            </a:r>
            <a:r>
              <a:rPr sz="3600" i="1" dirty="0">
                <a:solidFill>
                  <a:schemeClr val="tx1"/>
                </a:solidFill>
              </a:rPr>
              <a:t> </a:t>
            </a:r>
            <a:r>
              <a:rPr sz="3600" i="1" dirty="0" err="1">
                <a:solidFill>
                  <a:schemeClr val="tx1"/>
                </a:solidFill>
              </a:rPr>
              <a:t>енергетика</a:t>
            </a:r>
            <a:r>
              <a:rPr sz="3600" i="1" dirty="0">
                <a:solidFill>
                  <a:schemeClr val="tx1"/>
                </a:solidFill>
              </a:rPr>
              <a:t>) </a:t>
            </a:r>
            <a:r>
              <a:rPr sz="3600" dirty="0"/>
              <a:t>- </a:t>
            </a:r>
            <a:r>
              <a:rPr sz="3600" dirty="0" err="1"/>
              <a:t>це</a:t>
            </a:r>
            <a:r>
              <a:rPr sz="3600" dirty="0"/>
              <a:t> </a:t>
            </a:r>
            <a:r>
              <a:rPr sz="3600" dirty="0" err="1"/>
              <a:t>галузь</a:t>
            </a:r>
            <a:r>
              <a:rPr sz="3600" dirty="0"/>
              <a:t> </a:t>
            </a:r>
            <a:r>
              <a:rPr sz="3600" dirty="0" err="1"/>
              <a:t>енергетики</a:t>
            </a:r>
            <a:r>
              <a:rPr sz="3600" dirty="0"/>
              <a:t>, </a:t>
            </a:r>
            <a:r>
              <a:rPr sz="3600" dirty="0" err="1"/>
              <a:t>що</a:t>
            </a:r>
            <a:r>
              <a:rPr sz="3600" dirty="0"/>
              <a:t> </a:t>
            </a:r>
            <a:r>
              <a:rPr sz="3600" dirty="0" err="1"/>
              <a:t>займається</a:t>
            </a:r>
            <a:r>
              <a:rPr sz="3600" dirty="0"/>
              <a:t> </a:t>
            </a:r>
            <a:r>
              <a:rPr sz="3600" dirty="0" err="1"/>
              <a:t>виробництвом</a:t>
            </a:r>
            <a:r>
              <a:rPr sz="3600" dirty="0"/>
              <a:t> </a:t>
            </a:r>
            <a:r>
              <a:rPr sz="3600" dirty="0" err="1"/>
              <a:t>електричної</a:t>
            </a:r>
            <a:r>
              <a:rPr sz="3600" dirty="0"/>
              <a:t> </a:t>
            </a:r>
            <a:r>
              <a:rPr sz="3600" dirty="0" err="1"/>
              <a:t>та</a:t>
            </a:r>
            <a:r>
              <a:rPr sz="3600" dirty="0"/>
              <a:t> </a:t>
            </a:r>
            <a:r>
              <a:rPr sz="3600" dirty="0" err="1"/>
              <a:t>теплової</a:t>
            </a:r>
            <a:r>
              <a:rPr sz="3600" dirty="0"/>
              <a:t> </a:t>
            </a:r>
            <a:r>
              <a:rPr sz="3600" dirty="0" err="1"/>
              <a:t>енергії</a:t>
            </a:r>
            <a:r>
              <a:rPr sz="3600" dirty="0"/>
              <a:t> </a:t>
            </a:r>
            <a:r>
              <a:rPr sz="3600" dirty="0" err="1"/>
              <a:t>шляхом</a:t>
            </a:r>
            <a:r>
              <a:rPr sz="3600" dirty="0"/>
              <a:t> </a:t>
            </a:r>
            <a:r>
              <a:rPr sz="3600" dirty="0" err="1"/>
              <a:t>перетворення</a:t>
            </a:r>
            <a:r>
              <a:rPr sz="3600" dirty="0"/>
              <a:t> </a:t>
            </a:r>
            <a:r>
              <a:rPr sz="3600" dirty="0" err="1"/>
              <a:t>ядерної</a:t>
            </a:r>
            <a:r>
              <a:rPr sz="3600" dirty="0"/>
              <a:t> </a:t>
            </a:r>
            <a:r>
              <a:rPr sz="3600" dirty="0" err="1"/>
              <a:t>енергії</a:t>
            </a:r>
            <a:r>
              <a:rPr sz="3600" dirty="0"/>
              <a:t>.</a:t>
            </a:r>
          </a:p>
        </p:txBody>
      </p:sp>
      <p:pic>
        <p:nvPicPr>
          <p:cNvPr id="3" name="Текст 2"/>
          <p:cNvPicPr>
            <a:picLocks noGrp="1"/>
          </p:cNvPicPr>
          <p:nvPr>
            <p:ph type="body" idx="1"/>
          </p:nvPr>
        </p:nvPicPr>
        <p:blipFill>
          <a:blip r:embed="rId2" cstate="print"/>
          <a:stretch>
            <a:fillRect/>
          </a:stretch>
        </p:blipFill>
        <p:spPr>
          <a:xfrm rot="794351">
            <a:off x="5327104" y="1811052"/>
            <a:ext cx="3072130" cy="1920081"/>
          </a:xfrm>
          <a:prstGeom prst="rect">
            <a:avLst/>
          </a:prstGeom>
          <a:ln>
            <a:noFill/>
          </a:ln>
          <a:effectLst>
            <a:outerShdw blurRad="292100" dist="139700" dir="2700000" algn="tl" rotWithShape="0">
              <a:srgbClr val="333333">
                <a:alpha val="65000"/>
              </a:srgbClr>
            </a:outerShdw>
          </a:effectLst>
        </p:spPr>
      </p:pic>
      <p:pic>
        <p:nvPicPr>
          <p:cNvPr id="4" name="Рисунок 3"/>
          <p:cNvPicPr/>
          <p:nvPr/>
        </p:nvPicPr>
        <p:blipFill>
          <a:blip r:embed="rId3" cstate="print"/>
          <a:stretch>
            <a:fillRect/>
          </a:stretch>
        </p:blipFill>
        <p:spPr>
          <a:xfrm rot="711212">
            <a:off x="5640911" y="4005063"/>
            <a:ext cx="3086100" cy="2314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45013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1" name="Picture 9" descr="a7c16_dts_image_4469_mhhontogcq_140_600_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6" name="Rectangle 4"/>
          <p:cNvSpPr>
            <a:spLocks noGrp="1" noChangeArrowheads="1"/>
          </p:cNvSpPr>
          <p:nvPr>
            <p:ph type="ctrTitle"/>
          </p:nvPr>
        </p:nvSpPr>
        <p:spPr>
          <a:xfrm>
            <a:off x="107950" y="692150"/>
            <a:ext cx="7918450" cy="5400675"/>
          </a:xfrm>
          <a:ln/>
        </p:spPr>
        <p:txBody>
          <a:bodyPr/>
          <a:lstStyle/>
          <a:p>
            <a:pPr algn="l"/>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Особливе</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значення</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має</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поширення</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радіоактивних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речовин</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навколишньому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просторі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У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комплексі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складних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питань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по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захисту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навколишнього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середовища</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велику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суспільну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значимість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мають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проблеми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безпеки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атомних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станцій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(АС),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що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йдуть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на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зміну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тепловим</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станціям</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на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органічному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викопному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паливі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Загально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визнано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що</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АС при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їхній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нормальній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експлуатації</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не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менш</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ніж</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5-10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разів</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чистіше</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екологічному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відношенні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теплових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електростанцій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(ТЕС) на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вугіллі</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Однак</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при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аваріях</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АС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можуть</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робити</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істотний</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радіаційнийвплив</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 на людей, </a:t>
            </a:r>
            <a:r>
              <a:rPr lang="ru-RU" sz="24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екосистему</a:t>
            </a:r>
            <a:r>
              <a:rPr lang="ru-RU" sz="2400" b="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48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953633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827584" y="1484784"/>
            <a:ext cx="2303524" cy="621792"/>
          </a:xfrm>
        </p:spPr>
        <p:txBody>
          <a:bodyPr>
            <a:normAutofit lnSpcReduction="10000"/>
          </a:bodyPr>
          <a:lstStyle/>
          <a:p>
            <a:r>
              <a:rPr lang="uk-UA" sz="3200" dirty="0" smtClean="0"/>
              <a:t>Переваги</a:t>
            </a:r>
            <a:endParaRPr lang="ru-RU" sz="3200" dirty="0"/>
          </a:p>
        </p:txBody>
      </p:sp>
      <p:sp>
        <p:nvSpPr>
          <p:cNvPr id="6" name="Текст 5"/>
          <p:cNvSpPr>
            <a:spLocks noGrp="1"/>
          </p:cNvSpPr>
          <p:nvPr>
            <p:ph type="body" sz="quarter" idx="3"/>
          </p:nvPr>
        </p:nvSpPr>
        <p:spPr>
          <a:xfrm>
            <a:off x="5364088" y="1484784"/>
            <a:ext cx="2495168" cy="621792"/>
          </a:xfrm>
        </p:spPr>
        <p:txBody>
          <a:bodyPr>
            <a:normAutofit lnSpcReduction="10000"/>
          </a:bodyPr>
          <a:lstStyle/>
          <a:p>
            <a:r>
              <a:rPr lang="uk-UA" sz="3200" dirty="0" smtClean="0"/>
              <a:t>Проблеми</a:t>
            </a:r>
            <a:endParaRPr lang="ru-RU" sz="3200" dirty="0"/>
          </a:p>
        </p:txBody>
      </p:sp>
      <p:sp>
        <p:nvSpPr>
          <p:cNvPr id="4" name="Заголовок 3"/>
          <p:cNvSpPr>
            <a:spLocks noGrp="1"/>
          </p:cNvSpPr>
          <p:nvPr>
            <p:ph type="title"/>
          </p:nvPr>
        </p:nvSpPr>
        <p:spPr>
          <a:xfrm>
            <a:off x="2195736" y="13855"/>
            <a:ext cx="4305672" cy="781980"/>
          </a:xfrm>
        </p:spPr>
        <p:txBody>
          <a:bodyPr/>
          <a:lstStyle/>
          <a:p>
            <a:r>
              <a:rPr lang="uk-UA" dirty="0" smtClean="0"/>
              <a:t>Ядерна енергія</a:t>
            </a:r>
            <a:endParaRPr lang="ru-RU" dirty="0"/>
          </a:p>
        </p:txBody>
      </p:sp>
      <p:sp>
        <p:nvSpPr>
          <p:cNvPr id="7" name="Объект 6"/>
          <p:cNvSpPr>
            <a:spLocks noGrp="1"/>
          </p:cNvSpPr>
          <p:nvPr>
            <p:ph sz="quarter" idx="4294967295"/>
          </p:nvPr>
        </p:nvSpPr>
        <p:spPr>
          <a:xfrm>
            <a:off x="467544" y="2060848"/>
            <a:ext cx="3566160" cy="4275944"/>
          </a:xfrm>
          <a:prstGeom prst="rect">
            <a:avLst/>
          </a:prstGeom>
        </p:spPr>
        <p:txBody>
          <a:bodyPr>
            <a:normAutofit fontScale="62500" lnSpcReduction="20000"/>
          </a:bodyPr>
          <a:lstStyle/>
          <a:p>
            <a:r>
              <a:rPr lang="uk-UA" b="1" dirty="0" smtClean="0"/>
              <a:t> </a:t>
            </a:r>
            <a:r>
              <a:rPr lang="uk-UA" b="1" dirty="0"/>
              <a:t>Економія органічного палива</a:t>
            </a:r>
          </a:p>
          <a:p>
            <a:r>
              <a:rPr lang="uk-UA" b="1" dirty="0" smtClean="0"/>
              <a:t>Малі </a:t>
            </a:r>
            <a:r>
              <a:rPr lang="uk-UA" b="1" dirty="0"/>
              <a:t>маси пального</a:t>
            </a:r>
          </a:p>
          <a:p>
            <a:r>
              <a:rPr lang="uk-UA" b="1" dirty="0" smtClean="0"/>
              <a:t>Отримання </a:t>
            </a:r>
            <a:r>
              <a:rPr lang="uk-UA" b="1" dirty="0"/>
              <a:t>великої потужності з одного </a:t>
            </a:r>
            <a:r>
              <a:rPr lang="uk-UA" b="1" dirty="0" smtClean="0"/>
              <a:t>реактора</a:t>
            </a:r>
          </a:p>
          <a:p>
            <a:r>
              <a:rPr lang="uk-UA" b="1" dirty="0" smtClean="0"/>
              <a:t> </a:t>
            </a:r>
            <a:r>
              <a:rPr lang="uk-UA" b="1" dirty="0"/>
              <a:t>Низькі транспортні витрати енергії</a:t>
            </a:r>
          </a:p>
          <a:p>
            <a:r>
              <a:rPr lang="uk-UA" b="1" dirty="0" smtClean="0"/>
              <a:t>Відсутність </a:t>
            </a:r>
            <a:r>
              <a:rPr lang="uk-UA" b="1" dirty="0"/>
              <a:t>потреби в атмосферному повітрі</a:t>
            </a:r>
          </a:p>
          <a:p>
            <a:pPr>
              <a:buFont typeface="Wingdings" pitchFamily="2" charset="2"/>
              <a:buChar char="§"/>
            </a:pPr>
            <a:r>
              <a:rPr lang="uk-UA" b="1" dirty="0" smtClean="0"/>
              <a:t>АЕС </a:t>
            </a:r>
            <a:r>
              <a:rPr lang="uk-UA" b="1" dirty="0"/>
              <a:t>не забруднюють атмосферу, не вимагають створення великих водосховищ, що займають великі площі</a:t>
            </a:r>
          </a:p>
          <a:p>
            <a:endParaRPr lang="ru-RU" dirty="0"/>
          </a:p>
        </p:txBody>
      </p:sp>
      <p:sp>
        <p:nvSpPr>
          <p:cNvPr id="8" name="Объект 7"/>
          <p:cNvSpPr>
            <a:spLocks noGrp="1"/>
          </p:cNvSpPr>
          <p:nvPr>
            <p:ph sz="quarter" idx="4294967295"/>
          </p:nvPr>
        </p:nvSpPr>
        <p:spPr>
          <a:xfrm>
            <a:off x="4681726" y="2060848"/>
            <a:ext cx="4138745" cy="4797152"/>
          </a:xfrm>
          <a:prstGeom prst="rect">
            <a:avLst/>
          </a:prstGeom>
        </p:spPr>
        <p:txBody>
          <a:bodyPr>
            <a:normAutofit fontScale="62500" lnSpcReduction="20000"/>
          </a:bodyPr>
          <a:lstStyle/>
          <a:p>
            <a:r>
              <a:rPr lang="uk-UA" b="1" dirty="0"/>
              <a:t>Безпека реактора (можливість аварії з розгоном реактора, радіоактивні викиди в навколишнє середовище)</a:t>
            </a:r>
          </a:p>
          <a:p>
            <a:r>
              <a:rPr lang="uk-UA" b="1" dirty="0" smtClean="0"/>
              <a:t>Радіоактивні </a:t>
            </a:r>
            <a:r>
              <a:rPr lang="uk-UA" b="1" dirty="0"/>
              <a:t>відходи (утилізація відпрацьованого палива)</a:t>
            </a:r>
          </a:p>
          <a:p>
            <a:r>
              <a:rPr lang="uk-UA" b="1" dirty="0" smtClean="0"/>
              <a:t>Особливості </a:t>
            </a:r>
            <a:r>
              <a:rPr lang="uk-UA" b="1" dirty="0"/>
              <a:t>ремонту</a:t>
            </a:r>
          </a:p>
          <a:p>
            <a:r>
              <a:rPr lang="uk-UA" b="1" dirty="0"/>
              <a:t> Складність ліквідації ядерного енергетичного об'єкта</a:t>
            </a:r>
          </a:p>
          <a:p>
            <a:r>
              <a:rPr lang="uk-UA" b="1" dirty="0"/>
              <a:t> Висока кваліфікація і відповідальність кадрів</a:t>
            </a:r>
          </a:p>
          <a:p>
            <a:r>
              <a:rPr lang="uk-UA" b="1" dirty="0"/>
              <a:t> Доступність для тероризму і шантажу з катастрофічними наслідками</a:t>
            </a:r>
          </a:p>
          <a:p>
            <a:r>
              <a:rPr lang="uk-UA" b="1" dirty="0"/>
              <a:t>Дорого коштує видобуток палива</a:t>
            </a:r>
          </a:p>
          <a:p>
            <a:endParaRPr lang="ru-RU" dirty="0"/>
          </a:p>
        </p:txBody>
      </p:sp>
      <p:sp>
        <p:nvSpPr>
          <p:cNvPr id="2" name="Выгнутая вправо стрелка 1"/>
          <p:cNvSpPr/>
          <p:nvPr/>
        </p:nvSpPr>
        <p:spPr>
          <a:xfrm>
            <a:off x="6456904" y="260648"/>
            <a:ext cx="792088"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82254" y="260649"/>
            <a:ext cx="902999" cy="116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649323"/>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3" name="Picture 7" descr="nuclear-pow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20" name="Rectangle 4"/>
          <p:cNvSpPr>
            <a:spLocks noGrp="1" noChangeArrowheads="1"/>
          </p:cNvSpPr>
          <p:nvPr>
            <p:ph type="ctrTitle"/>
          </p:nvPr>
        </p:nvSpPr>
        <p:spPr>
          <a:xfrm>
            <a:off x="323850" y="476250"/>
            <a:ext cx="8062913" cy="6049963"/>
          </a:xfrm>
          <a:ln/>
        </p:spPr>
        <p:txBody>
          <a:bodyPr/>
          <a:lstStyle/>
          <a:p>
            <a:pPr algn="l"/>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Фактори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атомні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станції</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Атомна</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енергетика</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є на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сьогоднішній</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день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кращим</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видом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отримання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енергії</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Економічність</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велика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потужність</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екологічність</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при правильному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використанні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Атомні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станції</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порівнянні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традиційними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тепловими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електростанціями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мають</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перевагу</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у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витратах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паливо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особливо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яскраво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проявляється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 тих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регіонах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де є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труднощі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забезпеченні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паливно-енергетичними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ресурсами, 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також</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стійкою</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тенденцією</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зростання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витрат</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видобуток</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органічного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палива</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Атомним</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станціям</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не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властиві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також</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забруднення</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природного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середовища</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золою,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димовими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газами з CO2,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SOх</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скидні</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водами,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містять</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нафтопродукти</a:t>
            </a:r>
            <a:r>
              <a:rPr lang="ru-RU"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35485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1" name="Picture 7" descr="a8da56d4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8" name="Rectangle 4"/>
          <p:cNvSpPr>
            <a:spLocks noGrp="1" noChangeArrowheads="1"/>
          </p:cNvSpPr>
          <p:nvPr>
            <p:ph type="ctrTitle"/>
          </p:nvPr>
        </p:nvSpPr>
        <p:spPr>
          <a:xfrm>
            <a:off x="539750" y="620713"/>
            <a:ext cx="7918450" cy="5300662"/>
          </a:xfrm>
          <a:ln/>
        </p:spPr>
        <p:txBody>
          <a:bodyPr/>
          <a:lstStyle/>
          <a:p>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Фактори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Проти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атомних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станцій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Жахливі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наслідки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аварій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на АЕС</a:t>
            </a:r>
            <a:r>
              <a:rPr lang="ru-RU" sz="24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ru-RU" sz="240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найвідомішим</a:t>
            </a:r>
            <a:r>
              <a:rPr lang="ru-RU" sz="24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випадком</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безумовно</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вважається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аварію</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на ЧАЕС. </a:t>
            </a:r>
            <a:r>
              <a:rPr lang="ru-RU" sz="24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Локальне</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механічний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вплив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на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рельєф</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 при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будівництві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Пошкодження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особин</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в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технологічних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системах - при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експлуатації</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 Сток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поверхневих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і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грунтових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вод,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що</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містять</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хімічні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і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радіоактивні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компоненти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Зміна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характеру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землекористування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й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обмінних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процесів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у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безпосередній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близькості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від</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АЕС.</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Зміна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мікрокліматичних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характеристик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прилеглих</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районів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Tree>
    <p:extLst>
      <p:ext uri="{BB962C8B-B14F-4D97-AF65-F5344CB8AC3E}">
        <p14:creationId xmlns:p14="http://schemas.microsoft.com/office/powerpoint/2010/main" val="1491756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0" y="0"/>
            <a:ext cx="9144000" cy="68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idx="4294967295"/>
          </p:nvPr>
        </p:nvSpPr>
        <p:spPr>
          <a:xfrm>
            <a:off x="4288485" y="7818"/>
            <a:ext cx="4876800" cy="4365922"/>
          </a:xfrm>
          <a:prstGeom prst="rect">
            <a:avLst/>
          </a:prstGeom>
          <a:effectLst/>
        </p:spPr>
        <p:txBody>
          <a:bodyPr>
            <a:noAutofit/>
          </a:bodyPr>
          <a:lstStyle/>
          <a:p>
            <a:pPr algn="l"/>
            <a:r>
              <a:rPr sz="2000" dirty="0"/>
              <a:t>26 </a:t>
            </a:r>
            <a:r>
              <a:rPr sz="2000" dirty="0" err="1"/>
              <a:t>квітня</a:t>
            </a:r>
            <a:r>
              <a:rPr sz="2000" dirty="0"/>
              <a:t> 1986 в 1:23:47 в </a:t>
            </a:r>
            <a:r>
              <a:rPr sz="2000" dirty="0" err="1"/>
              <a:t>ході</a:t>
            </a:r>
            <a:r>
              <a:rPr sz="2000" dirty="0"/>
              <a:t> </a:t>
            </a:r>
            <a:r>
              <a:rPr sz="2000" dirty="0" err="1"/>
              <a:t>проведення</a:t>
            </a:r>
            <a:r>
              <a:rPr sz="2000" dirty="0"/>
              <a:t> </a:t>
            </a:r>
            <a:r>
              <a:rPr sz="2000" dirty="0" err="1"/>
              <a:t>проектного</a:t>
            </a:r>
            <a:r>
              <a:rPr sz="2000" dirty="0"/>
              <a:t> </a:t>
            </a:r>
            <a:r>
              <a:rPr sz="2000" dirty="0" err="1"/>
              <a:t>випробування</a:t>
            </a:r>
            <a:r>
              <a:rPr sz="2000" dirty="0"/>
              <a:t> </a:t>
            </a:r>
            <a:r>
              <a:rPr sz="2000" dirty="0" err="1"/>
              <a:t>турбогенератора</a:t>
            </a:r>
            <a:r>
              <a:rPr sz="2000" dirty="0"/>
              <a:t> № 8 </a:t>
            </a:r>
            <a:r>
              <a:rPr sz="2000" dirty="0" err="1"/>
              <a:t>на</a:t>
            </a:r>
            <a:r>
              <a:rPr sz="2000" dirty="0"/>
              <a:t> </a:t>
            </a:r>
            <a:r>
              <a:rPr sz="2000" dirty="0" err="1"/>
              <a:t>енергоблоці</a:t>
            </a:r>
            <a:r>
              <a:rPr sz="2000" dirty="0"/>
              <a:t> № 4 </a:t>
            </a:r>
            <a:r>
              <a:rPr sz="2000" dirty="0" err="1"/>
              <a:t>стався</a:t>
            </a:r>
            <a:r>
              <a:rPr sz="2000" dirty="0"/>
              <a:t> </a:t>
            </a:r>
            <a:r>
              <a:rPr sz="2000" dirty="0" err="1"/>
              <a:t>вибух</a:t>
            </a:r>
            <a:r>
              <a:rPr sz="2000" dirty="0"/>
              <a:t>, </a:t>
            </a:r>
            <a:r>
              <a:rPr sz="2000" dirty="0" err="1"/>
              <a:t>який</a:t>
            </a:r>
            <a:r>
              <a:rPr sz="2000" dirty="0"/>
              <a:t> </a:t>
            </a:r>
            <a:r>
              <a:rPr sz="2000" dirty="0" err="1"/>
              <a:t>повністю</a:t>
            </a:r>
            <a:r>
              <a:rPr sz="2000" dirty="0"/>
              <a:t> </a:t>
            </a:r>
            <a:r>
              <a:rPr sz="2000" dirty="0" err="1"/>
              <a:t>зруйнував</a:t>
            </a:r>
            <a:r>
              <a:rPr sz="2000" dirty="0"/>
              <a:t> </a:t>
            </a:r>
            <a:r>
              <a:rPr sz="2000" dirty="0" err="1"/>
              <a:t>реактор</a:t>
            </a:r>
            <a:r>
              <a:rPr sz="2000" dirty="0"/>
              <a:t>. </a:t>
            </a:r>
            <a:r>
              <a:rPr sz="2000" dirty="0" err="1"/>
              <a:t>Будівля</a:t>
            </a:r>
            <a:r>
              <a:rPr sz="2000" dirty="0"/>
              <a:t> </a:t>
            </a:r>
            <a:r>
              <a:rPr sz="2000" dirty="0" err="1"/>
              <a:t>енергоблока</a:t>
            </a:r>
            <a:r>
              <a:rPr sz="2000" dirty="0"/>
              <a:t>, </a:t>
            </a:r>
            <a:r>
              <a:rPr sz="2000" dirty="0" err="1"/>
              <a:t>покрівля</a:t>
            </a:r>
            <a:r>
              <a:rPr sz="2000" dirty="0"/>
              <a:t> </a:t>
            </a:r>
            <a:r>
              <a:rPr sz="2000" dirty="0" err="1"/>
              <a:t>машинного</a:t>
            </a:r>
            <a:r>
              <a:rPr sz="2000" dirty="0"/>
              <a:t> </a:t>
            </a:r>
            <a:r>
              <a:rPr sz="2000" dirty="0" err="1"/>
              <a:t>залу</a:t>
            </a:r>
            <a:r>
              <a:rPr sz="2000" dirty="0"/>
              <a:t> </a:t>
            </a:r>
            <a:r>
              <a:rPr sz="2000" dirty="0" err="1"/>
              <a:t>частково</a:t>
            </a:r>
            <a:r>
              <a:rPr sz="2000" dirty="0"/>
              <a:t> </a:t>
            </a:r>
            <a:r>
              <a:rPr sz="2000" dirty="0" err="1"/>
              <a:t>обвалилися</a:t>
            </a:r>
            <a:r>
              <a:rPr sz="2000" dirty="0"/>
              <a:t>. У </a:t>
            </a:r>
            <a:r>
              <a:rPr sz="2000" dirty="0" err="1"/>
              <a:t>різних</a:t>
            </a:r>
            <a:r>
              <a:rPr sz="2000" dirty="0"/>
              <a:t> </a:t>
            </a:r>
            <a:r>
              <a:rPr sz="2000" dirty="0" err="1"/>
              <a:t>приміщеннях</a:t>
            </a:r>
            <a:r>
              <a:rPr sz="2000" dirty="0"/>
              <a:t> і </a:t>
            </a:r>
            <a:r>
              <a:rPr sz="2000" dirty="0" err="1"/>
              <a:t>на</a:t>
            </a:r>
            <a:r>
              <a:rPr sz="2000" dirty="0"/>
              <a:t> </a:t>
            </a:r>
            <a:r>
              <a:rPr sz="2000" dirty="0" err="1"/>
              <a:t>даху</a:t>
            </a:r>
            <a:r>
              <a:rPr sz="2000" dirty="0"/>
              <a:t> </a:t>
            </a:r>
            <a:r>
              <a:rPr sz="2000" dirty="0" err="1"/>
              <a:t>виникло</a:t>
            </a:r>
            <a:r>
              <a:rPr sz="2000" dirty="0"/>
              <a:t> </a:t>
            </a:r>
            <a:r>
              <a:rPr sz="2000" dirty="0" err="1"/>
              <a:t>понад</a:t>
            </a:r>
            <a:r>
              <a:rPr sz="2000" dirty="0"/>
              <a:t> 30 </a:t>
            </a:r>
            <a:r>
              <a:rPr sz="2000" dirty="0" err="1"/>
              <a:t>вогнищ</a:t>
            </a:r>
            <a:r>
              <a:rPr sz="2000" dirty="0"/>
              <a:t> </a:t>
            </a:r>
            <a:r>
              <a:rPr sz="2000" dirty="0" err="1"/>
              <a:t>пожежі</a:t>
            </a:r>
            <a:r>
              <a:rPr sz="2000" dirty="0"/>
              <a:t>. </a:t>
            </a:r>
            <a:r>
              <a:rPr sz="2000" dirty="0" err="1"/>
              <a:t>Основні</a:t>
            </a:r>
            <a:r>
              <a:rPr sz="2000" dirty="0"/>
              <a:t> </a:t>
            </a:r>
            <a:r>
              <a:rPr sz="2000" dirty="0" err="1"/>
              <a:t>осередки</a:t>
            </a:r>
            <a:r>
              <a:rPr sz="2000" dirty="0"/>
              <a:t> </a:t>
            </a:r>
            <a:r>
              <a:rPr sz="2000" dirty="0" err="1"/>
              <a:t>пожежі</a:t>
            </a:r>
            <a:r>
              <a:rPr sz="2000" dirty="0"/>
              <a:t> </a:t>
            </a:r>
            <a:r>
              <a:rPr sz="2000" dirty="0" err="1"/>
              <a:t>на</a:t>
            </a:r>
            <a:r>
              <a:rPr sz="2000" dirty="0"/>
              <a:t> </a:t>
            </a:r>
            <a:r>
              <a:rPr sz="2000" dirty="0" err="1"/>
              <a:t>даху</a:t>
            </a:r>
            <a:r>
              <a:rPr sz="2000" dirty="0"/>
              <a:t> </a:t>
            </a:r>
            <a:r>
              <a:rPr sz="2000" dirty="0" err="1"/>
              <a:t>машинного</a:t>
            </a:r>
            <a:r>
              <a:rPr sz="2000" dirty="0"/>
              <a:t> </a:t>
            </a:r>
            <a:r>
              <a:rPr sz="2000" dirty="0" err="1"/>
              <a:t>залу</a:t>
            </a:r>
            <a:r>
              <a:rPr sz="2000" dirty="0"/>
              <a:t> </a:t>
            </a:r>
            <a:r>
              <a:rPr sz="2000" dirty="0" err="1"/>
              <a:t>до</a:t>
            </a:r>
            <a:r>
              <a:rPr sz="2000" dirty="0"/>
              <a:t> 2 </a:t>
            </a:r>
            <a:r>
              <a:rPr sz="2000" dirty="0" err="1"/>
              <a:t>годинах</a:t>
            </a:r>
            <a:r>
              <a:rPr sz="2000" dirty="0"/>
              <a:t> 10 </a:t>
            </a:r>
            <a:r>
              <a:rPr sz="2000" dirty="0" err="1"/>
              <a:t>хвилинах</a:t>
            </a:r>
            <a:r>
              <a:rPr sz="2000" dirty="0"/>
              <a:t> і </a:t>
            </a:r>
            <a:r>
              <a:rPr sz="2000" dirty="0" err="1"/>
              <a:t>на</a:t>
            </a:r>
            <a:r>
              <a:rPr sz="2000" dirty="0"/>
              <a:t> </a:t>
            </a:r>
            <a:r>
              <a:rPr sz="2000" dirty="0" err="1"/>
              <a:t>даху</a:t>
            </a:r>
            <a:r>
              <a:rPr sz="2000" dirty="0"/>
              <a:t> </a:t>
            </a:r>
            <a:r>
              <a:rPr sz="2000" dirty="0" err="1"/>
              <a:t>реакторного</a:t>
            </a:r>
            <a:r>
              <a:rPr sz="2000" dirty="0"/>
              <a:t> </a:t>
            </a:r>
            <a:r>
              <a:rPr sz="2000" dirty="0" err="1"/>
              <a:t>відділення</a:t>
            </a:r>
            <a:r>
              <a:rPr sz="2000" dirty="0"/>
              <a:t> </a:t>
            </a:r>
            <a:r>
              <a:rPr sz="2000" dirty="0" err="1"/>
              <a:t>до</a:t>
            </a:r>
            <a:r>
              <a:rPr sz="2000" dirty="0"/>
              <a:t> 2 </a:t>
            </a:r>
            <a:r>
              <a:rPr sz="2000" dirty="0" err="1"/>
              <a:t>годин</a:t>
            </a:r>
            <a:r>
              <a:rPr sz="2000" dirty="0"/>
              <a:t> 30 </a:t>
            </a:r>
            <a:r>
              <a:rPr sz="2000" dirty="0" err="1"/>
              <a:t>хвилин</a:t>
            </a:r>
            <a:r>
              <a:rPr sz="2000" dirty="0"/>
              <a:t> </a:t>
            </a:r>
            <a:r>
              <a:rPr sz="2000" dirty="0" err="1"/>
              <a:t>були</a:t>
            </a:r>
            <a:r>
              <a:rPr sz="2000" dirty="0"/>
              <a:t> </a:t>
            </a:r>
            <a:r>
              <a:rPr sz="2000" dirty="0" err="1"/>
              <a:t>пригнічені</a:t>
            </a:r>
            <a:r>
              <a:rPr sz="2000" dirty="0"/>
              <a:t>. </a:t>
            </a:r>
            <a:r>
              <a:rPr sz="2000" dirty="0" err="1"/>
              <a:t>До</a:t>
            </a:r>
            <a:r>
              <a:rPr sz="2000" dirty="0"/>
              <a:t> 5 </a:t>
            </a:r>
            <a:r>
              <a:rPr sz="2000" dirty="0" err="1"/>
              <a:t>години</a:t>
            </a:r>
            <a:r>
              <a:rPr sz="2000" dirty="0"/>
              <a:t> 26 </a:t>
            </a:r>
            <a:r>
              <a:rPr sz="2000" dirty="0" err="1"/>
              <a:t>квітня</a:t>
            </a:r>
            <a:r>
              <a:rPr sz="2000" dirty="0"/>
              <a:t> </a:t>
            </a:r>
            <a:r>
              <a:rPr sz="2000" dirty="0" err="1"/>
              <a:t>пожежа</a:t>
            </a:r>
            <a:r>
              <a:rPr sz="2000" dirty="0"/>
              <a:t> </a:t>
            </a:r>
            <a:r>
              <a:rPr sz="2000" dirty="0" err="1"/>
              <a:t>була</a:t>
            </a:r>
            <a:r>
              <a:rPr sz="2000" dirty="0"/>
              <a:t> </a:t>
            </a:r>
            <a:r>
              <a:rPr sz="2000" dirty="0" err="1"/>
              <a:t>ліквідована</a:t>
            </a:r>
            <a:r>
              <a:rPr sz="2000" dirty="0"/>
              <a:t>.</a:t>
            </a:r>
          </a:p>
        </p:txBody>
      </p:sp>
    </p:spTree>
    <p:extLst>
      <p:ext uri="{BB962C8B-B14F-4D97-AF65-F5344CB8AC3E}">
        <p14:creationId xmlns:p14="http://schemas.microsoft.com/office/powerpoint/2010/main" val="2935578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811"/>
            <a:ext cx="7315200" cy="5544656"/>
          </a:xfrm>
        </p:spPr>
        <p:txBody>
          <a:bodyPr>
            <a:normAutofit/>
          </a:bodyPr>
          <a:lstStyle/>
          <a:p>
            <a:r>
              <a:rPr lang="ru-RU" sz="1600" dirty="0" err="1">
                <a:solidFill>
                  <a:schemeClr val="bg1"/>
                </a:solidFill>
              </a:rPr>
              <a:t>Вибух</a:t>
            </a:r>
            <a:r>
              <a:rPr lang="ru-RU" sz="1600" dirty="0">
                <a:solidFill>
                  <a:schemeClr val="bg1"/>
                </a:solidFill>
              </a:rPr>
              <a:t> </a:t>
            </a:r>
            <a:r>
              <a:rPr lang="ru-RU" sz="1600" dirty="0" err="1">
                <a:solidFill>
                  <a:schemeClr val="bg1"/>
                </a:solidFill>
              </a:rPr>
              <a:t>призвів</a:t>
            </a:r>
            <a:r>
              <a:rPr lang="ru-RU" sz="1600" dirty="0">
                <a:solidFill>
                  <a:schemeClr val="bg1"/>
                </a:solidFill>
              </a:rPr>
              <a:t> до </a:t>
            </a:r>
            <a:r>
              <a:rPr lang="ru-RU" sz="1600" dirty="0" err="1">
                <a:solidFill>
                  <a:schemeClr val="bg1"/>
                </a:solidFill>
              </a:rPr>
              <a:t>пожежі</a:t>
            </a:r>
            <a:r>
              <a:rPr lang="ru-RU" sz="1600" dirty="0">
                <a:solidFill>
                  <a:schemeClr val="bg1"/>
                </a:solidFill>
              </a:rPr>
              <a:t> на 4-му </a:t>
            </a:r>
            <a:r>
              <a:rPr lang="ru-RU" sz="1600" dirty="0" err="1">
                <a:solidFill>
                  <a:schemeClr val="bg1"/>
                </a:solidFill>
              </a:rPr>
              <a:t>енергоблоці</a:t>
            </a:r>
            <a:r>
              <a:rPr lang="ru-RU" sz="1600" dirty="0">
                <a:solidFill>
                  <a:schemeClr val="bg1"/>
                </a:solidFill>
              </a:rPr>
              <a:t> й до </a:t>
            </a:r>
            <a:r>
              <a:rPr lang="ru-RU" sz="1600" dirty="0" err="1">
                <a:solidFill>
                  <a:schemeClr val="bg1"/>
                </a:solidFill>
              </a:rPr>
              <a:t>катастрофічного</a:t>
            </a:r>
            <a:r>
              <a:rPr lang="ru-RU" sz="1600" dirty="0">
                <a:solidFill>
                  <a:schemeClr val="bg1"/>
                </a:solidFill>
              </a:rPr>
              <a:t> </a:t>
            </a:r>
            <a:r>
              <a:rPr lang="ru-RU" sz="1600" dirty="0" err="1">
                <a:solidFill>
                  <a:schemeClr val="bg1"/>
                </a:solidFill>
              </a:rPr>
              <a:t>викиду</a:t>
            </a:r>
            <a:r>
              <a:rPr lang="ru-RU" sz="1600" dirty="0">
                <a:solidFill>
                  <a:schemeClr val="bg1"/>
                </a:solidFill>
              </a:rPr>
              <a:t> </a:t>
            </a:r>
            <a:r>
              <a:rPr lang="ru-RU" sz="1600" dirty="0" err="1">
                <a:solidFill>
                  <a:schemeClr val="bg1"/>
                </a:solidFill>
              </a:rPr>
              <a:t>радіоактивних</a:t>
            </a:r>
            <a:r>
              <a:rPr lang="ru-RU" sz="1600" dirty="0">
                <a:solidFill>
                  <a:schemeClr val="bg1"/>
                </a:solidFill>
              </a:rPr>
              <a:t> </a:t>
            </a:r>
            <a:r>
              <a:rPr lang="ru-RU" sz="1600" dirty="0" err="1">
                <a:solidFill>
                  <a:schemeClr val="bg1"/>
                </a:solidFill>
              </a:rPr>
              <a:t>речовин</a:t>
            </a:r>
            <a:r>
              <a:rPr lang="ru-RU" sz="1600" dirty="0">
                <a:solidFill>
                  <a:schemeClr val="bg1"/>
                </a:solidFill>
              </a:rPr>
              <a:t>. Корпус реактора почав </a:t>
            </a:r>
            <a:r>
              <a:rPr lang="ru-RU" sz="1600" dirty="0" err="1">
                <a:solidFill>
                  <a:schemeClr val="bg1"/>
                </a:solidFill>
              </a:rPr>
              <a:t>працювати</a:t>
            </a:r>
            <a:r>
              <a:rPr lang="ru-RU" sz="1600" dirty="0">
                <a:solidFill>
                  <a:schemeClr val="bg1"/>
                </a:solidFill>
              </a:rPr>
              <a:t> як </a:t>
            </a:r>
            <a:r>
              <a:rPr lang="ru-RU" sz="1600" dirty="0" err="1">
                <a:solidFill>
                  <a:schemeClr val="bg1"/>
                </a:solidFill>
              </a:rPr>
              <a:t>величезна</a:t>
            </a:r>
            <a:r>
              <a:rPr lang="ru-RU" sz="1600" dirty="0">
                <a:solidFill>
                  <a:schemeClr val="bg1"/>
                </a:solidFill>
              </a:rPr>
              <a:t> </a:t>
            </a:r>
            <a:r>
              <a:rPr lang="ru-RU" sz="1600" dirty="0" err="1">
                <a:solidFill>
                  <a:schemeClr val="bg1"/>
                </a:solidFill>
              </a:rPr>
              <a:t>піч</a:t>
            </a:r>
            <a:r>
              <a:rPr lang="ru-RU" sz="1600" dirty="0">
                <a:solidFill>
                  <a:schemeClr val="bg1"/>
                </a:solidFill>
              </a:rPr>
              <a:t>, </a:t>
            </a:r>
            <a:r>
              <a:rPr lang="ru-RU" sz="1600" dirty="0" err="1">
                <a:solidFill>
                  <a:schemeClr val="bg1"/>
                </a:solidFill>
              </a:rPr>
              <a:t>виносячи</a:t>
            </a:r>
            <a:r>
              <a:rPr lang="ru-RU" sz="1600" dirty="0">
                <a:solidFill>
                  <a:schemeClr val="bg1"/>
                </a:solidFill>
              </a:rPr>
              <a:t> </a:t>
            </a:r>
            <a:r>
              <a:rPr lang="ru-RU" sz="1600" dirty="0" err="1">
                <a:solidFill>
                  <a:schemeClr val="bg1"/>
                </a:solidFill>
              </a:rPr>
              <a:t>радіоактивний</a:t>
            </a:r>
            <a:r>
              <a:rPr lang="ru-RU" sz="1600" dirty="0">
                <a:solidFill>
                  <a:schemeClr val="bg1"/>
                </a:solidFill>
              </a:rPr>
              <a:t> </a:t>
            </a:r>
            <a:r>
              <a:rPr lang="ru-RU" sz="1600" dirty="0" err="1">
                <a:solidFill>
                  <a:schemeClr val="bg1"/>
                </a:solidFill>
              </a:rPr>
              <a:t>дим</a:t>
            </a:r>
            <a:r>
              <a:rPr lang="ru-RU" sz="1600" dirty="0">
                <a:solidFill>
                  <a:schemeClr val="bg1"/>
                </a:solidFill>
              </a:rPr>
              <a:t> в атмосферу. </a:t>
            </a:r>
            <a:r>
              <a:rPr lang="ru-RU" sz="1600" dirty="0" err="1">
                <a:solidFill>
                  <a:schemeClr val="bg1"/>
                </a:solidFill>
              </a:rPr>
              <a:t>Вітри</a:t>
            </a:r>
            <a:r>
              <a:rPr lang="ru-RU" sz="1600" dirty="0">
                <a:solidFill>
                  <a:schemeClr val="bg1"/>
                </a:solidFill>
              </a:rPr>
              <a:t> </a:t>
            </a:r>
            <a:r>
              <a:rPr lang="ru-RU" sz="1600" dirty="0" err="1">
                <a:solidFill>
                  <a:schemeClr val="bg1"/>
                </a:solidFill>
              </a:rPr>
              <a:t>рознесли</a:t>
            </a:r>
            <a:r>
              <a:rPr lang="ru-RU" sz="1600" dirty="0">
                <a:solidFill>
                  <a:schemeClr val="bg1"/>
                </a:solidFill>
              </a:rPr>
              <a:t> </a:t>
            </a:r>
            <a:r>
              <a:rPr lang="ru-RU" sz="1600" dirty="0" err="1">
                <a:solidFill>
                  <a:schemeClr val="bg1"/>
                </a:solidFill>
              </a:rPr>
              <a:t>цей</a:t>
            </a:r>
            <a:r>
              <a:rPr lang="ru-RU" sz="1600" dirty="0">
                <a:solidFill>
                  <a:schemeClr val="bg1"/>
                </a:solidFill>
              </a:rPr>
              <a:t> </a:t>
            </a:r>
            <a:r>
              <a:rPr lang="ru-RU" sz="1600" dirty="0" err="1">
                <a:solidFill>
                  <a:schemeClr val="bg1"/>
                </a:solidFill>
              </a:rPr>
              <a:t>дим</a:t>
            </a:r>
            <a:r>
              <a:rPr lang="ru-RU" sz="1600" dirty="0">
                <a:solidFill>
                  <a:schemeClr val="bg1"/>
                </a:solidFill>
              </a:rPr>
              <a:t> на </a:t>
            </a:r>
            <a:r>
              <a:rPr lang="ru-RU" sz="1600" dirty="0" err="1">
                <a:solidFill>
                  <a:schemeClr val="bg1"/>
                </a:solidFill>
              </a:rPr>
              <a:t>багато</a:t>
            </a:r>
            <a:r>
              <a:rPr lang="ru-RU" sz="1600" dirty="0">
                <a:solidFill>
                  <a:schemeClr val="bg1"/>
                </a:solidFill>
              </a:rPr>
              <a:t> </a:t>
            </a:r>
            <a:r>
              <a:rPr lang="ru-RU" sz="1600" dirty="0" err="1">
                <a:solidFill>
                  <a:schemeClr val="bg1"/>
                </a:solidFill>
              </a:rPr>
              <a:t>сотень</a:t>
            </a:r>
            <a:r>
              <a:rPr lang="ru-RU" sz="1600" dirty="0">
                <a:solidFill>
                  <a:schemeClr val="bg1"/>
                </a:solidFill>
              </a:rPr>
              <a:t> і </a:t>
            </a:r>
            <a:r>
              <a:rPr lang="ru-RU" sz="1600" dirty="0" err="1">
                <a:solidFill>
                  <a:schemeClr val="bg1"/>
                </a:solidFill>
              </a:rPr>
              <a:t>тисяч</a:t>
            </a:r>
            <a:r>
              <a:rPr lang="ru-RU" sz="1600" dirty="0">
                <a:solidFill>
                  <a:schemeClr val="bg1"/>
                </a:solidFill>
              </a:rPr>
              <a:t> </a:t>
            </a:r>
            <a:r>
              <a:rPr lang="ru-RU" sz="1600" dirty="0" err="1">
                <a:solidFill>
                  <a:schemeClr val="bg1"/>
                </a:solidFill>
              </a:rPr>
              <a:t>кілометрів</a:t>
            </a:r>
            <a:r>
              <a:rPr lang="ru-RU" sz="1600" dirty="0">
                <a:solidFill>
                  <a:schemeClr val="bg1"/>
                </a:solidFill>
              </a:rPr>
              <a:t>. </a:t>
            </a:r>
            <a:r>
              <a:rPr lang="ru-RU" sz="1600" dirty="0" err="1">
                <a:solidFill>
                  <a:schemeClr val="bg1"/>
                </a:solidFill>
              </a:rPr>
              <a:t>Наприклад</a:t>
            </a:r>
            <a:r>
              <a:rPr lang="ru-RU" sz="1600" dirty="0">
                <a:solidFill>
                  <a:schemeClr val="bg1"/>
                </a:solidFill>
              </a:rPr>
              <a:t>, </a:t>
            </a:r>
            <a:r>
              <a:rPr lang="ru-RU" sz="1600" dirty="0" err="1">
                <a:solidFill>
                  <a:schemeClr val="bg1"/>
                </a:solidFill>
              </a:rPr>
              <a:t>навіть</a:t>
            </a:r>
            <a:r>
              <a:rPr lang="ru-RU" sz="1600" dirty="0">
                <a:solidFill>
                  <a:schemeClr val="bg1"/>
                </a:solidFill>
              </a:rPr>
              <a:t> у </a:t>
            </a:r>
            <a:r>
              <a:rPr lang="ru-RU" sz="1600" dirty="0" err="1">
                <a:solidFill>
                  <a:schemeClr val="bg1"/>
                </a:solidFill>
              </a:rPr>
              <a:t>Швеції</a:t>
            </a:r>
            <a:r>
              <a:rPr lang="ru-RU" sz="1600" dirty="0">
                <a:solidFill>
                  <a:schemeClr val="bg1"/>
                </a:solidFill>
              </a:rPr>
              <a:t> </a:t>
            </a:r>
            <a:r>
              <a:rPr lang="ru-RU" sz="1600" dirty="0" err="1">
                <a:solidFill>
                  <a:schemeClr val="bg1"/>
                </a:solidFill>
              </a:rPr>
              <a:t>зафіксували</a:t>
            </a:r>
            <a:r>
              <a:rPr lang="ru-RU" sz="1600" dirty="0">
                <a:solidFill>
                  <a:schemeClr val="bg1"/>
                </a:solidFill>
              </a:rPr>
              <a:t> </a:t>
            </a:r>
            <a:r>
              <a:rPr lang="ru-RU" sz="1600" dirty="0" err="1">
                <a:solidFill>
                  <a:schemeClr val="bg1"/>
                </a:solidFill>
              </a:rPr>
              <a:t>підвищення</a:t>
            </a:r>
            <a:r>
              <a:rPr lang="ru-RU" sz="1600" dirty="0">
                <a:solidFill>
                  <a:schemeClr val="bg1"/>
                </a:solidFill>
              </a:rPr>
              <a:t> </a:t>
            </a:r>
            <a:r>
              <a:rPr lang="ru-RU" sz="1600" dirty="0" err="1">
                <a:solidFill>
                  <a:schemeClr val="bg1"/>
                </a:solidFill>
              </a:rPr>
              <a:t>рівня</a:t>
            </a:r>
            <a:r>
              <a:rPr lang="ru-RU" sz="1600" dirty="0">
                <a:solidFill>
                  <a:schemeClr val="bg1"/>
                </a:solidFill>
              </a:rPr>
              <a:t> </a:t>
            </a:r>
            <a:r>
              <a:rPr lang="ru-RU" sz="1600" dirty="0" err="1">
                <a:solidFill>
                  <a:schemeClr val="bg1"/>
                </a:solidFill>
              </a:rPr>
              <a:t>радіації</a:t>
            </a:r>
            <a:r>
              <a:rPr lang="ru-RU" sz="1600" dirty="0">
                <a:solidFill>
                  <a:schemeClr val="bg1"/>
                </a:solidFill>
              </a:rPr>
              <a:t>.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533006"/>
            <a:ext cx="4524375" cy="5010150"/>
          </a:xfrm>
          <a:prstGeom prst="rect">
            <a:avLst/>
          </a:prstGeom>
        </p:spPr>
      </p:pic>
      <p:sp>
        <p:nvSpPr>
          <p:cNvPr id="5" name="TextBox 4"/>
          <p:cNvSpPr txBox="1"/>
          <p:nvPr/>
        </p:nvSpPr>
        <p:spPr>
          <a:xfrm>
            <a:off x="4057" y="3379665"/>
            <a:ext cx="4104456" cy="3447098"/>
          </a:xfrm>
          <a:prstGeom prst="rect">
            <a:avLst/>
          </a:prstGeom>
          <a:noFill/>
        </p:spPr>
        <p:txBody>
          <a:bodyPr wrap="square" rtlCol="0">
            <a:spAutoFit/>
          </a:bodyPr>
          <a:lstStyle/>
          <a:p>
            <a:r>
              <a:rPr lang="ru-RU" sz="1600" dirty="0"/>
              <a:t>З катастрофою таких </a:t>
            </a:r>
            <a:r>
              <a:rPr lang="ru-RU" sz="1600" dirty="0" err="1"/>
              <a:t>масштабів</a:t>
            </a:r>
            <a:r>
              <a:rPr lang="ru-RU" sz="1600" dirty="0"/>
              <a:t> </a:t>
            </a:r>
            <a:r>
              <a:rPr lang="ru-RU" sz="1600" dirty="0" err="1"/>
              <a:t>людство</a:t>
            </a:r>
            <a:r>
              <a:rPr lang="ru-RU" sz="1600" dirty="0"/>
              <a:t> </a:t>
            </a:r>
            <a:r>
              <a:rPr lang="ru-RU" sz="1600" dirty="0" err="1"/>
              <a:t>раніше</a:t>
            </a:r>
            <a:r>
              <a:rPr lang="ru-RU" sz="1600" dirty="0"/>
              <a:t> не </a:t>
            </a:r>
            <a:r>
              <a:rPr lang="ru-RU" sz="1600" dirty="0" err="1"/>
              <a:t>стикалося</a:t>
            </a:r>
            <a:r>
              <a:rPr lang="ru-RU" sz="1600" dirty="0"/>
              <a:t>, тому </a:t>
            </a:r>
            <a:r>
              <a:rPr lang="ru-RU" sz="1600" dirty="0" err="1"/>
              <a:t>пожежу</a:t>
            </a:r>
            <a:r>
              <a:rPr lang="ru-RU" sz="1600" dirty="0"/>
              <a:t> не </a:t>
            </a:r>
            <a:r>
              <a:rPr lang="ru-RU" sz="1600" dirty="0" err="1"/>
              <a:t>вдалося</a:t>
            </a:r>
            <a:r>
              <a:rPr lang="ru-RU" sz="1600" dirty="0"/>
              <a:t> </a:t>
            </a:r>
            <a:r>
              <a:rPr lang="ru-RU" sz="1600" dirty="0" err="1"/>
              <a:t>зупинити</a:t>
            </a:r>
            <a:r>
              <a:rPr lang="ru-RU" sz="1600" dirty="0"/>
              <a:t> </a:t>
            </a:r>
            <a:r>
              <a:rPr lang="ru-RU" sz="1600" dirty="0" err="1"/>
              <a:t>швидко</a:t>
            </a:r>
            <a:r>
              <a:rPr lang="ru-RU" sz="1600" dirty="0"/>
              <a:t>. У </a:t>
            </a:r>
            <a:r>
              <a:rPr lang="ru-RU" sz="1600" dirty="0" err="1"/>
              <a:t>результаті</a:t>
            </a:r>
            <a:r>
              <a:rPr lang="ru-RU" sz="1600" dirty="0"/>
              <a:t> </a:t>
            </a:r>
            <a:r>
              <a:rPr lang="ru-RU" sz="1600" dirty="0" err="1"/>
              <a:t>цілі</a:t>
            </a:r>
            <a:r>
              <a:rPr lang="ru-RU" sz="1600" dirty="0"/>
              <a:t> </a:t>
            </a:r>
            <a:r>
              <a:rPr lang="ru-RU" sz="1600" dirty="0" err="1"/>
              <a:t>регіони</a:t>
            </a:r>
            <a:r>
              <a:rPr lang="ru-RU" sz="1600" dirty="0"/>
              <a:t> в </a:t>
            </a:r>
            <a:r>
              <a:rPr lang="ru-RU" sz="1600" dirty="0" err="1"/>
              <a:t>Росії</a:t>
            </a:r>
            <a:r>
              <a:rPr lang="ru-RU" sz="1600" dirty="0"/>
              <a:t>, </a:t>
            </a:r>
            <a:r>
              <a:rPr lang="ru-RU" sz="1600" dirty="0" err="1"/>
              <a:t>Україні</a:t>
            </a:r>
            <a:r>
              <a:rPr lang="ru-RU" sz="1600" dirty="0"/>
              <a:t>, </a:t>
            </a:r>
            <a:r>
              <a:rPr lang="ru-RU" sz="1600" dirty="0" err="1"/>
              <a:t>Білорусі</a:t>
            </a:r>
            <a:r>
              <a:rPr lang="ru-RU" sz="1600" dirty="0"/>
              <a:t> </a:t>
            </a:r>
            <a:r>
              <a:rPr lang="ru-RU" sz="1600" dirty="0" err="1"/>
              <a:t>виявилися</a:t>
            </a:r>
            <a:r>
              <a:rPr lang="ru-RU" sz="1600" dirty="0"/>
              <a:t> </a:t>
            </a:r>
            <a:r>
              <a:rPr lang="ru-RU" sz="1600" dirty="0" err="1"/>
              <a:t>радіаційно</a:t>
            </a:r>
            <a:r>
              <a:rPr lang="ru-RU" sz="1600" dirty="0"/>
              <a:t> </a:t>
            </a:r>
            <a:r>
              <a:rPr lang="ru-RU" sz="1600" dirty="0" err="1"/>
              <a:t>забрудненими</a:t>
            </a:r>
            <a:r>
              <a:rPr lang="ru-RU" sz="1600" dirty="0"/>
              <a:t>, а з 30-кілометрової </a:t>
            </a:r>
            <a:r>
              <a:rPr lang="ru-RU" sz="1600" dirty="0" err="1"/>
              <a:t>зони</a:t>
            </a:r>
            <a:r>
              <a:rPr lang="ru-RU" sz="1600" dirty="0"/>
              <a:t> </a:t>
            </a:r>
            <a:r>
              <a:rPr lang="ru-RU" sz="1600" dirty="0" err="1"/>
              <a:t>навколо</a:t>
            </a:r>
            <a:r>
              <a:rPr lang="ru-RU" sz="1600" dirty="0"/>
              <a:t> </a:t>
            </a:r>
            <a:r>
              <a:rPr lang="ru-RU" sz="1600" dirty="0" err="1"/>
              <a:t>станції</a:t>
            </a:r>
            <a:r>
              <a:rPr lang="ru-RU" sz="1600" dirty="0"/>
              <a:t> </a:t>
            </a:r>
            <a:r>
              <a:rPr lang="ru-RU" sz="1600" dirty="0" err="1"/>
              <a:t>було</a:t>
            </a:r>
            <a:r>
              <a:rPr lang="ru-RU" sz="1600" dirty="0"/>
              <a:t> </a:t>
            </a:r>
            <a:r>
              <a:rPr lang="ru-RU" sz="1600" dirty="0" err="1"/>
              <a:t>евакуйовано</a:t>
            </a:r>
            <a:r>
              <a:rPr lang="ru-RU" sz="1600" dirty="0"/>
              <a:t> все </a:t>
            </a:r>
            <a:r>
              <a:rPr lang="ru-RU" sz="1600" dirty="0" err="1"/>
              <a:t>населення</a:t>
            </a:r>
            <a:r>
              <a:rPr lang="ru-RU" sz="1600" dirty="0"/>
              <a:t>.</a:t>
            </a:r>
          </a:p>
          <a:p>
            <a:r>
              <a:rPr lang="ru-RU" sz="1600" dirty="0" err="1"/>
              <a:t>Героїчними</a:t>
            </a:r>
            <a:r>
              <a:rPr lang="ru-RU" sz="1600" dirty="0"/>
              <a:t> </a:t>
            </a:r>
            <a:r>
              <a:rPr lang="ru-RU" sz="1600" dirty="0" err="1"/>
              <a:t>зусиллями</a:t>
            </a:r>
            <a:r>
              <a:rPr lang="ru-RU" sz="1600" dirty="0"/>
              <a:t> </a:t>
            </a:r>
            <a:r>
              <a:rPr lang="ru-RU" sz="1600" dirty="0" err="1"/>
              <a:t>вдалося</a:t>
            </a:r>
            <a:r>
              <a:rPr lang="ru-RU" sz="1600" dirty="0"/>
              <a:t> </a:t>
            </a:r>
            <a:r>
              <a:rPr lang="ru-RU" sz="1600" dirty="0" err="1"/>
              <a:t>локалізувати</a:t>
            </a:r>
            <a:r>
              <a:rPr lang="ru-RU" sz="1600" dirty="0"/>
              <a:t> </a:t>
            </a:r>
            <a:r>
              <a:rPr lang="ru-RU" sz="1600" dirty="0" err="1"/>
              <a:t>пожежу</a:t>
            </a:r>
            <a:r>
              <a:rPr lang="ru-RU" sz="1600" dirty="0"/>
              <a:t>, а </a:t>
            </a:r>
            <a:r>
              <a:rPr lang="ru-RU" sz="1600" dirty="0" err="1"/>
              <a:t>потім</a:t>
            </a:r>
            <a:r>
              <a:rPr lang="ru-RU" sz="1600" dirty="0"/>
              <a:t> </a:t>
            </a:r>
            <a:r>
              <a:rPr lang="ru-RU" sz="1600" dirty="0" err="1"/>
              <a:t>побудувати</a:t>
            </a:r>
            <a:r>
              <a:rPr lang="ru-RU" sz="1600" dirty="0"/>
              <a:t> над </a:t>
            </a:r>
            <a:r>
              <a:rPr lang="ru-RU" sz="1600" dirty="0" err="1"/>
              <a:t>зруйнованим</a:t>
            </a:r>
            <a:r>
              <a:rPr lang="ru-RU" sz="1600" dirty="0"/>
              <a:t> реактором так званий саркофаг — </a:t>
            </a:r>
            <a:r>
              <a:rPr lang="ru-RU" sz="1600" dirty="0" err="1"/>
              <a:t>бетонну</a:t>
            </a:r>
            <a:r>
              <a:rPr lang="ru-RU" sz="1600" dirty="0"/>
              <a:t> </a:t>
            </a:r>
            <a:r>
              <a:rPr lang="ru-RU" sz="1600" dirty="0" err="1"/>
              <a:t>конструкцію</a:t>
            </a:r>
            <a:r>
              <a:rPr lang="ru-RU" sz="1600" dirty="0"/>
              <a:t>, яка </a:t>
            </a:r>
            <a:r>
              <a:rPr lang="ru-RU" sz="1600" dirty="0" err="1"/>
              <a:t>захищає</a:t>
            </a:r>
            <a:r>
              <a:rPr lang="ru-RU" sz="1600" dirty="0"/>
              <a:t> </a:t>
            </a:r>
            <a:r>
              <a:rPr lang="ru-RU" sz="1600" dirty="0" err="1"/>
              <a:t>від</a:t>
            </a:r>
            <a:r>
              <a:rPr lang="ru-RU" sz="1600" dirty="0"/>
              <a:t> </a:t>
            </a:r>
            <a:r>
              <a:rPr lang="ru-RU" sz="1600" dirty="0" err="1"/>
              <a:t>подальшого</a:t>
            </a:r>
            <a:r>
              <a:rPr lang="ru-RU" sz="1600" dirty="0"/>
              <a:t> </a:t>
            </a:r>
            <a:r>
              <a:rPr lang="ru-RU" sz="1600" dirty="0" err="1"/>
              <a:t>поширення</a:t>
            </a:r>
            <a:r>
              <a:rPr lang="ru-RU" sz="1600" dirty="0"/>
              <a:t> </a:t>
            </a:r>
            <a:r>
              <a:rPr lang="ru-RU" sz="1600" dirty="0" err="1"/>
              <a:t>радіаційного</a:t>
            </a:r>
            <a:r>
              <a:rPr lang="ru-RU" sz="1600" dirty="0"/>
              <a:t> </a:t>
            </a:r>
            <a:r>
              <a:rPr lang="ru-RU" sz="1600" dirty="0" err="1"/>
              <a:t>забруднення</a:t>
            </a:r>
            <a:r>
              <a:rPr lang="ru-RU" sz="1600" dirty="0"/>
              <a:t>.</a:t>
            </a:r>
          </a:p>
          <a:p>
            <a:endParaRPr lang="ru-RU" sz="1000" dirty="0"/>
          </a:p>
        </p:txBody>
      </p:sp>
      <p:sp>
        <p:nvSpPr>
          <p:cNvPr id="6" name="TextBox 5"/>
          <p:cNvSpPr txBox="1"/>
          <p:nvPr/>
        </p:nvSpPr>
        <p:spPr>
          <a:xfrm>
            <a:off x="-12576" y="1533006"/>
            <a:ext cx="4619625" cy="1846659"/>
          </a:xfrm>
          <a:prstGeom prst="rect">
            <a:avLst/>
          </a:prstGeom>
          <a:noFill/>
        </p:spPr>
        <p:txBody>
          <a:bodyPr wrap="square" rtlCol="0">
            <a:spAutoFit/>
          </a:bodyPr>
          <a:lstStyle/>
          <a:p>
            <a:r>
              <a:rPr lang="ru-RU" sz="1600" dirty="0" err="1"/>
              <a:t>Фахівці</a:t>
            </a:r>
            <a:r>
              <a:rPr lang="ru-RU" sz="1600" dirty="0"/>
              <a:t> </a:t>
            </a:r>
            <a:r>
              <a:rPr lang="ru-RU" sz="1600" dirty="0" err="1"/>
              <a:t>всіх</a:t>
            </a:r>
            <a:r>
              <a:rPr lang="ru-RU" sz="1600" dirty="0"/>
              <a:t> </a:t>
            </a:r>
            <a:r>
              <a:rPr lang="ru-RU" sz="1600" dirty="0" err="1"/>
              <a:t>республік</a:t>
            </a:r>
            <a:r>
              <a:rPr lang="ru-RU" sz="1600" dirty="0"/>
              <a:t> </a:t>
            </a:r>
            <a:r>
              <a:rPr lang="ru-RU" sz="1600" dirty="0" err="1"/>
              <a:t>Радянського</a:t>
            </a:r>
            <a:r>
              <a:rPr lang="ru-RU" sz="1600" dirty="0"/>
              <a:t> Союзу </a:t>
            </a:r>
            <a:r>
              <a:rPr lang="ru-RU" sz="1600" dirty="0" err="1"/>
              <a:t>кинулися</a:t>
            </a:r>
            <a:r>
              <a:rPr lang="ru-RU" sz="1600" dirty="0"/>
              <a:t> </a:t>
            </a:r>
            <a:r>
              <a:rPr lang="ru-RU" sz="1600" dirty="0" err="1"/>
              <a:t>рятувати</a:t>
            </a:r>
            <a:r>
              <a:rPr lang="ru-RU" sz="1600" dirty="0"/>
              <a:t> </a:t>
            </a:r>
            <a:r>
              <a:rPr lang="ru-RU" sz="1600" dirty="0" err="1"/>
              <a:t>ситуацію</a:t>
            </a:r>
            <a:r>
              <a:rPr lang="ru-RU" sz="1600" dirty="0"/>
              <a:t>. </a:t>
            </a:r>
            <a:r>
              <a:rPr lang="ru-RU" sz="1600" dirty="0" err="1"/>
              <a:t>Особливу</a:t>
            </a:r>
            <a:r>
              <a:rPr lang="ru-RU" sz="1600" dirty="0"/>
              <a:t> роль у </a:t>
            </a:r>
            <a:r>
              <a:rPr lang="ru-RU" sz="1600" dirty="0" err="1"/>
              <a:t>зменшенні</a:t>
            </a:r>
            <a:r>
              <a:rPr lang="ru-RU" sz="1600" dirty="0"/>
              <a:t> </a:t>
            </a:r>
            <a:r>
              <a:rPr lang="ru-RU" sz="1600" dirty="0" err="1"/>
              <a:t>масштабів</a:t>
            </a:r>
            <a:r>
              <a:rPr lang="ru-RU" sz="1600" dirty="0"/>
              <a:t> </a:t>
            </a:r>
            <a:r>
              <a:rPr lang="ru-RU" sz="1600" dirty="0" err="1"/>
              <a:t>трагедії</a:t>
            </a:r>
            <a:r>
              <a:rPr lang="ru-RU" sz="1600" dirty="0"/>
              <a:t> </a:t>
            </a:r>
            <a:r>
              <a:rPr lang="ru-RU" sz="1600" dirty="0" err="1"/>
              <a:t>відіграли</a:t>
            </a:r>
            <a:r>
              <a:rPr lang="ru-RU" sz="1600" dirty="0"/>
              <a:t> </a:t>
            </a:r>
            <a:r>
              <a:rPr lang="ru-RU" sz="1600" dirty="0" err="1"/>
              <a:t>пожежники</a:t>
            </a:r>
            <a:r>
              <a:rPr lang="ru-RU" sz="1600" dirty="0"/>
              <a:t>. </a:t>
            </a:r>
            <a:r>
              <a:rPr lang="ru-RU" sz="1600" dirty="0" err="1"/>
              <a:t>Ціною</a:t>
            </a:r>
            <a:r>
              <a:rPr lang="ru-RU" sz="1600" dirty="0"/>
              <a:t> </a:t>
            </a:r>
            <a:r>
              <a:rPr lang="ru-RU" sz="1600" dirty="0" err="1"/>
              <a:t>свого</a:t>
            </a:r>
            <a:r>
              <a:rPr lang="ru-RU" sz="1600" dirty="0"/>
              <a:t> </a:t>
            </a:r>
            <a:r>
              <a:rPr lang="ru-RU" sz="1600" dirty="0" err="1"/>
              <a:t>життя</a:t>
            </a:r>
            <a:r>
              <a:rPr lang="ru-RU" sz="1600" dirty="0"/>
              <a:t> вони </a:t>
            </a:r>
            <a:r>
              <a:rPr lang="ru-RU" sz="1600" dirty="0" err="1"/>
              <a:t>запобігли</a:t>
            </a:r>
            <a:r>
              <a:rPr lang="ru-RU" sz="1600" dirty="0"/>
              <a:t> </a:t>
            </a:r>
            <a:r>
              <a:rPr lang="ru-RU" sz="1600" dirty="0" err="1"/>
              <a:t>поширенню</a:t>
            </a:r>
            <a:r>
              <a:rPr lang="ru-RU" sz="1600" dirty="0"/>
              <a:t> </a:t>
            </a:r>
            <a:r>
              <a:rPr lang="ru-RU" sz="1600" dirty="0" err="1"/>
              <a:t>пожежі</a:t>
            </a:r>
            <a:r>
              <a:rPr lang="ru-RU" sz="1600" dirty="0"/>
              <a:t> на </a:t>
            </a:r>
            <a:r>
              <a:rPr lang="ru-RU" sz="1600" dirty="0" err="1"/>
              <a:t>інші</a:t>
            </a:r>
            <a:r>
              <a:rPr lang="ru-RU" sz="1600" dirty="0"/>
              <a:t> </a:t>
            </a:r>
            <a:r>
              <a:rPr lang="ru-RU" sz="1600" dirty="0" err="1"/>
              <a:t>реактори</a:t>
            </a:r>
            <a:r>
              <a:rPr lang="ru-RU" sz="1600" dirty="0"/>
              <a:t> </a:t>
            </a:r>
            <a:r>
              <a:rPr lang="ru-RU" sz="1600" dirty="0" err="1"/>
              <a:t>Чорнобильської</a:t>
            </a:r>
            <a:r>
              <a:rPr lang="ru-RU" sz="1600" dirty="0"/>
              <a:t> АЕС.</a:t>
            </a:r>
          </a:p>
          <a:p>
            <a:endParaRPr lang="ru-RU" dirty="0"/>
          </a:p>
        </p:txBody>
      </p:sp>
    </p:spTree>
    <p:extLst>
      <p:ext uri="{BB962C8B-B14F-4D97-AF65-F5344CB8AC3E}">
        <p14:creationId xmlns:p14="http://schemas.microsoft.com/office/powerpoint/2010/main" val="30006856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9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idx="4294967295"/>
          </p:nvPr>
        </p:nvSpPr>
        <p:spPr>
          <a:xfrm>
            <a:off x="323528" y="579438"/>
            <a:ext cx="4800600" cy="6278562"/>
          </a:xfrm>
          <a:prstGeom prst="rect">
            <a:avLst/>
          </a:prstGeom>
          <a:effectLst/>
        </p:spPr>
        <p:txBody>
          <a:bodyPr>
            <a:noAutofit/>
          </a:bodyPr>
          <a:lstStyle/>
          <a:p>
            <a:pPr algn="l"/>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Основна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частина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робіт</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ліквідації</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аварії</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була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виконана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1986-1987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роках</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в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них</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взяли</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участь</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приблизно</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240 000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чоловік</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Загальна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кількість</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ліквідаторів</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включаючи</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подальші</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роки</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склала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близько</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600 000. У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перші</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дні</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основні</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зусилля</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були</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спрямовані</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зниження</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радіоактивних</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викидів</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із</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зруйнованого</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реактора</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і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запобігання</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ще</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більш</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серйозних</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sz="2800" b="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наслідків</a:t>
            </a:r>
            <a:r>
              <a:rPr sz="2800" b="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dirty="0"/>
              <a:t/>
            </a:r>
            <a:br>
              <a:rPr dirty="0"/>
            </a:br>
            <a:endParaRPr sz="2800" dirty="0"/>
          </a:p>
        </p:txBody>
      </p:sp>
    </p:spTree>
    <p:extLst>
      <p:ext uri="{BB962C8B-B14F-4D97-AF65-F5344CB8AC3E}">
        <p14:creationId xmlns:p14="http://schemas.microsoft.com/office/powerpoint/2010/main" val="4240765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76523"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idx="4294967295"/>
          </p:nvPr>
        </p:nvSpPr>
        <p:spPr>
          <a:xfrm>
            <a:off x="0" y="304800"/>
            <a:ext cx="5181600" cy="5897562"/>
          </a:xfrm>
          <a:prstGeom prst="rect">
            <a:avLst/>
          </a:prstGeom>
          <a:effec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Таким</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чином</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аварія</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ЧАЕС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сильно</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вплинула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світ</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Радіоактивні</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ізотопи</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розповсюдились</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всьому</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світу</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підвищили</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загальний</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радіаційний</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фон</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Ця</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аварія</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і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зараз</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також</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впливає</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людей</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збільшивши</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кількість</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онкохворих</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хворих</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щитоподібну</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залозу</a:t>
            </a:r>
            <a:r>
              <a:rPr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929236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 y="1"/>
            <a:ext cx="457669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1188"/>
            <a:ext cx="4788024" cy="346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4" y="3429001"/>
            <a:ext cx="4856228" cy="343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498" y="3429000"/>
            <a:ext cx="4593234"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73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125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96752"/>
            <a:ext cx="63627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845" y="203459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285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1000"/>
                                        <p:tgtEl>
                                          <p:spTgt spid="8195"/>
                                        </p:tgtEl>
                                      </p:cBhvr>
                                    </p:animEffect>
                                    <p:anim calcmode="lin" valueType="num">
                                      <p:cBhvr>
                                        <p:cTn id="13" dur="1000" fill="hold"/>
                                        <p:tgtEl>
                                          <p:spTgt spid="8195"/>
                                        </p:tgtEl>
                                        <p:attrNameLst>
                                          <p:attrName>ppt_x</p:attrName>
                                        </p:attrNameLst>
                                      </p:cBhvr>
                                      <p:tavLst>
                                        <p:tav tm="0">
                                          <p:val>
                                            <p:strVal val="#ppt_x"/>
                                          </p:val>
                                        </p:tav>
                                        <p:tav tm="100000">
                                          <p:val>
                                            <p:strVal val="#ppt_x"/>
                                          </p:val>
                                        </p:tav>
                                      </p:tavLst>
                                    </p:anim>
                                    <p:anim calcmode="lin" valueType="num">
                                      <p:cBhvr>
                                        <p:cTn id="14"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1_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p:cNvSpPr>
            <a:spLocks noGrp="1" noChangeArrowheads="1"/>
          </p:cNvSpPr>
          <p:nvPr>
            <p:ph type="ctrTitle"/>
          </p:nvPr>
        </p:nvSpPr>
        <p:spPr>
          <a:xfrm>
            <a:off x="900113" y="2565400"/>
            <a:ext cx="7620000" cy="2057400"/>
          </a:xfrm>
          <a:ln/>
        </p:spPr>
        <p:txBody>
          <a:bodyPr/>
          <a:lstStyle/>
          <a:p>
            <a:r>
              <a:rPr lang="uk-UA"/>
              <a:t>Фізичні основи ядерної енергетики</a:t>
            </a:r>
            <a:endParaRPr lang="ru-RU"/>
          </a:p>
        </p:txBody>
      </p:sp>
    </p:spTree>
    <p:extLst>
      <p:ext uri="{BB962C8B-B14F-4D97-AF65-F5344CB8AC3E}">
        <p14:creationId xmlns:p14="http://schemas.microsoft.com/office/powerpoint/2010/main" val="3460359976"/>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881909"/>
            <a:ext cx="5760640" cy="1015663"/>
          </a:xfrm>
          <a:prstGeom prst="rect">
            <a:avLst/>
          </a:prstGeom>
          <a:noFill/>
        </p:spPr>
        <p:txBody>
          <a:bodyPr wrap="square" rtlCol="0">
            <a:spAutoFit/>
          </a:bodyPr>
          <a:lstStyle/>
          <a:p>
            <a:r>
              <a:rPr lang="uk-UA" sz="6000" dirty="0" smtClean="0"/>
              <a:t>Дякую за увагу!</a:t>
            </a:r>
            <a:endParaRPr lang="uk-UA" sz="6000" dirty="0"/>
          </a:p>
        </p:txBody>
      </p:sp>
    </p:spTree>
    <p:extLst>
      <p:ext uri="{BB962C8B-B14F-4D97-AF65-F5344CB8AC3E}">
        <p14:creationId xmlns:p14="http://schemas.microsoft.com/office/powerpoint/2010/main" val="51430422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252" y="1772816"/>
            <a:ext cx="4114800" cy="4780383"/>
          </a:xfrm>
          <a:prstGeom prst="rect">
            <a:avLst/>
          </a:prstGeom>
          <a:effectLst/>
        </p:spPr>
        <p:txBody>
          <a:bodyPr>
            <a:normAutofit fontScale="90000"/>
          </a:bodyPr>
          <a:lstStyle/>
          <a:p>
            <a:pPr algn="l"/>
            <a:r>
              <a:rPr sz="2400" dirty="0" err="1">
                <a:solidFill>
                  <a:schemeClr val="tx1"/>
                </a:solidFill>
              </a:rPr>
              <a:t>Зазвичай</a:t>
            </a:r>
            <a:r>
              <a:rPr sz="2400" dirty="0">
                <a:solidFill>
                  <a:schemeClr val="tx1"/>
                </a:solidFill>
              </a:rPr>
              <a:t> </a:t>
            </a:r>
            <a:r>
              <a:rPr sz="2400" dirty="0" err="1">
                <a:solidFill>
                  <a:schemeClr val="tx1"/>
                </a:solidFill>
              </a:rPr>
              <a:t>для</a:t>
            </a:r>
            <a:r>
              <a:rPr sz="2400" dirty="0">
                <a:solidFill>
                  <a:schemeClr val="tx1"/>
                </a:solidFill>
              </a:rPr>
              <a:t> </a:t>
            </a:r>
            <a:r>
              <a:rPr sz="2400" dirty="0" err="1">
                <a:solidFill>
                  <a:schemeClr val="tx1"/>
                </a:solidFill>
              </a:rPr>
              <a:t>отримання</a:t>
            </a:r>
            <a:r>
              <a:rPr sz="2400" dirty="0">
                <a:solidFill>
                  <a:schemeClr val="tx1"/>
                </a:solidFill>
              </a:rPr>
              <a:t> </a:t>
            </a:r>
            <a:r>
              <a:rPr sz="2400" dirty="0" err="1">
                <a:solidFill>
                  <a:schemeClr val="tx1"/>
                </a:solidFill>
              </a:rPr>
              <a:t>ядерної</a:t>
            </a:r>
            <a:r>
              <a:rPr sz="2400" dirty="0">
                <a:solidFill>
                  <a:schemeClr val="tx1"/>
                </a:solidFill>
              </a:rPr>
              <a:t> </a:t>
            </a:r>
            <a:r>
              <a:rPr sz="2400" dirty="0" err="1">
                <a:solidFill>
                  <a:schemeClr val="tx1"/>
                </a:solidFill>
              </a:rPr>
              <a:t>енергії</a:t>
            </a:r>
            <a:r>
              <a:rPr sz="2400" dirty="0">
                <a:solidFill>
                  <a:schemeClr val="tx1"/>
                </a:solidFill>
              </a:rPr>
              <a:t> </a:t>
            </a:r>
            <a:r>
              <a:rPr sz="2400" dirty="0" err="1">
                <a:solidFill>
                  <a:schemeClr val="tx1"/>
                </a:solidFill>
              </a:rPr>
              <a:t>використовують</a:t>
            </a:r>
            <a:r>
              <a:rPr sz="2400" dirty="0">
                <a:solidFill>
                  <a:schemeClr val="tx1"/>
                </a:solidFill>
              </a:rPr>
              <a:t> </a:t>
            </a:r>
            <a:r>
              <a:rPr sz="2400" dirty="0" err="1">
                <a:solidFill>
                  <a:schemeClr val="tx1"/>
                </a:solidFill>
              </a:rPr>
              <a:t>ланцюгову</a:t>
            </a:r>
            <a:r>
              <a:rPr sz="2400" dirty="0">
                <a:solidFill>
                  <a:schemeClr val="tx1"/>
                </a:solidFill>
              </a:rPr>
              <a:t> </a:t>
            </a:r>
            <a:r>
              <a:rPr sz="2400" dirty="0" err="1">
                <a:solidFill>
                  <a:schemeClr val="tx1"/>
                </a:solidFill>
              </a:rPr>
              <a:t>ядерну</a:t>
            </a:r>
            <a:r>
              <a:rPr sz="2400" dirty="0">
                <a:solidFill>
                  <a:schemeClr val="tx1"/>
                </a:solidFill>
              </a:rPr>
              <a:t> </a:t>
            </a:r>
            <a:r>
              <a:rPr sz="2400" dirty="0" err="1">
                <a:solidFill>
                  <a:schemeClr val="tx1"/>
                </a:solidFill>
              </a:rPr>
              <a:t>реакцію</a:t>
            </a:r>
            <a:r>
              <a:rPr sz="2400" dirty="0">
                <a:solidFill>
                  <a:schemeClr val="tx1"/>
                </a:solidFill>
              </a:rPr>
              <a:t> </a:t>
            </a:r>
            <a:r>
              <a:rPr sz="2400" dirty="0" err="1">
                <a:solidFill>
                  <a:schemeClr val="tx1"/>
                </a:solidFill>
              </a:rPr>
              <a:t>поділу</a:t>
            </a:r>
            <a:r>
              <a:rPr sz="2400" dirty="0">
                <a:solidFill>
                  <a:schemeClr val="tx1"/>
                </a:solidFill>
              </a:rPr>
              <a:t> </a:t>
            </a:r>
            <a:r>
              <a:rPr sz="2400" dirty="0" err="1">
                <a:solidFill>
                  <a:schemeClr val="tx1"/>
                </a:solidFill>
              </a:rPr>
              <a:t>ядер</a:t>
            </a:r>
            <a:r>
              <a:rPr sz="2400" dirty="0">
                <a:solidFill>
                  <a:schemeClr val="tx1"/>
                </a:solidFill>
              </a:rPr>
              <a:t> </a:t>
            </a:r>
            <a:r>
              <a:rPr sz="2400" dirty="0" err="1" smtClean="0">
                <a:solidFill>
                  <a:schemeClr val="tx1"/>
                </a:solidFill>
              </a:rPr>
              <a:t>урану</a:t>
            </a:r>
            <a:r>
              <a:rPr sz="2400" dirty="0" smtClean="0">
                <a:solidFill>
                  <a:schemeClr val="tx1"/>
                </a:solidFill>
              </a:rPr>
              <a:t> </a:t>
            </a:r>
            <a:r>
              <a:rPr sz="2400" dirty="0" err="1">
                <a:solidFill>
                  <a:schemeClr val="tx1"/>
                </a:solidFill>
              </a:rPr>
              <a:t>або</a:t>
            </a:r>
            <a:r>
              <a:rPr sz="2400" dirty="0">
                <a:solidFill>
                  <a:schemeClr val="tx1"/>
                </a:solidFill>
              </a:rPr>
              <a:t> </a:t>
            </a:r>
            <a:r>
              <a:rPr sz="2400" dirty="0" err="1">
                <a:solidFill>
                  <a:schemeClr val="tx1"/>
                </a:solidFill>
              </a:rPr>
              <a:t>плутонію</a:t>
            </a:r>
            <a:r>
              <a:rPr sz="2400" dirty="0">
                <a:solidFill>
                  <a:schemeClr val="tx1"/>
                </a:solidFill>
              </a:rPr>
              <a:t>. </a:t>
            </a:r>
            <a:r>
              <a:rPr sz="2400" dirty="0" err="1">
                <a:solidFill>
                  <a:schemeClr val="tx1"/>
                </a:solidFill>
              </a:rPr>
              <a:t>Ядра</a:t>
            </a:r>
            <a:r>
              <a:rPr sz="2400" dirty="0">
                <a:solidFill>
                  <a:schemeClr val="tx1"/>
                </a:solidFill>
              </a:rPr>
              <a:t> </a:t>
            </a:r>
            <a:r>
              <a:rPr sz="2400" dirty="0" err="1">
                <a:solidFill>
                  <a:schemeClr val="tx1"/>
                </a:solidFill>
              </a:rPr>
              <a:t>діляться</a:t>
            </a:r>
            <a:r>
              <a:rPr sz="2400" dirty="0">
                <a:solidFill>
                  <a:schemeClr val="tx1"/>
                </a:solidFill>
              </a:rPr>
              <a:t> </a:t>
            </a:r>
            <a:r>
              <a:rPr sz="2400" dirty="0" err="1">
                <a:solidFill>
                  <a:schemeClr val="tx1"/>
                </a:solidFill>
              </a:rPr>
              <a:t>при</a:t>
            </a:r>
            <a:r>
              <a:rPr sz="2400" dirty="0">
                <a:solidFill>
                  <a:schemeClr val="tx1"/>
                </a:solidFill>
              </a:rPr>
              <a:t> </a:t>
            </a:r>
            <a:r>
              <a:rPr sz="2400" dirty="0" err="1">
                <a:solidFill>
                  <a:schemeClr val="tx1"/>
                </a:solidFill>
              </a:rPr>
              <a:t>попаданні</a:t>
            </a:r>
            <a:r>
              <a:rPr sz="2400" dirty="0">
                <a:solidFill>
                  <a:schemeClr val="tx1"/>
                </a:solidFill>
              </a:rPr>
              <a:t> в </a:t>
            </a:r>
            <a:r>
              <a:rPr sz="2400" dirty="0" err="1">
                <a:solidFill>
                  <a:schemeClr val="tx1"/>
                </a:solidFill>
              </a:rPr>
              <a:t>них</a:t>
            </a:r>
            <a:r>
              <a:rPr sz="2400" dirty="0">
                <a:solidFill>
                  <a:schemeClr val="tx1"/>
                </a:solidFill>
              </a:rPr>
              <a:t> </a:t>
            </a:r>
            <a:r>
              <a:rPr sz="2400" dirty="0" err="1">
                <a:solidFill>
                  <a:schemeClr val="tx1"/>
                </a:solidFill>
              </a:rPr>
              <a:t>нейтрона</a:t>
            </a:r>
            <a:r>
              <a:rPr sz="2400" dirty="0">
                <a:solidFill>
                  <a:schemeClr val="tx1"/>
                </a:solidFill>
              </a:rPr>
              <a:t>, </a:t>
            </a:r>
            <a:r>
              <a:rPr sz="2400" dirty="0" err="1">
                <a:solidFill>
                  <a:schemeClr val="tx1"/>
                </a:solidFill>
              </a:rPr>
              <a:t>при</a:t>
            </a:r>
            <a:r>
              <a:rPr sz="2400" dirty="0">
                <a:solidFill>
                  <a:schemeClr val="tx1"/>
                </a:solidFill>
              </a:rPr>
              <a:t> </a:t>
            </a:r>
            <a:r>
              <a:rPr sz="2400" dirty="0" err="1">
                <a:solidFill>
                  <a:schemeClr val="tx1"/>
                </a:solidFill>
              </a:rPr>
              <a:t>цьому</a:t>
            </a:r>
            <a:r>
              <a:rPr sz="2400" dirty="0">
                <a:solidFill>
                  <a:schemeClr val="tx1"/>
                </a:solidFill>
              </a:rPr>
              <a:t> </a:t>
            </a:r>
            <a:r>
              <a:rPr sz="2400" dirty="0" err="1">
                <a:solidFill>
                  <a:schemeClr val="tx1"/>
                </a:solidFill>
              </a:rPr>
              <a:t>виходять</a:t>
            </a:r>
            <a:r>
              <a:rPr sz="2400" dirty="0">
                <a:solidFill>
                  <a:schemeClr val="tx1"/>
                </a:solidFill>
              </a:rPr>
              <a:t> </a:t>
            </a:r>
            <a:r>
              <a:rPr sz="2400" dirty="0" err="1">
                <a:solidFill>
                  <a:schemeClr val="tx1"/>
                </a:solidFill>
              </a:rPr>
              <a:t>нові</a:t>
            </a:r>
            <a:r>
              <a:rPr sz="2400" dirty="0">
                <a:solidFill>
                  <a:schemeClr val="tx1"/>
                </a:solidFill>
              </a:rPr>
              <a:t> </a:t>
            </a:r>
            <a:r>
              <a:rPr sz="2400" dirty="0" err="1">
                <a:solidFill>
                  <a:schemeClr val="tx1"/>
                </a:solidFill>
              </a:rPr>
              <a:t>нейтрони</a:t>
            </a:r>
            <a:r>
              <a:rPr sz="2400" dirty="0">
                <a:solidFill>
                  <a:schemeClr val="tx1"/>
                </a:solidFill>
              </a:rPr>
              <a:t> і </a:t>
            </a:r>
            <a:r>
              <a:rPr sz="2400" dirty="0" err="1">
                <a:solidFill>
                  <a:schemeClr val="tx1"/>
                </a:solidFill>
              </a:rPr>
              <a:t>осколки</a:t>
            </a:r>
            <a:r>
              <a:rPr sz="2400" dirty="0">
                <a:solidFill>
                  <a:schemeClr val="tx1"/>
                </a:solidFill>
              </a:rPr>
              <a:t> </a:t>
            </a:r>
            <a:r>
              <a:rPr sz="2400" dirty="0" err="1">
                <a:solidFill>
                  <a:schemeClr val="tx1"/>
                </a:solidFill>
              </a:rPr>
              <a:t>поділу</a:t>
            </a:r>
            <a:r>
              <a:rPr sz="2400" dirty="0">
                <a:solidFill>
                  <a:schemeClr val="tx1"/>
                </a:solidFill>
              </a:rPr>
              <a:t>. </a:t>
            </a:r>
            <a:r>
              <a:rPr sz="2400" dirty="0" err="1">
                <a:solidFill>
                  <a:schemeClr val="tx1"/>
                </a:solidFill>
              </a:rPr>
              <a:t>Нейтрони</a:t>
            </a:r>
            <a:r>
              <a:rPr sz="2400" dirty="0">
                <a:solidFill>
                  <a:schemeClr val="tx1"/>
                </a:solidFill>
              </a:rPr>
              <a:t> </a:t>
            </a:r>
            <a:r>
              <a:rPr sz="2400" dirty="0" err="1">
                <a:solidFill>
                  <a:schemeClr val="tx1"/>
                </a:solidFill>
              </a:rPr>
              <a:t>ділення</a:t>
            </a:r>
            <a:r>
              <a:rPr sz="2400" dirty="0">
                <a:solidFill>
                  <a:schemeClr val="tx1"/>
                </a:solidFill>
              </a:rPr>
              <a:t> і </a:t>
            </a:r>
            <a:r>
              <a:rPr sz="2400" dirty="0" err="1">
                <a:solidFill>
                  <a:schemeClr val="tx1"/>
                </a:solidFill>
              </a:rPr>
              <a:t>осколки</a:t>
            </a:r>
            <a:r>
              <a:rPr sz="2400" dirty="0">
                <a:solidFill>
                  <a:schemeClr val="tx1"/>
                </a:solidFill>
              </a:rPr>
              <a:t> </a:t>
            </a:r>
            <a:r>
              <a:rPr sz="2400" dirty="0" err="1">
                <a:solidFill>
                  <a:schemeClr val="tx1"/>
                </a:solidFill>
              </a:rPr>
              <a:t>поділу</a:t>
            </a:r>
            <a:r>
              <a:rPr sz="2400" dirty="0">
                <a:solidFill>
                  <a:schemeClr val="tx1"/>
                </a:solidFill>
              </a:rPr>
              <a:t> </a:t>
            </a:r>
            <a:r>
              <a:rPr sz="2400" dirty="0" err="1">
                <a:solidFill>
                  <a:schemeClr val="tx1"/>
                </a:solidFill>
              </a:rPr>
              <a:t>мають</a:t>
            </a:r>
            <a:r>
              <a:rPr sz="2400" dirty="0">
                <a:solidFill>
                  <a:schemeClr val="tx1"/>
                </a:solidFill>
              </a:rPr>
              <a:t> </a:t>
            </a:r>
            <a:r>
              <a:rPr sz="2400" dirty="0" err="1">
                <a:solidFill>
                  <a:schemeClr val="tx1"/>
                </a:solidFill>
              </a:rPr>
              <a:t>велику</a:t>
            </a:r>
            <a:r>
              <a:rPr sz="2400" dirty="0">
                <a:solidFill>
                  <a:schemeClr val="tx1"/>
                </a:solidFill>
              </a:rPr>
              <a:t> </a:t>
            </a:r>
            <a:r>
              <a:rPr sz="2400" dirty="0" err="1" smtClean="0">
                <a:solidFill>
                  <a:schemeClr val="tx1"/>
                </a:solidFill>
              </a:rPr>
              <a:t>кінетичн</a:t>
            </a:r>
            <a:r>
              <a:rPr lang="uk-UA" sz="2400" dirty="0" smtClean="0">
                <a:solidFill>
                  <a:schemeClr val="tx1"/>
                </a:solidFill>
              </a:rPr>
              <a:t>у</a:t>
            </a:r>
            <a:r>
              <a:rPr sz="2400" dirty="0" smtClean="0">
                <a:solidFill>
                  <a:schemeClr val="tx1"/>
                </a:solidFill>
              </a:rPr>
              <a:t> </a:t>
            </a:r>
            <a:r>
              <a:rPr sz="2400" dirty="0" err="1" smtClean="0">
                <a:solidFill>
                  <a:schemeClr val="tx1"/>
                </a:solidFill>
              </a:rPr>
              <a:t>енергію</a:t>
            </a:r>
            <a:r>
              <a:rPr sz="2400" dirty="0">
                <a:solidFill>
                  <a:schemeClr val="tx1"/>
                </a:solidFill>
              </a:rPr>
              <a:t>. В </a:t>
            </a:r>
            <a:r>
              <a:rPr sz="2400" dirty="0" err="1">
                <a:solidFill>
                  <a:schemeClr val="tx1"/>
                </a:solidFill>
              </a:rPr>
              <a:t>результаті</a:t>
            </a:r>
            <a:r>
              <a:rPr sz="2400" dirty="0">
                <a:solidFill>
                  <a:schemeClr val="tx1"/>
                </a:solidFill>
              </a:rPr>
              <a:t> </a:t>
            </a:r>
            <a:r>
              <a:rPr sz="2400" dirty="0" err="1">
                <a:solidFill>
                  <a:schemeClr val="tx1"/>
                </a:solidFill>
              </a:rPr>
              <a:t>зіткнень</a:t>
            </a:r>
            <a:r>
              <a:rPr sz="2400" dirty="0">
                <a:solidFill>
                  <a:schemeClr val="tx1"/>
                </a:solidFill>
              </a:rPr>
              <a:t> </a:t>
            </a:r>
            <a:r>
              <a:rPr sz="2400" dirty="0" err="1">
                <a:solidFill>
                  <a:schemeClr val="tx1"/>
                </a:solidFill>
              </a:rPr>
              <a:t>осколків</a:t>
            </a:r>
            <a:r>
              <a:rPr sz="2400" dirty="0">
                <a:solidFill>
                  <a:schemeClr val="tx1"/>
                </a:solidFill>
              </a:rPr>
              <a:t> з </a:t>
            </a:r>
            <a:r>
              <a:rPr sz="2400" dirty="0" err="1">
                <a:solidFill>
                  <a:schemeClr val="tx1"/>
                </a:solidFill>
              </a:rPr>
              <a:t>іншими</a:t>
            </a:r>
            <a:r>
              <a:rPr sz="2400" dirty="0">
                <a:solidFill>
                  <a:schemeClr val="tx1"/>
                </a:solidFill>
              </a:rPr>
              <a:t> </a:t>
            </a:r>
            <a:r>
              <a:rPr sz="2400" dirty="0" err="1">
                <a:solidFill>
                  <a:schemeClr val="tx1"/>
                </a:solidFill>
              </a:rPr>
              <a:t>атомами</a:t>
            </a:r>
            <a:r>
              <a:rPr sz="2400" dirty="0">
                <a:solidFill>
                  <a:schemeClr val="tx1"/>
                </a:solidFill>
              </a:rPr>
              <a:t> </a:t>
            </a:r>
            <a:r>
              <a:rPr sz="2400" dirty="0" err="1">
                <a:solidFill>
                  <a:schemeClr val="tx1"/>
                </a:solidFill>
              </a:rPr>
              <a:t>ця</a:t>
            </a:r>
            <a:r>
              <a:rPr sz="2400" dirty="0">
                <a:solidFill>
                  <a:schemeClr val="tx1"/>
                </a:solidFill>
              </a:rPr>
              <a:t> </a:t>
            </a:r>
            <a:r>
              <a:rPr sz="2400" dirty="0" err="1">
                <a:solidFill>
                  <a:schemeClr val="tx1"/>
                </a:solidFill>
              </a:rPr>
              <a:t>кінетична</a:t>
            </a:r>
            <a:r>
              <a:rPr sz="2400" dirty="0">
                <a:solidFill>
                  <a:schemeClr val="tx1"/>
                </a:solidFill>
              </a:rPr>
              <a:t> </a:t>
            </a:r>
            <a:r>
              <a:rPr sz="2400" dirty="0" err="1">
                <a:solidFill>
                  <a:schemeClr val="tx1"/>
                </a:solidFill>
              </a:rPr>
              <a:t>енергія</a:t>
            </a:r>
            <a:r>
              <a:rPr sz="2400" dirty="0">
                <a:solidFill>
                  <a:schemeClr val="tx1"/>
                </a:solidFill>
              </a:rPr>
              <a:t> </a:t>
            </a:r>
            <a:r>
              <a:rPr sz="2400" dirty="0" err="1">
                <a:solidFill>
                  <a:schemeClr val="tx1"/>
                </a:solidFill>
              </a:rPr>
              <a:t>швидко</a:t>
            </a:r>
            <a:r>
              <a:rPr sz="2400" dirty="0">
                <a:solidFill>
                  <a:schemeClr val="tx1"/>
                </a:solidFill>
              </a:rPr>
              <a:t> </a:t>
            </a:r>
            <a:r>
              <a:rPr sz="2400" dirty="0" err="1">
                <a:solidFill>
                  <a:schemeClr val="tx1"/>
                </a:solidFill>
              </a:rPr>
              <a:t>перетворюється</a:t>
            </a:r>
            <a:r>
              <a:rPr sz="2400" dirty="0">
                <a:solidFill>
                  <a:schemeClr val="tx1"/>
                </a:solidFill>
              </a:rPr>
              <a:t> в </a:t>
            </a:r>
            <a:r>
              <a:rPr sz="2400" dirty="0" err="1">
                <a:solidFill>
                  <a:schemeClr val="tx1"/>
                </a:solidFill>
              </a:rPr>
              <a:t>тепло</a:t>
            </a:r>
            <a:r>
              <a:rPr sz="2400" dirty="0">
                <a:solidFill>
                  <a:schemeClr val="tx1"/>
                </a:solidFill>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772816"/>
            <a:ext cx="4516582" cy="3367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87256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descr="NGM5M2Q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p:cNvSpPr>
            <a:spLocks noGrp="1" noChangeArrowheads="1"/>
          </p:cNvSpPr>
          <p:nvPr>
            <p:ph type="ctrTitle"/>
          </p:nvPr>
        </p:nvSpPr>
        <p:spPr>
          <a:xfrm>
            <a:off x="395288" y="115888"/>
            <a:ext cx="7993062" cy="4465637"/>
          </a:xfrm>
          <a:ln/>
        </p:spPr>
        <p:txBody>
          <a:bodyPr>
            <a:normAutofit/>
          </a:bodyPr>
          <a:lstStyle/>
          <a:p>
            <a:pPr algn="l"/>
            <a:r>
              <a:rPr lang="ru-RU" sz="2800" i="1" dirty="0" err="1">
                <a:solidFill>
                  <a:schemeClr val="bg1"/>
                </a:solidFill>
              </a:rPr>
              <a:t>Ланцюгова</a:t>
            </a:r>
            <a:r>
              <a:rPr lang="ru-RU" sz="2800" i="1" dirty="0">
                <a:solidFill>
                  <a:schemeClr val="bg1"/>
                </a:solidFill>
              </a:rPr>
              <a:t> </a:t>
            </a:r>
            <a:r>
              <a:rPr lang="ru-RU" sz="2800" i="1" dirty="0" err="1">
                <a:solidFill>
                  <a:schemeClr val="bg1"/>
                </a:solidFill>
              </a:rPr>
              <a:t>ядерна</a:t>
            </a:r>
            <a:r>
              <a:rPr lang="ru-RU" sz="2800" i="1" dirty="0">
                <a:solidFill>
                  <a:schemeClr val="bg1"/>
                </a:solidFill>
              </a:rPr>
              <a:t> </a:t>
            </a:r>
            <a:r>
              <a:rPr lang="ru-RU" sz="2800" i="1" dirty="0" err="1">
                <a:solidFill>
                  <a:schemeClr val="bg1"/>
                </a:solidFill>
              </a:rPr>
              <a:t>реакція</a:t>
            </a:r>
            <a:r>
              <a:rPr lang="ru-RU" sz="2800" i="1" dirty="0">
                <a:solidFill>
                  <a:schemeClr val="bg1"/>
                </a:solidFill>
              </a:rPr>
              <a:t/>
            </a:r>
            <a:br>
              <a:rPr lang="ru-RU" sz="2800" i="1" dirty="0">
                <a:solidFill>
                  <a:schemeClr val="bg1"/>
                </a:solidFill>
              </a:rPr>
            </a:br>
            <a:r>
              <a:rPr lang="ru-RU" sz="2800" i="1" dirty="0">
                <a:solidFill>
                  <a:schemeClr val="bg1"/>
                </a:solidFill>
              </a:rPr>
              <a:t/>
            </a:r>
            <a:br>
              <a:rPr lang="ru-RU" sz="2800" i="1" dirty="0">
                <a:solidFill>
                  <a:schemeClr val="bg1"/>
                </a:solidFill>
              </a:rPr>
            </a:br>
            <a:r>
              <a:rPr lang="ru-RU" sz="2400" dirty="0">
                <a:solidFill>
                  <a:schemeClr val="bg1"/>
                </a:solidFill>
              </a:rPr>
              <a:t>1939 року </a:t>
            </a:r>
            <a:r>
              <a:rPr lang="ru-RU" sz="2400" dirty="0" err="1">
                <a:solidFill>
                  <a:schemeClr val="bg1"/>
                </a:solidFill>
              </a:rPr>
              <a:t>було</a:t>
            </a:r>
            <a:r>
              <a:rPr lang="ru-RU" sz="2400" dirty="0">
                <a:solidFill>
                  <a:schemeClr val="bg1"/>
                </a:solidFill>
              </a:rPr>
              <a:t> </a:t>
            </a:r>
            <a:r>
              <a:rPr lang="ru-RU" sz="2400" dirty="0" err="1">
                <a:solidFill>
                  <a:schemeClr val="bg1"/>
                </a:solidFill>
              </a:rPr>
              <a:t>з’ясовано</a:t>
            </a:r>
            <a:r>
              <a:rPr lang="ru-RU" sz="2400" dirty="0">
                <a:solidFill>
                  <a:schemeClr val="bg1"/>
                </a:solidFill>
              </a:rPr>
              <a:t>, </a:t>
            </a:r>
            <a:r>
              <a:rPr lang="ru-RU" sz="2400" dirty="0" err="1">
                <a:solidFill>
                  <a:schemeClr val="bg1"/>
                </a:solidFill>
              </a:rPr>
              <a:t>що</a:t>
            </a:r>
            <a:r>
              <a:rPr lang="ru-RU" sz="2400" dirty="0">
                <a:solidFill>
                  <a:schemeClr val="bg1"/>
                </a:solidFill>
              </a:rPr>
              <a:t> </a:t>
            </a:r>
            <a:r>
              <a:rPr lang="ru-RU" sz="2400" dirty="0" err="1">
                <a:solidFill>
                  <a:schemeClr val="bg1"/>
                </a:solidFill>
              </a:rPr>
              <a:t>внаслідок</a:t>
            </a:r>
            <a:r>
              <a:rPr lang="ru-RU" sz="2400" dirty="0">
                <a:solidFill>
                  <a:schemeClr val="bg1"/>
                </a:solidFill>
              </a:rPr>
              <a:t> </a:t>
            </a:r>
            <a:r>
              <a:rPr lang="ru-RU" sz="2400" dirty="0" err="1">
                <a:solidFill>
                  <a:schemeClr val="bg1"/>
                </a:solidFill>
              </a:rPr>
              <a:t>взаємодії</a:t>
            </a:r>
            <a:r>
              <a:rPr lang="ru-RU" sz="2400" dirty="0">
                <a:solidFill>
                  <a:schemeClr val="bg1"/>
                </a:solidFill>
              </a:rPr>
              <a:t> ядра Урану-235 і нейтрона </a:t>
            </a:r>
            <a:r>
              <a:rPr lang="ru-RU" sz="2400" dirty="0" err="1">
                <a:solidFill>
                  <a:schemeClr val="bg1"/>
                </a:solidFill>
              </a:rPr>
              <a:t>утвориться</a:t>
            </a:r>
            <a:r>
              <a:rPr lang="ru-RU" sz="2400" dirty="0">
                <a:solidFill>
                  <a:schemeClr val="bg1"/>
                </a:solidFill>
              </a:rPr>
              <a:t> </a:t>
            </a:r>
            <a:r>
              <a:rPr lang="ru-RU" sz="2400" dirty="0" err="1">
                <a:solidFill>
                  <a:schemeClr val="bg1"/>
                </a:solidFill>
              </a:rPr>
              <a:t>нове</a:t>
            </a:r>
            <a:r>
              <a:rPr lang="ru-RU" sz="2400" dirty="0">
                <a:solidFill>
                  <a:schemeClr val="bg1"/>
                </a:solidFill>
              </a:rPr>
              <a:t> </a:t>
            </a:r>
            <a:r>
              <a:rPr lang="ru-RU" sz="2400" dirty="0" err="1">
                <a:solidFill>
                  <a:schemeClr val="bg1"/>
                </a:solidFill>
              </a:rPr>
              <a:t>нестабільне</a:t>
            </a:r>
            <a:r>
              <a:rPr lang="ru-RU" sz="2400" dirty="0">
                <a:solidFill>
                  <a:schemeClr val="bg1"/>
                </a:solidFill>
              </a:rPr>
              <a:t> ядро Урану 23692</a:t>
            </a:r>
            <a:r>
              <a:rPr lang="en-US" sz="2400" dirty="0">
                <a:solidFill>
                  <a:schemeClr val="bg1"/>
                </a:solidFill>
              </a:rPr>
              <a:t>U</a:t>
            </a:r>
            <a:r>
              <a:rPr lang="ru-RU" sz="2400" dirty="0">
                <a:solidFill>
                  <a:schemeClr val="bg1"/>
                </a:solidFill>
              </a:rPr>
              <a:t>, яке </a:t>
            </a:r>
            <a:r>
              <a:rPr lang="ru-RU" sz="2400" dirty="0" err="1">
                <a:solidFill>
                  <a:schemeClr val="bg1"/>
                </a:solidFill>
              </a:rPr>
              <a:t>відразу</a:t>
            </a:r>
            <a:r>
              <a:rPr lang="ru-RU" sz="2400" dirty="0">
                <a:solidFill>
                  <a:schemeClr val="bg1"/>
                </a:solidFill>
              </a:rPr>
              <a:t> ж </a:t>
            </a:r>
            <a:r>
              <a:rPr lang="ru-RU" sz="2400" dirty="0" err="1">
                <a:solidFill>
                  <a:schemeClr val="bg1"/>
                </a:solidFill>
              </a:rPr>
              <a:t>розпадається</a:t>
            </a:r>
            <a:r>
              <a:rPr lang="ru-RU" sz="2400" dirty="0">
                <a:solidFill>
                  <a:schemeClr val="bg1"/>
                </a:solidFill>
              </a:rPr>
              <a:t> на два осколки, </a:t>
            </a:r>
            <a:r>
              <a:rPr lang="ru-RU" sz="2400" dirty="0" err="1">
                <a:solidFill>
                  <a:schemeClr val="bg1"/>
                </a:solidFill>
              </a:rPr>
              <a:t>що</a:t>
            </a:r>
            <a:r>
              <a:rPr lang="ru-RU" sz="2400" dirty="0">
                <a:solidFill>
                  <a:schemeClr val="bg1"/>
                </a:solidFill>
              </a:rPr>
              <a:t> </a:t>
            </a:r>
            <a:r>
              <a:rPr lang="ru-RU" sz="2400" dirty="0" err="1">
                <a:solidFill>
                  <a:schemeClr val="bg1"/>
                </a:solidFill>
              </a:rPr>
              <a:t>розлітаються</a:t>
            </a:r>
            <a:r>
              <a:rPr lang="ru-RU" sz="2400" dirty="0">
                <a:solidFill>
                  <a:schemeClr val="bg1"/>
                </a:solidFill>
              </a:rPr>
              <a:t> з великою </a:t>
            </a:r>
            <a:r>
              <a:rPr lang="ru-RU" sz="2400" dirty="0" err="1">
                <a:solidFill>
                  <a:schemeClr val="bg1"/>
                </a:solidFill>
              </a:rPr>
              <a:t>швидкістю</a:t>
            </a:r>
            <a:r>
              <a:rPr lang="ru-RU" sz="2400" dirty="0">
                <a:solidFill>
                  <a:schemeClr val="bg1"/>
                </a:solidFill>
              </a:rPr>
              <a:t>.</a:t>
            </a:r>
            <a:br>
              <a:rPr lang="ru-RU" sz="2400" dirty="0">
                <a:solidFill>
                  <a:schemeClr val="bg1"/>
                </a:solidFill>
              </a:rPr>
            </a:br>
            <a:r>
              <a:rPr lang="ru-RU" sz="2400" dirty="0" err="1">
                <a:solidFill>
                  <a:schemeClr val="bg1"/>
                </a:solidFill>
              </a:rPr>
              <a:t>Більшість</a:t>
            </a:r>
            <a:r>
              <a:rPr lang="ru-RU" sz="2400" dirty="0">
                <a:solidFill>
                  <a:schemeClr val="bg1"/>
                </a:solidFill>
              </a:rPr>
              <a:t> великих </a:t>
            </a:r>
            <a:r>
              <a:rPr lang="ru-RU" sz="2400" dirty="0" err="1">
                <a:solidFill>
                  <a:schemeClr val="bg1"/>
                </a:solidFill>
              </a:rPr>
              <a:t>осколків</a:t>
            </a:r>
            <a:r>
              <a:rPr lang="ru-RU" sz="2400" dirty="0">
                <a:solidFill>
                  <a:schemeClr val="bg1"/>
                </a:solidFill>
              </a:rPr>
              <a:t> </a:t>
            </a:r>
            <a:r>
              <a:rPr lang="ru-RU" sz="2400" dirty="0" err="1">
                <a:solidFill>
                  <a:schemeClr val="bg1"/>
                </a:solidFill>
              </a:rPr>
              <a:t>мають</a:t>
            </a:r>
            <a:r>
              <a:rPr lang="ru-RU" sz="2400" dirty="0">
                <a:solidFill>
                  <a:schemeClr val="bg1"/>
                </a:solidFill>
              </a:rPr>
              <a:t> </a:t>
            </a:r>
            <a:r>
              <a:rPr lang="ru-RU" sz="2400" dirty="0" err="1">
                <a:solidFill>
                  <a:schemeClr val="bg1"/>
                </a:solidFill>
              </a:rPr>
              <a:t>масове</a:t>
            </a:r>
            <a:r>
              <a:rPr lang="ru-RU" sz="2400" dirty="0">
                <a:solidFill>
                  <a:schemeClr val="bg1"/>
                </a:solidFill>
              </a:rPr>
              <a:t> число </a:t>
            </a:r>
            <a:r>
              <a:rPr lang="en-US" sz="2400" dirty="0">
                <a:solidFill>
                  <a:schemeClr val="bg1"/>
                </a:solidFill>
              </a:rPr>
              <a:t>A </a:t>
            </a:r>
            <a:r>
              <a:rPr lang="ru-RU" sz="2400" dirty="0">
                <a:solidFill>
                  <a:schemeClr val="bg1"/>
                </a:solidFill>
              </a:rPr>
              <a:t>в межах 135-145, а </a:t>
            </a:r>
            <a:r>
              <a:rPr lang="ru-RU" sz="2400" dirty="0" err="1">
                <a:solidFill>
                  <a:schemeClr val="bg1"/>
                </a:solidFill>
              </a:rPr>
              <a:t>дрібні</a:t>
            </a:r>
            <a:r>
              <a:rPr lang="ru-RU" sz="2400" dirty="0">
                <a:solidFill>
                  <a:schemeClr val="bg1"/>
                </a:solidFill>
              </a:rPr>
              <a:t> — </a:t>
            </a:r>
            <a:r>
              <a:rPr lang="ru-RU" sz="2400" dirty="0" err="1">
                <a:solidFill>
                  <a:schemeClr val="bg1"/>
                </a:solidFill>
              </a:rPr>
              <a:t>від</a:t>
            </a:r>
            <a:r>
              <a:rPr lang="ru-RU" sz="2400" dirty="0">
                <a:solidFill>
                  <a:schemeClr val="bg1"/>
                </a:solidFill>
              </a:rPr>
              <a:t> 90 до 100. У </a:t>
            </a:r>
            <a:r>
              <a:rPr lang="ru-RU" sz="2400" dirty="0" err="1">
                <a:solidFill>
                  <a:schemeClr val="bg1"/>
                </a:solidFill>
              </a:rPr>
              <a:t>результаті</a:t>
            </a:r>
            <a:r>
              <a:rPr lang="ru-RU" sz="2400" dirty="0">
                <a:solidFill>
                  <a:schemeClr val="bg1"/>
                </a:solidFill>
              </a:rPr>
              <a:t> </a:t>
            </a:r>
            <a:r>
              <a:rPr lang="ru-RU" sz="2400" dirty="0" err="1">
                <a:solidFill>
                  <a:schemeClr val="bg1"/>
                </a:solidFill>
              </a:rPr>
              <a:t>реакції</a:t>
            </a:r>
            <a:r>
              <a:rPr lang="ru-RU" sz="2400" dirty="0">
                <a:solidFill>
                  <a:schemeClr val="bg1"/>
                </a:solidFill>
              </a:rPr>
              <a:t> </a:t>
            </a:r>
            <a:r>
              <a:rPr lang="ru-RU" sz="2400" dirty="0" err="1">
                <a:solidFill>
                  <a:schemeClr val="bg1"/>
                </a:solidFill>
              </a:rPr>
              <a:t>ділення</a:t>
            </a:r>
            <a:r>
              <a:rPr lang="ru-RU" sz="2400" dirty="0">
                <a:solidFill>
                  <a:schemeClr val="bg1"/>
                </a:solidFill>
              </a:rPr>
              <a:t> ядра Урану 23592</a:t>
            </a:r>
            <a:r>
              <a:rPr lang="en-US" sz="2400" dirty="0">
                <a:solidFill>
                  <a:schemeClr val="bg1"/>
                </a:solidFill>
              </a:rPr>
              <a:t>U </a:t>
            </a:r>
            <a:r>
              <a:rPr lang="ru-RU" sz="2400" dirty="0" err="1">
                <a:solidFill>
                  <a:schemeClr val="bg1"/>
                </a:solidFill>
              </a:rPr>
              <a:t>утворюються</a:t>
            </a:r>
            <a:r>
              <a:rPr lang="ru-RU" sz="2400" dirty="0">
                <a:solidFill>
                  <a:schemeClr val="bg1"/>
                </a:solidFill>
              </a:rPr>
              <a:t> два </a:t>
            </a:r>
            <a:r>
              <a:rPr lang="ru-RU" sz="2400" dirty="0" err="1">
                <a:solidFill>
                  <a:schemeClr val="bg1"/>
                </a:solidFill>
              </a:rPr>
              <a:t>або</a:t>
            </a:r>
            <a:r>
              <a:rPr lang="ru-RU" sz="2400" dirty="0">
                <a:solidFill>
                  <a:schemeClr val="bg1"/>
                </a:solidFill>
              </a:rPr>
              <a:t> три </a:t>
            </a:r>
            <a:r>
              <a:rPr lang="ru-RU" sz="2400" dirty="0" err="1">
                <a:solidFill>
                  <a:schemeClr val="bg1"/>
                </a:solidFill>
              </a:rPr>
              <a:t>нейтрони</a:t>
            </a:r>
            <a:r>
              <a:rPr lang="ru-RU" sz="2400" dirty="0">
                <a:solidFill>
                  <a:schemeClr val="bg1"/>
                </a:solidFill>
              </a:rPr>
              <a:t>. Одна з </a:t>
            </a:r>
            <a:r>
              <a:rPr lang="ru-RU" sz="2400" dirty="0" err="1">
                <a:solidFill>
                  <a:schemeClr val="bg1"/>
                </a:solidFill>
              </a:rPr>
              <a:t>можливих</a:t>
            </a:r>
            <a:r>
              <a:rPr lang="ru-RU" sz="2400" dirty="0">
                <a:solidFill>
                  <a:schemeClr val="bg1"/>
                </a:solidFill>
              </a:rPr>
              <a:t> </a:t>
            </a:r>
            <a:r>
              <a:rPr lang="ru-RU" sz="2400" dirty="0" err="1">
                <a:solidFill>
                  <a:schemeClr val="bg1"/>
                </a:solidFill>
              </a:rPr>
              <a:t>реакцій</a:t>
            </a:r>
            <a:r>
              <a:rPr lang="ru-RU" sz="2400" dirty="0">
                <a:solidFill>
                  <a:schemeClr val="bg1"/>
                </a:solidFill>
              </a:rPr>
              <a:t> </a:t>
            </a:r>
            <a:r>
              <a:rPr lang="ru-RU" sz="2400" dirty="0" err="1">
                <a:solidFill>
                  <a:schemeClr val="bg1"/>
                </a:solidFill>
              </a:rPr>
              <a:t>ділення</a:t>
            </a:r>
            <a:r>
              <a:rPr lang="ru-RU" sz="2400" dirty="0">
                <a:solidFill>
                  <a:schemeClr val="bg1"/>
                </a:solidFill>
              </a:rPr>
              <a:t> ядра Урану </a:t>
            </a:r>
            <a:r>
              <a:rPr lang="ru-RU" sz="2400" dirty="0" err="1">
                <a:solidFill>
                  <a:schemeClr val="bg1"/>
                </a:solidFill>
              </a:rPr>
              <a:t>відбувається</a:t>
            </a:r>
            <a:r>
              <a:rPr lang="ru-RU" sz="2400" dirty="0">
                <a:solidFill>
                  <a:schemeClr val="bg1"/>
                </a:solidFill>
              </a:rPr>
              <a:t> за схемою:</a:t>
            </a:r>
          </a:p>
        </p:txBody>
      </p:sp>
      <p:pic>
        <p:nvPicPr>
          <p:cNvPr id="16391" name="Picture 7" descr="image6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02117"/>
            <a:ext cx="7272808" cy="68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79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7" name="Picture 15" descr="20090918144627_753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extLst>
            <a:ext uri="{909E8E84-426E-40DD-AFC4-6F175D3DCCD1}">
              <a14:hiddenFill xmlns:a14="http://schemas.microsoft.com/office/drawing/2010/main">
                <a:solidFill>
                  <a:srgbClr val="FFFFFF"/>
                </a:solidFill>
              </a14:hiddenFill>
            </a:ext>
          </a:extLst>
        </p:spPr>
      </p:pic>
      <p:sp>
        <p:nvSpPr>
          <p:cNvPr id="18436" name="Rectangle 4"/>
          <p:cNvSpPr>
            <a:spLocks noGrp="1" noChangeArrowheads="1"/>
          </p:cNvSpPr>
          <p:nvPr>
            <p:ph type="ctrTitle"/>
          </p:nvPr>
        </p:nvSpPr>
        <p:spPr>
          <a:xfrm>
            <a:off x="395288" y="1125538"/>
            <a:ext cx="8353425" cy="4824412"/>
          </a:xfrm>
          <a:ln/>
        </p:spPr>
        <p:txBody>
          <a:bodyPr/>
          <a:lstStyle/>
          <a:p>
            <a:pPr algn="l"/>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Ланцюгова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реакція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що</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відбувається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в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урані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є основою для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перетворення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ядерної</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енергії</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в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інші</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види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енергії</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Перетворення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енергії</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відбувається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за такою схемою:</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внутрішня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ядер Урану ---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кінетична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нейтронів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і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осколків</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ядер ---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внутрішня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води ---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внутрішня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пари ---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кінетична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пари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кінетична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ротора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турбіни</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й ротора генератора ---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електрична</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енергія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Ø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Реакція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у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якій</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кількість</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ядер,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що</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діляться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збільшується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з часом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або</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залишається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постійною</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називається</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ланцюговою</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ядерною </a:t>
            </a:r>
            <a:r>
              <a:rPr lang="ru-RU" sz="240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реакцією</a:t>
            </a:r>
            <a:r>
              <a:rPr lang="ru-RU"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9" name="Picture 7" descr="image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3319463"/>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image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3319463"/>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image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3319463"/>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image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3319463"/>
            <a:ext cx="161925"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552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a:xfrm>
            <a:off x="395536" y="24586"/>
            <a:ext cx="8229600" cy="1152525"/>
          </a:xfrm>
        </p:spPr>
        <p:txBody>
          <a:bodyPr/>
          <a:lstStyle/>
          <a:p>
            <a:pPr algn="ctr">
              <a:buFont typeface="Wingdings" pitchFamily="2" charset="2"/>
              <a:buNone/>
            </a:pPr>
            <a:r>
              <a:rPr lang="ru-RU" sz="2600" dirty="0"/>
              <a:t>	</a:t>
            </a:r>
            <a:r>
              <a:rPr lang="uk-UA" sz="2000" b="1" dirty="0">
                <a:solidFill>
                  <a:srgbClr val="FF0000"/>
                </a:solidFill>
                <a:effectLst>
                  <a:outerShdw blurRad="38100" dist="38100" dir="2700000" algn="tl">
                    <a:srgbClr val="000000"/>
                  </a:outerShdw>
                </a:effectLst>
              </a:rPr>
              <a:t>Ядерний реактор - пристрій, в якому здійснюється керована ланцюгова ядерна реакція, що супроводжується виділенням енергії</a:t>
            </a:r>
          </a:p>
        </p:txBody>
      </p:sp>
      <p:sp>
        <p:nvSpPr>
          <p:cNvPr id="133124" name="Text Box 4"/>
          <p:cNvSpPr txBox="1">
            <a:spLocks noChangeArrowheads="1"/>
          </p:cNvSpPr>
          <p:nvPr/>
        </p:nvSpPr>
        <p:spPr bwMode="auto">
          <a:xfrm rot="21013375">
            <a:off x="278015" y="1901007"/>
            <a:ext cx="5328186"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uk-UA" dirty="0"/>
              <a:t>Перший ядерний реактор побудований в грудні 1942 року в США під керівництвом Е. Фермі. </a:t>
            </a:r>
          </a:p>
          <a:p>
            <a:pPr>
              <a:spcBef>
                <a:spcPct val="50000"/>
              </a:spcBef>
            </a:pPr>
            <a:r>
              <a:rPr lang="uk-UA" dirty="0"/>
              <a:t>У Європі першим ядерним реактором стала установка Ф-1. Вона була запущена 25 грудня 1946 року в Москві під керівництвом В. </a:t>
            </a:r>
            <a:r>
              <a:rPr lang="uk-UA" dirty="0" err="1"/>
              <a:t>Курчатова</a:t>
            </a:r>
            <a:r>
              <a:rPr lang="uk-UA" dirty="0"/>
              <a:t>.</a:t>
            </a:r>
            <a:endParaRPr lang="ru-RU" dirty="0"/>
          </a:p>
        </p:txBody>
      </p:sp>
      <p:pic>
        <p:nvPicPr>
          <p:cNvPr id="133126" name="Picture 6" descr="Первая ядерна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5602">
            <a:off x="2709860" y="3184997"/>
            <a:ext cx="5545138" cy="300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2571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5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Grp="1" noChangeArrowheads="1"/>
          </p:cNvSpPr>
          <p:nvPr>
            <p:ph type="ctrTitle"/>
          </p:nvPr>
        </p:nvSpPr>
        <p:spPr>
          <a:xfrm>
            <a:off x="0" y="-27740"/>
            <a:ext cx="6444208" cy="1296500"/>
          </a:xfrm>
          <a:ln/>
        </p:spPr>
        <p:txBody>
          <a:bodyPr>
            <a:normAutofit fontScale="90000"/>
          </a:bodyPr>
          <a:lstStyle/>
          <a:p>
            <a:pPr algn="l"/>
            <a:r>
              <a:rPr lang="ru-RU" sz="2400" i="1" dirty="0">
                <a:solidFill>
                  <a:schemeClr val="accent3">
                    <a:lumMod val="75000"/>
                  </a:schemeClr>
                </a:solidFill>
              </a:rPr>
              <a:t>Основа </a:t>
            </a:r>
            <a:r>
              <a:rPr lang="ru-RU" sz="2400" i="1" dirty="0" err="1">
                <a:solidFill>
                  <a:schemeClr val="accent3">
                    <a:lumMod val="75000"/>
                  </a:schemeClr>
                </a:solidFill>
              </a:rPr>
              <a:t>ядерної</a:t>
            </a:r>
            <a:r>
              <a:rPr lang="ru-RU" sz="2400" i="1" dirty="0">
                <a:solidFill>
                  <a:schemeClr val="accent3">
                    <a:lumMod val="75000"/>
                  </a:schemeClr>
                </a:solidFill>
              </a:rPr>
              <a:t> </a:t>
            </a:r>
            <a:r>
              <a:rPr lang="ru-RU" sz="2400" i="1" dirty="0" err="1">
                <a:solidFill>
                  <a:schemeClr val="accent3">
                    <a:lumMod val="75000"/>
                  </a:schemeClr>
                </a:solidFill>
              </a:rPr>
              <a:t>енергетики</a:t>
            </a:r>
            <a:r>
              <a:rPr lang="ru-RU" sz="2400" dirty="0">
                <a:solidFill>
                  <a:schemeClr val="accent3"/>
                </a:solidFill>
              </a:rPr>
              <a:t> — </a:t>
            </a:r>
            <a:r>
              <a:rPr lang="ru-RU" sz="2400" dirty="0" err="1">
                <a:solidFill>
                  <a:schemeClr val="accent3"/>
                </a:solidFill>
              </a:rPr>
              <a:t>атомні</a:t>
            </a:r>
            <a:r>
              <a:rPr lang="ru-RU" sz="2400" dirty="0">
                <a:solidFill>
                  <a:schemeClr val="accent3"/>
                </a:solidFill>
              </a:rPr>
              <a:t> </a:t>
            </a:r>
            <a:r>
              <a:rPr lang="ru-RU" sz="2400" dirty="0" err="1">
                <a:solidFill>
                  <a:schemeClr val="accent3"/>
                </a:solidFill>
              </a:rPr>
              <a:t>електростанції</a:t>
            </a:r>
            <a:r>
              <a:rPr lang="ru-RU" sz="2400" dirty="0">
                <a:solidFill>
                  <a:schemeClr val="accent3"/>
                </a:solidFill>
              </a:rPr>
              <a:t>, </a:t>
            </a:r>
            <a:r>
              <a:rPr lang="ru-RU" sz="2400" dirty="0" err="1">
                <a:solidFill>
                  <a:schemeClr val="accent3"/>
                </a:solidFill>
              </a:rPr>
              <a:t>які</a:t>
            </a:r>
            <a:r>
              <a:rPr lang="ru-RU" sz="2400" dirty="0">
                <a:solidFill>
                  <a:schemeClr val="accent3"/>
                </a:solidFill>
              </a:rPr>
              <a:t> </a:t>
            </a:r>
            <a:r>
              <a:rPr lang="ru-RU" sz="2400" dirty="0" err="1">
                <a:solidFill>
                  <a:schemeClr val="accent3"/>
                </a:solidFill>
              </a:rPr>
              <a:t>забезпечують</a:t>
            </a:r>
            <a:r>
              <a:rPr lang="ru-RU" sz="2400" dirty="0">
                <a:solidFill>
                  <a:schemeClr val="accent3"/>
                </a:solidFill>
              </a:rPr>
              <a:t> </a:t>
            </a:r>
            <a:r>
              <a:rPr lang="ru-RU" sz="2400" dirty="0" err="1">
                <a:solidFill>
                  <a:schemeClr val="accent3"/>
                </a:solidFill>
              </a:rPr>
              <a:t>близько</a:t>
            </a:r>
            <a:r>
              <a:rPr lang="ru-RU" sz="2400" dirty="0">
                <a:solidFill>
                  <a:schemeClr val="accent3"/>
                </a:solidFill>
              </a:rPr>
              <a:t> 6 % </a:t>
            </a:r>
            <a:r>
              <a:rPr lang="ru-RU" sz="2400" dirty="0" err="1">
                <a:solidFill>
                  <a:schemeClr val="accent3"/>
                </a:solidFill>
              </a:rPr>
              <a:t>світового</a:t>
            </a:r>
            <a:r>
              <a:rPr lang="ru-RU" sz="2400" dirty="0">
                <a:solidFill>
                  <a:schemeClr val="accent3"/>
                </a:solidFill>
              </a:rPr>
              <a:t> </a:t>
            </a:r>
            <a:r>
              <a:rPr lang="ru-RU" sz="2400" dirty="0" err="1">
                <a:solidFill>
                  <a:schemeClr val="accent3"/>
                </a:solidFill>
              </a:rPr>
              <a:t>виробництва</a:t>
            </a:r>
            <a:r>
              <a:rPr lang="ru-RU" sz="2400" dirty="0">
                <a:solidFill>
                  <a:schemeClr val="accent3"/>
                </a:solidFill>
              </a:rPr>
              <a:t> </a:t>
            </a:r>
            <a:r>
              <a:rPr lang="ru-RU" sz="2400" dirty="0" err="1">
                <a:solidFill>
                  <a:schemeClr val="accent3"/>
                </a:solidFill>
              </a:rPr>
              <a:t>енергії</a:t>
            </a:r>
            <a:r>
              <a:rPr lang="ru-RU" sz="2400" dirty="0">
                <a:solidFill>
                  <a:schemeClr val="accent3"/>
                </a:solidFill>
              </a:rPr>
              <a:t> та 13-14 % </a:t>
            </a:r>
            <a:r>
              <a:rPr lang="ru-RU" sz="2400" dirty="0" err="1">
                <a:solidFill>
                  <a:schemeClr val="accent3"/>
                </a:solidFill>
              </a:rPr>
              <a:t>електроенергії</a:t>
            </a:r>
            <a:r>
              <a:rPr lang="ru-RU" sz="2400" dirty="0">
                <a:solidFill>
                  <a:schemeClr val="accent3"/>
                </a:solidFill>
              </a:rPr>
              <a:t>. За </a:t>
            </a:r>
            <a:r>
              <a:rPr lang="ru-RU" sz="2400" dirty="0" err="1">
                <a:solidFill>
                  <a:schemeClr val="accent3"/>
                </a:solidFill>
              </a:rPr>
              <a:t>даними</a:t>
            </a:r>
            <a:r>
              <a:rPr lang="ru-RU" sz="2400" dirty="0">
                <a:solidFill>
                  <a:schemeClr val="accent3"/>
                </a:solidFill>
              </a:rPr>
              <a:t> МАГАТЕ у 2013 </a:t>
            </a:r>
            <a:r>
              <a:rPr lang="ru-RU" sz="2400" dirty="0" err="1">
                <a:solidFill>
                  <a:schemeClr val="accent3"/>
                </a:solidFill>
              </a:rPr>
              <a:t>році</a:t>
            </a:r>
            <a:r>
              <a:rPr lang="ru-RU" sz="2400" dirty="0">
                <a:solidFill>
                  <a:schemeClr val="accent3"/>
                </a:solidFill>
              </a:rPr>
              <a:t> у </a:t>
            </a:r>
            <a:r>
              <a:rPr lang="ru-RU" sz="2400" dirty="0" err="1">
                <a:solidFill>
                  <a:schemeClr val="accent3"/>
                </a:solidFill>
              </a:rPr>
              <a:t>світі</a:t>
            </a:r>
            <a:r>
              <a:rPr lang="ru-RU" sz="2400" dirty="0">
                <a:solidFill>
                  <a:schemeClr val="accent3"/>
                </a:solidFill>
              </a:rPr>
              <a:t> </a:t>
            </a:r>
            <a:r>
              <a:rPr lang="ru-RU" sz="2400" dirty="0" err="1">
                <a:solidFill>
                  <a:schemeClr val="accent3"/>
                </a:solidFill>
              </a:rPr>
              <a:t>працювало</a:t>
            </a:r>
            <a:r>
              <a:rPr lang="ru-RU" sz="2400" dirty="0">
                <a:solidFill>
                  <a:schemeClr val="accent3"/>
                </a:solidFill>
              </a:rPr>
              <a:t> 437 </a:t>
            </a:r>
            <a:r>
              <a:rPr lang="ru-RU" sz="2400" dirty="0" err="1">
                <a:solidFill>
                  <a:schemeClr val="accent3"/>
                </a:solidFill>
              </a:rPr>
              <a:t>промислових</a:t>
            </a:r>
            <a:r>
              <a:rPr lang="ru-RU" sz="2400" dirty="0">
                <a:solidFill>
                  <a:schemeClr val="accent3"/>
                </a:solidFill>
              </a:rPr>
              <a:t> </a:t>
            </a:r>
            <a:r>
              <a:rPr lang="ru-RU" sz="2400" dirty="0" err="1">
                <a:solidFill>
                  <a:schemeClr val="accent3"/>
                </a:solidFill>
              </a:rPr>
              <a:t>ядерних</a:t>
            </a:r>
            <a:r>
              <a:rPr lang="ru-RU" sz="2400" dirty="0">
                <a:solidFill>
                  <a:schemeClr val="accent3"/>
                </a:solidFill>
              </a:rPr>
              <a:t> </a:t>
            </a:r>
            <a:r>
              <a:rPr lang="ru-RU" sz="2400" dirty="0" err="1">
                <a:solidFill>
                  <a:schemeClr val="accent3"/>
                </a:solidFill>
              </a:rPr>
              <a:t>реакторів</a:t>
            </a:r>
            <a:r>
              <a:rPr lang="ru-RU" sz="2400" dirty="0">
                <a:solidFill>
                  <a:schemeClr val="accent3"/>
                </a:solidFill>
              </a:rPr>
              <a:t>, </a:t>
            </a:r>
            <a:r>
              <a:rPr lang="ru-RU" sz="2400" dirty="0" err="1">
                <a:solidFill>
                  <a:schemeClr val="accent3"/>
                </a:solidFill>
              </a:rPr>
              <a:t>розташованих</a:t>
            </a:r>
            <a:r>
              <a:rPr lang="ru-RU" sz="2400" dirty="0">
                <a:solidFill>
                  <a:schemeClr val="accent3"/>
                </a:solidFill>
              </a:rPr>
              <a:t> на </a:t>
            </a:r>
            <a:r>
              <a:rPr lang="ru-RU" sz="2400" dirty="0" err="1">
                <a:solidFill>
                  <a:schemeClr val="accent3"/>
                </a:solidFill>
              </a:rPr>
              <a:t>території</a:t>
            </a:r>
            <a:r>
              <a:rPr lang="ru-RU" sz="2400" dirty="0">
                <a:solidFill>
                  <a:schemeClr val="accent3"/>
                </a:solidFill>
              </a:rPr>
              <a:t> 31 </a:t>
            </a:r>
            <a:r>
              <a:rPr lang="ru-RU" sz="2400" dirty="0" err="1">
                <a:solidFill>
                  <a:schemeClr val="accent3"/>
                </a:solidFill>
              </a:rPr>
              <a:t>країни</a:t>
            </a:r>
            <a:r>
              <a:rPr lang="ru-RU" sz="2400" dirty="0">
                <a:solidFill>
                  <a:schemeClr val="accent3"/>
                </a:solidFill>
              </a:rPr>
              <a:t>. </a:t>
            </a:r>
            <a:r>
              <a:rPr lang="ru-RU" sz="2400" dirty="0" err="1">
                <a:solidFill>
                  <a:schemeClr val="accent3"/>
                </a:solidFill>
              </a:rPr>
              <a:t>Було</a:t>
            </a:r>
            <a:r>
              <a:rPr lang="ru-RU" sz="2400" dirty="0">
                <a:solidFill>
                  <a:schemeClr val="accent3"/>
                </a:solidFill>
              </a:rPr>
              <a:t> </a:t>
            </a:r>
            <a:r>
              <a:rPr lang="ru-RU" sz="2400" dirty="0" err="1">
                <a:solidFill>
                  <a:schemeClr val="accent3"/>
                </a:solidFill>
              </a:rPr>
              <a:t>збудовано</a:t>
            </a:r>
            <a:r>
              <a:rPr lang="ru-RU" sz="2400" dirty="0">
                <a:solidFill>
                  <a:schemeClr val="accent3"/>
                </a:solidFill>
              </a:rPr>
              <a:t> </a:t>
            </a:r>
            <a:r>
              <a:rPr lang="ru-RU" sz="2400" dirty="0" err="1">
                <a:solidFill>
                  <a:schemeClr val="accent3"/>
                </a:solidFill>
              </a:rPr>
              <a:t>також</a:t>
            </a:r>
            <a:r>
              <a:rPr lang="ru-RU" sz="2400" dirty="0">
                <a:solidFill>
                  <a:schemeClr val="accent3"/>
                </a:solidFill>
              </a:rPr>
              <a:t> </a:t>
            </a:r>
            <a:r>
              <a:rPr lang="ru-RU" sz="2400" dirty="0" err="1">
                <a:solidFill>
                  <a:schemeClr val="accent3"/>
                </a:solidFill>
              </a:rPr>
              <a:t>понад</a:t>
            </a:r>
            <a:r>
              <a:rPr lang="ru-RU" sz="2400" dirty="0">
                <a:solidFill>
                  <a:schemeClr val="accent3"/>
                </a:solidFill>
              </a:rPr>
              <a:t> 150 суден з </a:t>
            </a:r>
            <a:r>
              <a:rPr lang="ru-RU" sz="2400" dirty="0" err="1">
                <a:solidFill>
                  <a:schemeClr val="accent3"/>
                </a:solidFill>
              </a:rPr>
              <a:t>ядерними</a:t>
            </a:r>
            <a:r>
              <a:rPr lang="ru-RU" sz="2400" dirty="0">
                <a:solidFill>
                  <a:schemeClr val="accent3"/>
                </a:solidFill>
              </a:rPr>
              <a:t> </a:t>
            </a:r>
            <a:r>
              <a:rPr lang="ru-RU" sz="2400" dirty="0" err="1">
                <a:solidFill>
                  <a:schemeClr val="accent3"/>
                </a:solidFill>
              </a:rPr>
              <a:t>енергетичними</a:t>
            </a:r>
            <a:r>
              <a:rPr lang="ru-RU" sz="2400" dirty="0">
                <a:solidFill>
                  <a:schemeClr val="accent3"/>
                </a:solidFill>
              </a:rPr>
              <a:t> установками.</a:t>
            </a:r>
            <a:endParaRPr lang="ru-RU" sz="4800" dirty="0">
              <a:solidFill>
                <a:schemeClr val="accent3"/>
              </a:solidFill>
            </a:endParaRPr>
          </a:p>
        </p:txBody>
      </p:sp>
    </p:spTree>
    <p:extLst>
      <p:ext uri="{BB962C8B-B14F-4D97-AF65-F5344CB8AC3E}">
        <p14:creationId xmlns:p14="http://schemas.microsoft.com/office/powerpoint/2010/main" val="4015566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409575" y="4077072"/>
            <a:ext cx="8229600" cy="2486025"/>
          </a:xfrm>
          <a:solidFill>
            <a:srgbClr val="D1F6FB"/>
          </a:solidFill>
          <a:ln w="12700">
            <a:solidFill>
              <a:srgbClr val="00FF00"/>
            </a:solidFill>
            <a:miter lim="800000"/>
            <a:headEnd/>
            <a:tailEnd/>
          </a:ln>
        </p:spPr>
        <p:txBody>
          <a:bodyPr/>
          <a:lstStyle/>
          <a:p>
            <a:pPr>
              <a:lnSpc>
                <a:spcPct val="90000"/>
              </a:lnSpc>
            </a:pPr>
            <a:endParaRPr lang="ru-RU" sz="2100" b="1" dirty="0"/>
          </a:p>
          <a:p>
            <a:pPr>
              <a:lnSpc>
                <a:spcPct val="90000"/>
              </a:lnSpc>
              <a:buFont typeface="Wingdings" pitchFamily="2" charset="2"/>
              <a:buNone/>
            </a:pPr>
            <a:r>
              <a:rPr lang="uk-UA" sz="1600" dirty="0"/>
              <a:t>	На малюнку показана схема роботи атомної електростанції з двоконтурним водо-водяним енергетичних реактором. </a:t>
            </a:r>
          </a:p>
          <a:p>
            <a:pPr>
              <a:lnSpc>
                <a:spcPct val="90000"/>
              </a:lnSpc>
              <a:buFont typeface="Wingdings" pitchFamily="2" charset="2"/>
              <a:buNone/>
            </a:pPr>
            <a:r>
              <a:rPr lang="uk-UA" sz="1600" dirty="0"/>
              <a:t>	Енергія, що виділяється в активній зоні реактора, передається теплоносію першого контуру. </a:t>
            </a:r>
          </a:p>
          <a:p>
            <a:pPr>
              <a:lnSpc>
                <a:spcPct val="90000"/>
              </a:lnSpc>
              <a:buFont typeface="Wingdings" pitchFamily="2" charset="2"/>
              <a:buNone/>
            </a:pPr>
            <a:r>
              <a:rPr lang="uk-UA" sz="1600" dirty="0"/>
              <a:t>	Далі теплоносій надходить в теплообмінник (парогенератор), де нагріває воду до кипіння другого контуру. Отриманий при цьому пар надходить у турбіни, обертаючі електрогенератори. На виході з турбін пар надходить в конденсатор, де охолоджується великою кількістю води, що надходять з водосховища.</a:t>
            </a:r>
          </a:p>
        </p:txBody>
      </p:sp>
      <p:sp>
        <p:nvSpPr>
          <p:cNvPr id="139268" name="Text Box 4"/>
          <p:cNvSpPr txBox="1">
            <a:spLocks noChangeArrowheads="1"/>
          </p:cNvSpPr>
          <p:nvPr/>
        </p:nvSpPr>
        <p:spPr bwMode="auto">
          <a:xfrm>
            <a:off x="539750" y="188913"/>
            <a:ext cx="82089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sz="3200" b="1" dirty="0">
                <a:solidFill>
                  <a:schemeClr val="accent2"/>
                </a:solidFill>
                <a:effectLst>
                  <a:outerShdw blurRad="38100" dist="38100" dir="2700000" algn="tl">
                    <a:srgbClr val="000000"/>
                  </a:outerShdw>
                </a:effectLst>
              </a:rPr>
              <a:t>Принцип</a:t>
            </a:r>
            <a:r>
              <a:rPr lang="uk-UA" sz="2800" b="1" dirty="0">
                <a:solidFill>
                  <a:schemeClr val="accent2"/>
                </a:solidFill>
                <a:effectLst>
                  <a:outerShdw blurRad="38100" dist="38100" dir="2700000" algn="tl">
                    <a:srgbClr val="000000"/>
                  </a:outerShdw>
                </a:effectLst>
              </a:rPr>
              <a:t> дії АЕС</a:t>
            </a:r>
          </a:p>
        </p:txBody>
      </p:sp>
      <p:pic>
        <p:nvPicPr>
          <p:cNvPr id="139269" name="Picture 5" descr="WaterReact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812154"/>
            <a:ext cx="5760640" cy="3116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373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оду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64</TotalTime>
  <Words>987</Words>
  <Application>Microsoft Office PowerPoint</Application>
  <PresentationFormat>Экран (4:3)</PresentationFormat>
  <Paragraphs>72</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Модульная</vt:lpstr>
      <vt:lpstr>Ядерна енергетика</vt:lpstr>
      <vt:lpstr>Ядерна енергетика (Атомна енергетика) - це галузь енергетики, що займається виробництвом електричної та теплової енергії шляхом перетворення ядерної енергії.</vt:lpstr>
      <vt:lpstr>Фізичні основи ядерної енергетики</vt:lpstr>
      <vt:lpstr>Зазвичай для отримання ядерної енергії використовують ланцюгову ядерну реакцію поділу ядер урану або плутонію. Ядра діляться при попаданні в них нейтрона, при цьому виходять нові нейтрони і осколки поділу. Нейтрони ділення і осколки поділу мають велику кінетичну енергію. В результаті зіткнень осколків з іншими атомами ця кінетична енергія швидко перетворюється в тепло.</vt:lpstr>
      <vt:lpstr>Ланцюгова ядерна реакція  1939 року було з’ясовано, що внаслідок взаємодії ядра Урану-235 і нейтрона утвориться нове нестабільне ядро Урану 23692U, яке відразу ж розпадається на два осколки, що розлітаються з великою швидкістю. Більшість великих осколків мають масове число A в межах 135-145, а дрібні — від 90 до 100. У результаті реакції ділення ядра Урану 23592U утворюються два або три нейтрони. Одна з можливих реакцій ділення ядра Урану відбувається за схемою:</vt:lpstr>
      <vt:lpstr>Ланцюгова реакція, що відбувається в урані, є основою для перетворення ядерної енергії в інші види енергії. Перетворення енергії відбувається за такою схемою: внутрішня енергія ядер Урану --- кінетична енергія нейтронів і осколків ядер --- внутрішня енергія води --- внутрішня енергія пари ---  кінетична енергія пари ---кінетична енергія ротора турбіни й ротора генератора --- електрична енергія.  Ø  Реакція, у якій кількість ядер, що діляться, збільшується з часом або залишається постійною, називається ланцюговою ядерною реакцією.</vt:lpstr>
      <vt:lpstr>Презентация PowerPoint</vt:lpstr>
      <vt:lpstr>Основа ядерної енергетики — атомні електростанції, які забезпечують близько 6 % світового виробництва енергії та 13-14 % електроенергії. За даними МАГАТЕ у 2013 році у світі працювало 437 промислових ядерних реакторів, розташованих на території 31 країни. Було збудовано також понад 150 суден з ядерними енергетичними установками.</vt:lpstr>
      <vt:lpstr>Презентация PowerPoint</vt:lpstr>
      <vt:lpstr>Станом на 2007, енергетичні ядерні реактори працювали в 31 країні світу. Найбільше ядерна енергетика розвинута в країнах з великими об'єднаними електричними мережами. Ядерна енергетика США найпотужніша у світі, 28% від світового виробництва. Далі йдуть Франція з 18% та Японія з 12%. У 2007 році в світі працювало 439 ядерних реакторів із загальною потужністю 351 ГВт. </vt:lpstr>
      <vt:lpstr>Ядерна енергія , що виробляється в атомних електричних станціях, використовується на атомних криголамах, атомних підводних човнах; США здійснюють програму зі створення ядерної двигуна для космічних кораблів, крім того, робилися спроби створити ядерний двигун для літаків і «атомних» танків.</vt:lpstr>
      <vt:lpstr>Уран добувається, збагачується і виготовляється ядерне паливо (1), яке постачають на АЕС. Після використання відпрацьоване паливо відвозиться на завод з переробки ядерних відходів (2) або остаточно захоронюється (3) на постійне зберігання у безпечне місце, наприклад, у скелю. 95% відпрацьованого палива може бути перероблене для подальшого використання на електростанціях(4).</vt:lpstr>
      <vt:lpstr>За кількістю реакторів та їх сумарною потужністю Україна посідає восьме місце у світі та п'яте в Європі. При наявності в Україні п'яти атомних електростанцій потужністю 11800 МВт, уран відіграє значну роль у забезпеченні країни електроенергією. Його частка у виробництві електроенергії, в порівнянні з іншими енергоносіями, постійно зростає. Так станом на 2006 р. АЕС виробили 44,6% електроенергії і майже зрівнялись з часткою ТЕС, на яких 19 млн кВт потужностей із 36 вимагають ремонту чи реконструкції.</vt:lpstr>
      <vt:lpstr>Атомна енергетика України</vt:lpstr>
      <vt:lpstr>Презентация PowerPoint</vt:lpstr>
      <vt:lpstr>Ядерна енергетика та екологія</vt:lpstr>
      <vt:lpstr>Техногенні впливи на навколишнє середовище при будівництві та експлуатації атомних електростанцій різноманітні. Є фізичні, хімічні, радіаційні й інші фактори техногенного впливу експлуатації АЕС на об'єкти навколишнього середовища.</vt:lpstr>
      <vt:lpstr>Найбільш істотні фактори впливу на довкілля - 1) локальний механічний вплив на рельєф - при будівництві, 2) пошкодження технологічних систем - при експлуатації, 3) стік поверхневих і грунтових вод, що містять хімічні і радіоактивні компоненти, 4) зміна характеру землекористування й обмінних процесів у безпосередній близькості до АЕС, 5) зміна мікрокліматичних характеристик прилеглих районів.</vt:lpstr>
      <vt:lpstr>Слід приділяти увагу такому заходу, як нагромадження, зберігання, перевезення і поховання токсичних і радіоактивних відходів. Радіоактивні відходи, є не тільки продуктом діяльності АС але і відходами застосування радіонуклідів у медицині, промисловості, сільському господарстві і науці. Для знешкодження і поховання радіоактивних відходів була розроблена система "Радон", що складається із шістнадцяти полігонів поховання радіоактивних відходів.  Вибір земельних ділянок для збереження, поховання чи знищення відходів здійснюється органами місцевого самоврядування за погодженням з територіальними органами Мінприроди. </vt:lpstr>
      <vt:lpstr>Особливе значення має поширення радіоактивних речовин в навколишньому просторі. У комплексі складних питань по захисту навколишнього середовища велику суспільну значимість мають проблеми безпеки атомних станцій  (АС), що йдуть на зміну тепловим станціям на органічному викопному паливі.  Загально визнано, що АС при їхній нормальній експлуатації не менш ніж в 5-10 разів "чистіше" в екологічному відношенні теплових електростанцій (ТЕС) на вугіллі. Однак при аваріях АС можуть робити істотний радіаційнийвплив на людей, екосистему.</vt:lpstr>
      <vt:lpstr>Ядерна енергія</vt:lpstr>
      <vt:lpstr>Фактори «За» атомні станції: 1. Атомна енергетика є на сьогоднішній день кращим видом отримання енергії. Економічність, велика потужність, екологічність при правильному використанні. 2. Атомні станції в порівнянні з традиційними тепловими електростанціями мають перевагу у витратах на паливо, що особливо яскраво проявляється в тих регіонах, де є труднощі в забезпеченні паливно-енергетичними ресурсами, а також стійкою тенденцією зростання витрат на видобуток органічного палива. 3. Атомним станціям не властиві також забруднення природного середовища золою, димовими газами з CO2, NOх, SOх, скидні водами, що містять нафтопродукти. </vt:lpstr>
      <vt:lpstr>Фактори «Проти» атомних станцій: 1. Жахливі наслідки аварій на АЕС.(найвідомішим випадком, безумовно вважається аварію на ЧАЕС. ) 2. Локальне механічний вплив на рельєф - при будівництві. 3. Пошкодження особин в технологічних системах - при експлуатації. 4. Сток поверхневих і грунтових вод, що містять хімічні і радіоактивні компоненти. 5. Зміна характеру землекористування й обмінних процесів у безпосередній близькості від АЕС. 6. Зміна мікрокліматичних характеристик прилеглих районів.</vt:lpstr>
      <vt:lpstr>26 квітня 1986 в 1:23:47 в ході проведення проектного випробування турбогенератора № 8 на енергоблоці № 4 стався вибух, який повністю зруйнував реактор. Будівля енергоблока, покрівля машинного залу частково обвалилися. У різних приміщеннях і на даху виникло понад 30 вогнищ пожежі. Основні осередки пожежі на даху машинного залу до 2 годинах 10 хвилинах і на даху реакторного відділення до 2 годин 30 хвилин були пригнічені. До 5 години 26 квітня пожежа була ліквідована.</vt:lpstr>
      <vt:lpstr>Презентация PowerPoint</vt:lpstr>
      <vt:lpstr>Основна частина робіт по ліквідації аварії була виконана в 1986-1987 роках, в них взяли участь приблизно 240 000 чоловік. Загальна кількість ліквідаторів (включаючи подальші роки) склала близько 600 000. У перші дні основні зусилля були спрямовані на зниження радіоактивних викидів із зруйнованого реактора і запобігання ще більш серйозних наслідків. </vt:lpstr>
      <vt:lpstr>Таким чином, аварія на ЧАЕС сильно вплинула на світ. Радіоактивні ізотопи розповсюдились по всьому світу та підвищили загальний радіаційний фон. Ця аварія і зараз також впливає на людей, збільшивши кількість онкохворих та хворих на щитоподібну залозу.</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Ядерна енергетика</dc:title>
  <dc:creator>Катрін</dc:creator>
  <cp:lastModifiedBy>Катрін</cp:lastModifiedBy>
  <cp:revision>7</cp:revision>
  <dcterms:created xsi:type="dcterms:W3CDTF">2015-03-30T16:30:23Z</dcterms:created>
  <dcterms:modified xsi:type="dcterms:W3CDTF">2015-04-01T16:20:48Z</dcterms:modified>
</cp:coreProperties>
</file>